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33"/>
  </p:notesMasterIdLst>
  <p:sldIdLst>
    <p:sldId id="688" r:id="rId5"/>
    <p:sldId id="689" r:id="rId6"/>
    <p:sldId id="322" r:id="rId7"/>
    <p:sldId id="473" r:id="rId8"/>
    <p:sldId id="472" r:id="rId9"/>
    <p:sldId id="687" r:id="rId10"/>
    <p:sldId id="690" r:id="rId11"/>
    <p:sldId id="380" r:id="rId12"/>
    <p:sldId id="381" r:id="rId13"/>
    <p:sldId id="382" r:id="rId14"/>
    <p:sldId id="699" r:id="rId15"/>
    <p:sldId id="698" r:id="rId16"/>
    <p:sldId id="391" r:id="rId17"/>
    <p:sldId id="691" r:id="rId18"/>
    <p:sldId id="700" r:id="rId19"/>
    <p:sldId id="461" r:id="rId20"/>
    <p:sldId id="692" r:id="rId21"/>
    <p:sldId id="265" r:id="rId22"/>
    <p:sldId id="469" r:id="rId23"/>
    <p:sldId id="693" r:id="rId24"/>
    <p:sldId id="449" r:id="rId25"/>
    <p:sldId id="298" r:id="rId26"/>
    <p:sldId id="695" r:id="rId27"/>
    <p:sldId id="500" r:id="rId28"/>
    <p:sldId id="453" r:id="rId29"/>
    <p:sldId id="696" r:id="rId30"/>
    <p:sldId id="455" r:id="rId31"/>
    <p:sldId id="481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085"/>
    <a:srgbClr val="A4B948"/>
    <a:srgbClr val="86A10B"/>
    <a:srgbClr val="E1E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54271" autoAdjust="0"/>
  </p:normalViewPr>
  <p:slideViewPr>
    <p:cSldViewPr snapToGrid="0" showGuides="1">
      <p:cViewPr varScale="1">
        <p:scale>
          <a:sx n="60" d="100"/>
          <a:sy n="60" d="100"/>
        </p:scale>
        <p:origin x="24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939EDB3-96B3-5647-83B8-8543D475668C}" type="datetimeFigureOut">
              <a:rPr lang="en-DK" smtClean="0"/>
              <a:pPr/>
              <a:t>08/25/2025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3A140A8-B589-E740-A35B-93AC1F0DBD13}" type="slidenum">
              <a:rPr lang="en-DK" smtClean="0"/>
              <a:pPr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3897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5317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16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222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17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5446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7A4EE-84B3-4BD3-9133-2DA7922FC606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6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20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43279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40A8-B589-E740-A35B-93AC1F0DBD13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0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3446-A2C4-48C8-9FC2-07D70C47DC2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6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23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0808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26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2166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693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4663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2697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1262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6637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433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9481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40A8-B589-E740-A35B-93AC1F0DBD13}" type="slidenum">
              <a:rPr lang="en-DK" smtClean="0"/>
              <a:pPr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5053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&amp; tr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6DEFF-A54F-FF55-4215-F091D390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5A-791A-5748-AAAA-B1275C18A732}" type="datetimeFigureOut">
              <a:rPr lang="da-DK" smtClean="0"/>
              <a:pPr/>
              <a:t>25-08-2025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BD995-8CD5-9A53-3E44-0FB051BF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2E81-51EA-DDC8-0E19-24563126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35A7-3627-CF46-BE8E-5A0DABEF474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Billede 32">
            <a:extLst>
              <a:ext uri="{FF2B5EF4-FFF2-40B4-BE49-F238E27FC236}">
                <a16:creationId xmlns:a16="http://schemas.microsoft.com/office/drawing/2014/main" id="{AE3499B4-DC81-C948-3FC6-2B682A58C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7888" y="5779370"/>
            <a:ext cx="1476375" cy="533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EB3A91A-BB1F-999C-A5A2-6260A971EF90}"/>
              </a:ext>
            </a:extLst>
          </p:cNvPr>
          <p:cNvSpPr txBox="1"/>
          <p:nvPr userDrawn="1"/>
        </p:nvSpPr>
        <p:spPr>
          <a:xfrm>
            <a:off x="822283" y="507413"/>
            <a:ext cx="1089558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DK" sz="4000" b="1" spc="-150" dirty="0"/>
              <a:t>TIPS &amp; TRICKS TIL DIN PRÆSENTATION</a:t>
            </a:r>
            <a:r>
              <a:rPr lang="da-DK" sz="4000" b="1" spc="-150" dirty="0"/>
              <a:t> </a:t>
            </a:r>
          </a:p>
          <a:p>
            <a:pPr>
              <a:lnSpc>
                <a:spcPct val="90000"/>
              </a:lnSpc>
            </a:pPr>
            <a:r>
              <a:rPr lang="da-DK" sz="1200" b="0" spc="0" dirty="0"/>
              <a:t>(Slet dette slide inden</a:t>
            </a:r>
            <a:r>
              <a:rPr lang="da-DK" sz="1200" b="0" spc="0" baseline="0" dirty="0"/>
              <a:t> brug)</a:t>
            </a:r>
            <a:endParaRPr lang="en-DK" sz="1200" b="0" spc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C6FEB2-65FF-C57C-8CBC-631D36F8ACEF}"/>
              </a:ext>
            </a:extLst>
          </p:cNvPr>
          <p:cNvSpPr/>
          <p:nvPr userDrawn="1"/>
        </p:nvSpPr>
        <p:spPr>
          <a:xfrm>
            <a:off x="921657" y="1821654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54D08C-83F4-60A4-87EA-580E43BEDF34}"/>
              </a:ext>
            </a:extLst>
          </p:cNvPr>
          <p:cNvSpPr txBox="1"/>
          <p:nvPr userDrawn="1"/>
        </p:nvSpPr>
        <p:spPr>
          <a:xfrm>
            <a:off x="1633185" y="1905173"/>
            <a:ext cx="31102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er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omdrejningspunktet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din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præsentation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ikke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dine slides.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5E9FC6-BDED-B415-43ED-CC13BAF23B8A}"/>
              </a:ext>
            </a:extLst>
          </p:cNvPr>
          <p:cNvSpPr/>
          <p:nvPr userDrawn="1"/>
        </p:nvSpPr>
        <p:spPr>
          <a:xfrm>
            <a:off x="921657" y="2572995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0CBCC-96FA-E50D-8A03-4EDF06BA16D3}"/>
              </a:ext>
            </a:extLst>
          </p:cNvPr>
          <p:cNvSpPr txBox="1"/>
          <p:nvPr userDrawn="1"/>
        </p:nvSpPr>
        <p:spPr>
          <a:xfrm>
            <a:off x="1633185" y="2652371"/>
            <a:ext cx="57928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Brug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illustrationer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troværdige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billeder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høj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kvalitet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tag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udgangspunkt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dem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præsentation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Det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gør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det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nemmere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huske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dine pointer.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1542CF-DB15-2647-FF02-189532A50C20}"/>
              </a:ext>
            </a:extLst>
          </p:cNvPr>
          <p:cNvSpPr/>
          <p:nvPr userDrawn="1"/>
        </p:nvSpPr>
        <p:spPr>
          <a:xfrm>
            <a:off x="921657" y="3324336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249F5-6446-ED27-F1A4-500371609A6E}"/>
              </a:ext>
            </a:extLst>
          </p:cNvPr>
          <p:cNvSpPr txBox="1"/>
          <p:nvPr userDrawn="1"/>
        </p:nvSpPr>
        <p:spPr>
          <a:xfrm>
            <a:off x="1633185" y="3407966"/>
            <a:ext cx="33082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Hold dine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tekster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korte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undgå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læse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 </a:t>
            </a:r>
            <a:b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brug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notesektionen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til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dine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uddybninger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DB59D2-492E-0406-A26A-980FD93B5E6C}"/>
              </a:ext>
            </a:extLst>
          </p:cNvPr>
          <p:cNvSpPr/>
          <p:nvPr userDrawn="1"/>
        </p:nvSpPr>
        <p:spPr>
          <a:xfrm>
            <a:off x="921657" y="4075677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52A5D-184F-6294-425F-B46469F4F2CD}"/>
              </a:ext>
            </a:extLst>
          </p:cNvPr>
          <p:cNvSpPr txBox="1"/>
          <p:nvPr userDrawn="1"/>
        </p:nvSpPr>
        <p:spPr>
          <a:xfrm>
            <a:off x="1633185" y="4155164"/>
            <a:ext cx="30127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Vælg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budskab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pr. slide –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hvad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skal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publikum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tage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med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hvert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slide?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9DE0BE-2945-3E5E-A0DA-901953385C71}"/>
              </a:ext>
            </a:extLst>
          </p:cNvPr>
          <p:cNvSpPr/>
          <p:nvPr userDrawn="1"/>
        </p:nvSpPr>
        <p:spPr>
          <a:xfrm>
            <a:off x="921657" y="4827017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E0208-D5DF-213C-1FAF-28BD42A027A5}"/>
              </a:ext>
            </a:extLst>
          </p:cNvPr>
          <p:cNvSpPr txBox="1"/>
          <p:nvPr userDrawn="1"/>
        </p:nvSpPr>
        <p:spPr>
          <a:xfrm>
            <a:off x="1633186" y="4910536"/>
            <a:ext cx="3917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Brug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sprog –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skriv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eksempelvis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”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Hvad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skal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igennem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dag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stedet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”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Dagsorden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36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- omven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E527D800-969E-ACAB-8866-EEF2EECA52A4}"/>
              </a:ext>
            </a:extLst>
          </p:cNvPr>
          <p:cNvSpPr/>
          <p:nvPr userDrawn="1"/>
        </p:nvSpPr>
        <p:spPr>
          <a:xfrm>
            <a:off x="278923" y="950182"/>
            <a:ext cx="4438126" cy="4934238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21CE7D3-F0EF-7D56-F866-C9EF13B01687}"/>
              </a:ext>
            </a:extLst>
          </p:cNvPr>
          <p:cNvSpPr/>
          <p:nvPr userDrawn="1"/>
        </p:nvSpPr>
        <p:spPr>
          <a:xfrm>
            <a:off x="1215674" y="172387"/>
            <a:ext cx="5135255" cy="6520721"/>
          </a:xfrm>
          <a:custGeom>
            <a:avLst/>
            <a:gdLst>
              <a:gd name="connsiteX0" fmla="*/ 5355185 w 5355185"/>
              <a:gd name="connsiteY0" fmla="*/ 0 h 6799986"/>
              <a:gd name="connsiteX1" fmla="*/ 4760502 w 5355185"/>
              <a:gd name="connsiteY1" fmla="*/ 6799986 h 6799986"/>
              <a:gd name="connsiteX2" fmla="*/ 0 w 5355185"/>
              <a:gd name="connsiteY2" fmla="*/ 6789985 h 6799986"/>
              <a:gd name="connsiteX3" fmla="*/ 593327 w 5355185"/>
              <a:gd name="connsiteY3" fmla="*/ 5501 h 67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5185" h="6799986">
                <a:moveTo>
                  <a:pt x="5355185" y="0"/>
                </a:moveTo>
                <a:lnTo>
                  <a:pt x="4760502" y="6799986"/>
                </a:lnTo>
                <a:lnTo>
                  <a:pt x="0" y="6789985"/>
                </a:lnTo>
                <a:lnTo>
                  <a:pt x="593327" y="55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B80B5DA-2B88-2B81-E535-A472C2D07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826" y="555714"/>
            <a:ext cx="5617787" cy="5730217"/>
          </a:xfrm>
          <a:custGeom>
            <a:avLst/>
            <a:gdLst>
              <a:gd name="connsiteX0" fmla="*/ 497815 w 5147887"/>
              <a:gd name="connsiteY0" fmla="*/ 0 h 5730217"/>
              <a:gd name="connsiteX1" fmla="*/ 5147887 w 5147887"/>
              <a:gd name="connsiteY1" fmla="*/ 0 h 5730217"/>
              <a:gd name="connsiteX2" fmla="*/ 4646760 w 5147887"/>
              <a:gd name="connsiteY2" fmla="*/ 5730217 h 5730217"/>
              <a:gd name="connsiteX3" fmla="*/ 0 w 5147887"/>
              <a:gd name="connsiteY3" fmla="*/ 5730217 h 5730217"/>
              <a:gd name="connsiteX4" fmla="*/ 0 w 5147887"/>
              <a:gd name="connsiteY4" fmla="*/ 5692339 h 5730217"/>
              <a:gd name="connsiteX0" fmla="*/ 497815 w 5617787"/>
              <a:gd name="connsiteY0" fmla="*/ 0 h 5730217"/>
              <a:gd name="connsiteX1" fmla="*/ 5617787 w 5617787"/>
              <a:gd name="connsiteY1" fmla="*/ 0 h 5730217"/>
              <a:gd name="connsiteX2" fmla="*/ 4646760 w 5617787"/>
              <a:gd name="connsiteY2" fmla="*/ 5730217 h 5730217"/>
              <a:gd name="connsiteX3" fmla="*/ 0 w 5617787"/>
              <a:gd name="connsiteY3" fmla="*/ 5730217 h 5730217"/>
              <a:gd name="connsiteX4" fmla="*/ 0 w 5617787"/>
              <a:gd name="connsiteY4" fmla="*/ 5692339 h 5730217"/>
              <a:gd name="connsiteX5" fmla="*/ 497815 w 5617787"/>
              <a:gd name="connsiteY5" fmla="*/ 0 h 5730217"/>
              <a:gd name="connsiteX0" fmla="*/ 497815 w 5617787"/>
              <a:gd name="connsiteY0" fmla="*/ 0 h 5730217"/>
              <a:gd name="connsiteX1" fmla="*/ 5617787 w 5617787"/>
              <a:gd name="connsiteY1" fmla="*/ 0 h 5730217"/>
              <a:gd name="connsiteX2" fmla="*/ 5123010 w 5617787"/>
              <a:gd name="connsiteY2" fmla="*/ 5727042 h 5730217"/>
              <a:gd name="connsiteX3" fmla="*/ 0 w 5617787"/>
              <a:gd name="connsiteY3" fmla="*/ 5730217 h 5730217"/>
              <a:gd name="connsiteX4" fmla="*/ 0 w 5617787"/>
              <a:gd name="connsiteY4" fmla="*/ 5692339 h 5730217"/>
              <a:gd name="connsiteX5" fmla="*/ 497815 w 5617787"/>
              <a:gd name="connsiteY5" fmla="*/ 0 h 573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7787" h="5730217">
                <a:moveTo>
                  <a:pt x="497815" y="0"/>
                </a:moveTo>
                <a:lnTo>
                  <a:pt x="5617787" y="0"/>
                </a:lnTo>
                <a:lnTo>
                  <a:pt x="5123010" y="5727042"/>
                </a:lnTo>
                <a:lnTo>
                  <a:pt x="0" y="5730217"/>
                </a:lnTo>
                <a:lnTo>
                  <a:pt x="0" y="5692339"/>
                </a:lnTo>
                <a:lnTo>
                  <a:pt x="4978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0000" tIns="180000" rIns="360000">
            <a:no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</a:lstStyle>
          <a:p>
            <a:r>
              <a:rPr lang="da-DK" dirty="0"/>
              <a:t>Klik på det lille ikon nedenfor og find dit billede. Du kan også finde dit billede på computeren og trække det ind i denne ramme. Brug beskæringsfunktionen til at tilpasse billedet inden for rammen.</a:t>
            </a:r>
            <a:r>
              <a:rPr lang="en-US" dirty="0"/>
              <a:t> </a:t>
            </a:r>
            <a:endParaRPr lang="en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679A294-5767-871A-4D46-B6E5F19A3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250" y="944561"/>
            <a:ext cx="5150923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tekst og billede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D1D054E8-CA0C-4FA7-F45E-8CB2F21B77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4313" y="2241550"/>
            <a:ext cx="5150922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361502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  <p15:guide id="10" orient="horz" pos="346">
          <p15:clr>
            <a:srgbClr val="FBAE40"/>
          </p15:clr>
        </p15:guide>
        <p15:guide id="11" orient="horz" pos="39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nesk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859DEFD-B7C9-8E45-F628-F37DB185FA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388"/>
            <a:ext cx="12192000" cy="649922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på det lille ikon nedenfor og find dit billede. Du kan også finde dit billede på computeren og trække det ind i denne ramme. Brug beskæringsfunktionen til at tilpasse billedet inden for rammen.</a:t>
            </a:r>
            <a:r>
              <a:rPr lang="en-US" dirty="0"/>
              <a:t> </a:t>
            </a:r>
            <a:endParaRPr lang="en-DK" dirty="0"/>
          </a:p>
        </p:txBody>
      </p:sp>
      <p:sp>
        <p:nvSpPr>
          <p:cNvPr id="36" name="Text Placeholder 40">
            <a:extLst>
              <a:ext uri="{FF2B5EF4-FFF2-40B4-BE49-F238E27FC236}">
                <a16:creationId xmlns:a16="http://schemas.microsoft.com/office/drawing/2014/main" id="{358B7135-9D76-DC78-DB8D-215B4F034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855" y="2753193"/>
            <a:ext cx="6704883" cy="2046157"/>
          </a:xfrm>
          <a:custGeom>
            <a:avLst/>
            <a:gdLst>
              <a:gd name="connsiteX0" fmla="*/ 150077 w 3360332"/>
              <a:gd name="connsiteY0" fmla="*/ 0 h 1716087"/>
              <a:gd name="connsiteX1" fmla="*/ 3360332 w 3360332"/>
              <a:gd name="connsiteY1" fmla="*/ 0 h 1716087"/>
              <a:gd name="connsiteX2" fmla="*/ 3210254 w 3360332"/>
              <a:gd name="connsiteY2" fmla="*/ 1716087 h 1716087"/>
              <a:gd name="connsiteX3" fmla="*/ 0 w 3360332"/>
              <a:gd name="connsiteY3" fmla="*/ 1716087 h 1716087"/>
              <a:gd name="connsiteX0" fmla="*/ 150077 w 5623304"/>
              <a:gd name="connsiteY0" fmla="*/ 0 h 1716087"/>
              <a:gd name="connsiteX1" fmla="*/ 5623304 w 5623304"/>
              <a:gd name="connsiteY1" fmla="*/ 0 h 1716087"/>
              <a:gd name="connsiteX2" fmla="*/ 3210254 w 5623304"/>
              <a:gd name="connsiteY2" fmla="*/ 1716087 h 1716087"/>
              <a:gd name="connsiteX3" fmla="*/ 0 w 5623304"/>
              <a:gd name="connsiteY3" fmla="*/ 1716087 h 1716087"/>
              <a:gd name="connsiteX4" fmla="*/ 150077 w 5623304"/>
              <a:gd name="connsiteY4" fmla="*/ 0 h 1716087"/>
              <a:gd name="connsiteX0" fmla="*/ 150077 w 5623304"/>
              <a:gd name="connsiteY0" fmla="*/ 0 h 1716087"/>
              <a:gd name="connsiteX1" fmla="*/ 5623304 w 5623304"/>
              <a:gd name="connsiteY1" fmla="*/ 0 h 1716087"/>
              <a:gd name="connsiteX2" fmla="*/ 5473227 w 5623304"/>
              <a:gd name="connsiteY2" fmla="*/ 1716087 h 1716087"/>
              <a:gd name="connsiteX3" fmla="*/ 0 w 5623304"/>
              <a:gd name="connsiteY3" fmla="*/ 1716087 h 1716087"/>
              <a:gd name="connsiteX4" fmla="*/ 150077 w 5623304"/>
              <a:gd name="connsiteY4" fmla="*/ 0 h 17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3304" h="1716087">
                <a:moveTo>
                  <a:pt x="150077" y="0"/>
                </a:moveTo>
                <a:lnTo>
                  <a:pt x="5623304" y="0"/>
                </a:lnTo>
                <a:lnTo>
                  <a:pt x="5473227" y="1716087"/>
                </a:lnTo>
                <a:lnTo>
                  <a:pt x="0" y="1716087"/>
                </a:lnTo>
                <a:lnTo>
                  <a:pt x="150077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effectLst/>
        </p:spPr>
        <p:txBody>
          <a:bodyPr wrap="square" lIns="360000" tIns="36000" rIns="36000" bIns="36000" anchor="ctr">
            <a:noAutofit/>
          </a:bodyPr>
          <a:lstStyle>
            <a:lvl1pPr marL="0" marR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 cap="all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Slide til emneskift </a:t>
            </a:r>
            <a:br>
              <a:rPr lang="da-DK" dirty="0"/>
            </a:br>
            <a:r>
              <a:rPr lang="da-DK" dirty="0"/>
              <a:t> – med plads til baggrundsbillede </a:t>
            </a:r>
          </a:p>
        </p:txBody>
      </p:sp>
    </p:spTree>
    <p:extLst>
      <p:ext uri="{BB962C8B-B14F-4D97-AF65-F5344CB8AC3E}">
        <p14:creationId xmlns:p14="http://schemas.microsoft.com/office/powerpoint/2010/main" val="499589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. Mere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859DEFD-B7C9-8E45-F628-F37DB185FA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388"/>
            <a:ext cx="12192000" cy="6499225"/>
          </a:xfrm>
        </p:spPr>
        <p:txBody>
          <a:bodyPr/>
          <a:lstStyle/>
          <a:p>
            <a:r>
              <a:rPr lang="da-DK" dirty="0"/>
              <a:t>Klik på det lille ikon nedenfor og find dit billede. Du kan også finde dit billede på computeren og trække det ind i denne ramme. Brug beskæringsfunktionen til at tilpasse billedet inden for rammen.</a:t>
            </a:r>
            <a:r>
              <a:rPr lang="en-US" dirty="0"/>
              <a:t> </a:t>
            </a:r>
            <a:endParaRPr lang="en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E6F4A-E2E8-D5C5-4BB7-6E14C76B8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944563"/>
            <a:ext cx="5179692" cy="4932362"/>
          </a:xfrm>
          <a:custGeom>
            <a:avLst/>
            <a:gdLst>
              <a:gd name="connsiteX0" fmla="*/ 431350 w 5179692"/>
              <a:gd name="connsiteY0" fmla="*/ 0 h 4932362"/>
              <a:gd name="connsiteX1" fmla="*/ 5179692 w 5179692"/>
              <a:gd name="connsiteY1" fmla="*/ 0 h 4932362"/>
              <a:gd name="connsiteX2" fmla="*/ 4748340 w 5179692"/>
              <a:gd name="connsiteY2" fmla="*/ 4932362 h 4932362"/>
              <a:gd name="connsiteX3" fmla="*/ 0 w 5179692"/>
              <a:gd name="connsiteY3" fmla="*/ 4932362 h 493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9692" h="4932362">
                <a:moveTo>
                  <a:pt x="431350" y="0"/>
                </a:moveTo>
                <a:lnTo>
                  <a:pt x="5179692" y="0"/>
                </a:lnTo>
                <a:lnTo>
                  <a:pt x="4748340" y="4932362"/>
                </a:lnTo>
                <a:lnTo>
                  <a:pt x="0" y="4932362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effectLst/>
        </p:spPr>
        <p:txBody>
          <a:bodyPr wrap="square" lIns="720000" tIns="36000" rIns="720000" bIns="36000" anchor="ctr">
            <a:noAutofit/>
          </a:bodyPr>
          <a:lstStyle>
            <a:lvl1pPr marL="0" marR="0" indent="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 cap="all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da-DK" dirty="0"/>
              <a:t>Slide med større tekstfelt med plads til baggrunds-billede</a:t>
            </a:r>
          </a:p>
        </p:txBody>
      </p:sp>
    </p:spTree>
    <p:extLst>
      <p:ext uri="{BB962C8B-B14F-4D97-AF65-F5344CB8AC3E}">
        <p14:creationId xmlns:p14="http://schemas.microsoft.com/office/powerpoint/2010/main" val="156055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  <p15:guide id="3" pos="4135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orient="horz" pos="1412">
          <p15:clr>
            <a:srgbClr val="FBAE40"/>
          </p15:clr>
        </p15:guide>
        <p15:guide id="8" orient="horz" pos="3702">
          <p15:clr>
            <a:srgbClr val="FBAE40"/>
          </p15:clr>
        </p15:guide>
        <p15:guide id="9" orient="horz" pos="3952">
          <p15:clr>
            <a:srgbClr val="FBAE40"/>
          </p15:clr>
        </p15:guide>
        <p15:guide id="10" pos="3545">
          <p15:clr>
            <a:srgbClr val="FBAE40"/>
          </p15:clr>
        </p15:guide>
        <p15:guide id="11" pos="708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- high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F22206E-4883-BBCC-4CC8-B67A2BB24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180000"/>
            <a:ext cx="10242420" cy="6498000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SLIDe</a:t>
            </a:r>
            <a:r>
              <a:rPr lang="da-DK" dirty="0"/>
              <a:t> til</a:t>
            </a:r>
            <a:br>
              <a:rPr lang="da-DK" dirty="0"/>
            </a:br>
            <a:r>
              <a:rPr lang="da-DK" dirty="0"/>
              <a:t>vigtige pointer </a:t>
            </a:r>
            <a:br>
              <a:rPr lang="da-DK" dirty="0"/>
            </a:br>
            <a:r>
              <a:rPr lang="da-DK" dirty="0"/>
              <a:t>– highlight vigtige </a:t>
            </a:r>
            <a:br>
              <a:rPr lang="da-DK" dirty="0"/>
            </a:br>
            <a:r>
              <a:rPr lang="da-DK" dirty="0"/>
              <a:t>ord med farve</a:t>
            </a:r>
          </a:p>
        </p:txBody>
      </p:sp>
    </p:spTree>
    <p:extLst>
      <p:ext uri="{BB962C8B-B14F-4D97-AF65-F5344CB8AC3E}">
        <p14:creationId xmlns:p14="http://schemas.microsoft.com/office/powerpoint/2010/main" val="3668342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- highlight m.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B9007EF-9344-61B5-4701-6B0903707D8D}"/>
              </a:ext>
            </a:extLst>
          </p:cNvPr>
          <p:cNvSpPr/>
          <p:nvPr userDrawn="1"/>
        </p:nvSpPr>
        <p:spPr>
          <a:xfrm>
            <a:off x="6348962" y="171893"/>
            <a:ext cx="5873018" cy="6529528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AA84C8A2-C1AE-8122-BD1F-67E370DF31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64313" y="187495"/>
            <a:ext cx="5636332" cy="6513926"/>
          </a:xfrm>
          <a:custGeom>
            <a:avLst/>
            <a:gdLst>
              <a:gd name="connsiteX0" fmla="*/ 497815 w 5147887"/>
              <a:gd name="connsiteY0" fmla="*/ 0 h 5730217"/>
              <a:gd name="connsiteX1" fmla="*/ 5147887 w 5147887"/>
              <a:gd name="connsiteY1" fmla="*/ 0 h 5730217"/>
              <a:gd name="connsiteX2" fmla="*/ 4646760 w 5147887"/>
              <a:gd name="connsiteY2" fmla="*/ 5730217 h 5730217"/>
              <a:gd name="connsiteX3" fmla="*/ 0 w 5147887"/>
              <a:gd name="connsiteY3" fmla="*/ 5730217 h 5730217"/>
              <a:gd name="connsiteX4" fmla="*/ 0 w 5147887"/>
              <a:gd name="connsiteY4" fmla="*/ 5692339 h 5730217"/>
              <a:gd name="connsiteX0" fmla="*/ 497815 w 4936900"/>
              <a:gd name="connsiteY0" fmla="*/ 0 h 5730217"/>
              <a:gd name="connsiteX1" fmla="*/ 4936900 w 4936900"/>
              <a:gd name="connsiteY1" fmla="*/ 6593 h 5730217"/>
              <a:gd name="connsiteX2" fmla="*/ 4646760 w 4936900"/>
              <a:gd name="connsiteY2" fmla="*/ 5730217 h 5730217"/>
              <a:gd name="connsiteX3" fmla="*/ 0 w 4936900"/>
              <a:gd name="connsiteY3" fmla="*/ 5730217 h 5730217"/>
              <a:gd name="connsiteX4" fmla="*/ 0 w 4936900"/>
              <a:gd name="connsiteY4" fmla="*/ 5692339 h 5730217"/>
              <a:gd name="connsiteX5" fmla="*/ 497815 w 4936900"/>
              <a:gd name="connsiteY5" fmla="*/ 0 h 5730217"/>
              <a:gd name="connsiteX0" fmla="*/ 497815 w 4956646"/>
              <a:gd name="connsiteY0" fmla="*/ 0 h 5730217"/>
              <a:gd name="connsiteX1" fmla="*/ 4936900 w 4956646"/>
              <a:gd name="connsiteY1" fmla="*/ 6593 h 5730217"/>
              <a:gd name="connsiteX2" fmla="*/ 4956646 w 4956646"/>
              <a:gd name="connsiteY2" fmla="*/ 5710437 h 5730217"/>
              <a:gd name="connsiteX3" fmla="*/ 0 w 4956646"/>
              <a:gd name="connsiteY3" fmla="*/ 5730217 h 5730217"/>
              <a:gd name="connsiteX4" fmla="*/ 0 w 4956646"/>
              <a:gd name="connsiteY4" fmla="*/ 5692339 h 5730217"/>
              <a:gd name="connsiteX5" fmla="*/ 497815 w 4956646"/>
              <a:gd name="connsiteY5" fmla="*/ 0 h 5730217"/>
              <a:gd name="connsiteX0" fmla="*/ 497815 w 4958208"/>
              <a:gd name="connsiteY0" fmla="*/ 0 h 5730217"/>
              <a:gd name="connsiteX1" fmla="*/ 4958208 w 4958208"/>
              <a:gd name="connsiteY1" fmla="*/ 6593 h 5730217"/>
              <a:gd name="connsiteX2" fmla="*/ 4956646 w 4958208"/>
              <a:gd name="connsiteY2" fmla="*/ 5710437 h 5730217"/>
              <a:gd name="connsiteX3" fmla="*/ 0 w 4958208"/>
              <a:gd name="connsiteY3" fmla="*/ 5730217 h 5730217"/>
              <a:gd name="connsiteX4" fmla="*/ 0 w 4958208"/>
              <a:gd name="connsiteY4" fmla="*/ 5692339 h 5730217"/>
              <a:gd name="connsiteX5" fmla="*/ 497815 w 4958208"/>
              <a:gd name="connsiteY5" fmla="*/ 0 h 573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208" h="5730217">
                <a:moveTo>
                  <a:pt x="497815" y="0"/>
                </a:moveTo>
                <a:lnTo>
                  <a:pt x="4958208" y="6593"/>
                </a:lnTo>
                <a:cubicBezTo>
                  <a:pt x="4957687" y="1907874"/>
                  <a:pt x="4957167" y="3809156"/>
                  <a:pt x="4956646" y="5710437"/>
                </a:cubicBezTo>
                <a:lnTo>
                  <a:pt x="0" y="5730217"/>
                </a:lnTo>
                <a:lnTo>
                  <a:pt x="0" y="5692339"/>
                </a:lnTo>
                <a:lnTo>
                  <a:pt x="49781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540000" tIns="180000">
            <a:no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</a:lstStyle>
          <a:p>
            <a:r>
              <a:rPr lang="da-DK" dirty="0"/>
              <a:t>Klik på det lille ikon nedenfor og find dit billede. Du kan også finde dit billede på computeren og trække det ind i denne ramme. Brug beskæringsfunktionen til at tilpasse billedet inden for rammen.</a:t>
            </a:r>
            <a:r>
              <a:rPr lang="en-US" dirty="0"/>
              <a:t> </a:t>
            </a:r>
            <a:endParaRPr lang="en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4C80408-894B-E362-20DC-7D745127E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180000"/>
            <a:ext cx="5371244" cy="6498000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 til Kort </a:t>
            </a:r>
            <a:br>
              <a:rPr lang="da-DK" dirty="0"/>
            </a:br>
            <a:r>
              <a:rPr lang="da-DK" dirty="0"/>
              <a:t>vigtig pointe </a:t>
            </a:r>
            <a:br>
              <a:rPr lang="da-DK" dirty="0"/>
            </a:br>
            <a:r>
              <a:rPr lang="da-DK" dirty="0"/>
              <a:t>med billede</a:t>
            </a:r>
          </a:p>
        </p:txBody>
      </p:sp>
      <p:sp>
        <p:nvSpPr>
          <p:cNvPr id="7" name="Rektangel 12">
            <a:extLst>
              <a:ext uri="{FF2B5EF4-FFF2-40B4-BE49-F238E27FC236}">
                <a16:creationId xmlns:a16="http://schemas.microsoft.com/office/drawing/2014/main" id="{C1BBA667-5002-16D7-0B83-E7138AA900C7}"/>
              </a:ext>
            </a:extLst>
          </p:cNvPr>
          <p:cNvSpPr/>
          <p:nvPr userDrawn="1"/>
        </p:nvSpPr>
        <p:spPr>
          <a:xfrm flipV="1">
            <a:off x="0" y="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E610E0C0-E23D-D393-DF62-0AAFF893F173}"/>
              </a:ext>
            </a:extLst>
          </p:cNvPr>
          <p:cNvSpPr/>
          <p:nvPr userDrawn="1"/>
        </p:nvSpPr>
        <p:spPr>
          <a:xfrm flipV="1">
            <a:off x="0" y="667800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938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597">
          <p15:clr>
            <a:srgbClr val="FBAE40"/>
          </p15:clr>
        </p15:guide>
        <p15:guide id="4" pos="41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r viser en udvi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mbinationstegning 16">
            <a:extLst>
              <a:ext uri="{FF2B5EF4-FFF2-40B4-BE49-F238E27FC236}">
                <a16:creationId xmlns:a16="http://schemas.microsoft.com/office/drawing/2014/main" id="{20C5C6F6-6906-2979-CB40-AEA2D610B1D1}"/>
              </a:ext>
            </a:extLst>
          </p:cNvPr>
          <p:cNvSpPr/>
          <p:nvPr userDrawn="1"/>
        </p:nvSpPr>
        <p:spPr>
          <a:xfrm>
            <a:off x="5573806" y="1"/>
            <a:ext cx="6648188" cy="6882026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727466"/>
              <a:gd name="connsiteY0" fmla="*/ 0 h 6948000"/>
              <a:gd name="connsiteX1" fmla="*/ 6727466 w 6727466"/>
              <a:gd name="connsiteY1" fmla="*/ 0 h 6948000"/>
              <a:gd name="connsiteX2" fmla="*/ 6244699 w 6727466"/>
              <a:gd name="connsiteY2" fmla="*/ 6948000 h 6948000"/>
              <a:gd name="connsiteX3" fmla="*/ 0 w 6727466"/>
              <a:gd name="connsiteY3" fmla="*/ 6948000 h 6948000"/>
              <a:gd name="connsiteX4" fmla="*/ 607871 w 6727466"/>
              <a:gd name="connsiteY4" fmla="*/ 0 h 6948000"/>
              <a:gd name="connsiteX0" fmla="*/ 607871 w 6727466"/>
              <a:gd name="connsiteY0" fmla="*/ 0 h 6964093"/>
              <a:gd name="connsiteX1" fmla="*/ 6727466 w 6727466"/>
              <a:gd name="connsiteY1" fmla="*/ 0 h 6964093"/>
              <a:gd name="connsiteX2" fmla="*/ 6719420 w 6727466"/>
              <a:gd name="connsiteY2" fmla="*/ 6964093 h 6964093"/>
              <a:gd name="connsiteX3" fmla="*/ 0 w 6727466"/>
              <a:gd name="connsiteY3" fmla="*/ 6948000 h 6964093"/>
              <a:gd name="connsiteX4" fmla="*/ 607871 w 6727466"/>
              <a:gd name="connsiteY4" fmla="*/ 0 h 6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7466" h="6964093">
                <a:moveTo>
                  <a:pt x="607871" y="0"/>
                </a:moveTo>
                <a:lnTo>
                  <a:pt x="6727466" y="0"/>
                </a:lnTo>
                <a:lnTo>
                  <a:pt x="6719420" y="6964093"/>
                </a:lnTo>
                <a:lnTo>
                  <a:pt x="0" y="6948000"/>
                </a:lnTo>
                <a:lnTo>
                  <a:pt x="6078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6" name="Kombinationstegning 15">
            <a:extLst>
              <a:ext uri="{FF2B5EF4-FFF2-40B4-BE49-F238E27FC236}">
                <a16:creationId xmlns:a16="http://schemas.microsoft.com/office/drawing/2014/main" id="{BE1B613B-FA1E-D916-7310-7819565AF0AF}"/>
              </a:ext>
            </a:extLst>
          </p:cNvPr>
          <p:cNvSpPr/>
          <p:nvPr userDrawn="1"/>
        </p:nvSpPr>
        <p:spPr>
          <a:xfrm>
            <a:off x="5792290" y="0"/>
            <a:ext cx="6399710" cy="6864658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496436"/>
              <a:gd name="connsiteY0" fmla="*/ 6803 h 6954803"/>
              <a:gd name="connsiteX1" fmla="*/ 6496436 w 6496436"/>
              <a:gd name="connsiteY1" fmla="*/ 0 h 6954803"/>
              <a:gd name="connsiteX2" fmla="*/ 6244699 w 6496436"/>
              <a:gd name="connsiteY2" fmla="*/ 6954803 h 6954803"/>
              <a:gd name="connsiteX3" fmla="*/ 0 w 6496436"/>
              <a:gd name="connsiteY3" fmla="*/ 6954803 h 6954803"/>
              <a:gd name="connsiteX4" fmla="*/ 607871 w 6496436"/>
              <a:gd name="connsiteY4" fmla="*/ 6803 h 6954803"/>
              <a:gd name="connsiteX0" fmla="*/ 607871 w 6496436"/>
              <a:gd name="connsiteY0" fmla="*/ 6803 h 6968410"/>
              <a:gd name="connsiteX1" fmla="*/ 6496436 w 6496436"/>
              <a:gd name="connsiteY1" fmla="*/ 0 h 6968410"/>
              <a:gd name="connsiteX2" fmla="*/ 6476025 w 6496436"/>
              <a:gd name="connsiteY2" fmla="*/ 6968410 h 6968410"/>
              <a:gd name="connsiteX3" fmla="*/ 0 w 6496436"/>
              <a:gd name="connsiteY3" fmla="*/ 6954803 h 6968410"/>
              <a:gd name="connsiteX4" fmla="*/ 607871 w 6496436"/>
              <a:gd name="connsiteY4" fmla="*/ 6803 h 69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436" h="6968410">
                <a:moveTo>
                  <a:pt x="607871" y="6803"/>
                </a:moveTo>
                <a:lnTo>
                  <a:pt x="6496436" y="0"/>
                </a:lnTo>
                <a:cubicBezTo>
                  <a:pt x="6489632" y="2322803"/>
                  <a:pt x="6482829" y="4645607"/>
                  <a:pt x="6476025" y="6968410"/>
                </a:cubicBezTo>
                <a:lnTo>
                  <a:pt x="0" y="6954803"/>
                </a:lnTo>
                <a:lnTo>
                  <a:pt x="607871" y="68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D5040CD-DB9D-ABF8-D909-833CCD3D6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944561"/>
            <a:ext cx="484455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der kan vise en udvikling</a:t>
            </a:r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DF26A2A9-BE55-2DCB-0191-BC7403C283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800" y="2241550"/>
            <a:ext cx="4679950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26" name="Pladsholder til indhold 2">
            <a:extLst>
              <a:ext uri="{FF2B5EF4-FFF2-40B4-BE49-F238E27FC236}">
                <a16:creationId xmlns:a16="http://schemas.microsoft.com/office/drawing/2014/main" id="{1E406F6F-9AF2-6821-4FD5-8888A4DCAC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70409" y="2241550"/>
            <a:ext cx="5147749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A3E7C68B-A93C-DF28-DDD5-27405690E14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70409" y="944561"/>
            <a:ext cx="5147749" cy="1046080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cap="all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Fra engang </a:t>
            </a:r>
            <a:br>
              <a:rPr lang="da-DK" dirty="0"/>
            </a:br>
            <a:r>
              <a:rPr lang="da-DK" dirty="0"/>
              <a:t>– til dagen i dag</a:t>
            </a:r>
          </a:p>
        </p:txBody>
      </p:sp>
      <p:sp>
        <p:nvSpPr>
          <p:cNvPr id="3" name="Rektangel 12">
            <a:extLst>
              <a:ext uri="{FF2B5EF4-FFF2-40B4-BE49-F238E27FC236}">
                <a16:creationId xmlns:a16="http://schemas.microsoft.com/office/drawing/2014/main" id="{D53B14D5-0057-2A2C-FD2C-7DC627B34E31}"/>
              </a:ext>
            </a:extLst>
          </p:cNvPr>
          <p:cNvSpPr/>
          <p:nvPr userDrawn="1"/>
        </p:nvSpPr>
        <p:spPr>
          <a:xfrm flipV="1">
            <a:off x="0" y="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Rektangel 12">
            <a:extLst>
              <a:ext uri="{FF2B5EF4-FFF2-40B4-BE49-F238E27FC236}">
                <a16:creationId xmlns:a16="http://schemas.microsoft.com/office/drawing/2014/main" id="{24A77054-BE79-3907-C0C7-6984E272F102}"/>
              </a:ext>
            </a:extLst>
          </p:cNvPr>
          <p:cNvSpPr/>
          <p:nvPr userDrawn="1"/>
        </p:nvSpPr>
        <p:spPr>
          <a:xfrm flipV="1">
            <a:off x="0" y="667800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023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r viser en udvikling -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mbinationstegning 16">
            <a:extLst>
              <a:ext uri="{FF2B5EF4-FFF2-40B4-BE49-F238E27FC236}">
                <a16:creationId xmlns:a16="http://schemas.microsoft.com/office/drawing/2014/main" id="{20C5C6F6-6906-2979-CB40-AEA2D610B1D1}"/>
              </a:ext>
            </a:extLst>
          </p:cNvPr>
          <p:cNvSpPr/>
          <p:nvPr userDrawn="1"/>
        </p:nvSpPr>
        <p:spPr>
          <a:xfrm>
            <a:off x="5573806" y="1"/>
            <a:ext cx="6648188" cy="6882026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727466"/>
              <a:gd name="connsiteY0" fmla="*/ 0 h 6948000"/>
              <a:gd name="connsiteX1" fmla="*/ 6727466 w 6727466"/>
              <a:gd name="connsiteY1" fmla="*/ 0 h 6948000"/>
              <a:gd name="connsiteX2" fmla="*/ 6244699 w 6727466"/>
              <a:gd name="connsiteY2" fmla="*/ 6948000 h 6948000"/>
              <a:gd name="connsiteX3" fmla="*/ 0 w 6727466"/>
              <a:gd name="connsiteY3" fmla="*/ 6948000 h 6948000"/>
              <a:gd name="connsiteX4" fmla="*/ 607871 w 6727466"/>
              <a:gd name="connsiteY4" fmla="*/ 0 h 6948000"/>
              <a:gd name="connsiteX0" fmla="*/ 607871 w 6727466"/>
              <a:gd name="connsiteY0" fmla="*/ 0 h 6964093"/>
              <a:gd name="connsiteX1" fmla="*/ 6727466 w 6727466"/>
              <a:gd name="connsiteY1" fmla="*/ 0 h 6964093"/>
              <a:gd name="connsiteX2" fmla="*/ 6719420 w 6727466"/>
              <a:gd name="connsiteY2" fmla="*/ 6964093 h 6964093"/>
              <a:gd name="connsiteX3" fmla="*/ 0 w 6727466"/>
              <a:gd name="connsiteY3" fmla="*/ 6948000 h 6964093"/>
              <a:gd name="connsiteX4" fmla="*/ 607871 w 6727466"/>
              <a:gd name="connsiteY4" fmla="*/ 0 h 6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7466" h="6964093">
                <a:moveTo>
                  <a:pt x="607871" y="0"/>
                </a:moveTo>
                <a:lnTo>
                  <a:pt x="6727466" y="0"/>
                </a:lnTo>
                <a:lnTo>
                  <a:pt x="6719420" y="6964093"/>
                </a:lnTo>
                <a:lnTo>
                  <a:pt x="0" y="6948000"/>
                </a:lnTo>
                <a:lnTo>
                  <a:pt x="6078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6" name="Kombinationstegning 15">
            <a:extLst>
              <a:ext uri="{FF2B5EF4-FFF2-40B4-BE49-F238E27FC236}">
                <a16:creationId xmlns:a16="http://schemas.microsoft.com/office/drawing/2014/main" id="{BE1B613B-FA1E-D916-7310-7819565AF0AF}"/>
              </a:ext>
            </a:extLst>
          </p:cNvPr>
          <p:cNvSpPr/>
          <p:nvPr userDrawn="1"/>
        </p:nvSpPr>
        <p:spPr>
          <a:xfrm>
            <a:off x="5792290" y="0"/>
            <a:ext cx="6399710" cy="6864658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496436"/>
              <a:gd name="connsiteY0" fmla="*/ 6803 h 6954803"/>
              <a:gd name="connsiteX1" fmla="*/ 6496436 w 6496436"/>
              <a:gd name="connsiteY1" fmla="*/ 0 h 6954803"/>
              <a:gd name="connsiteX2" fmla="*/ 6244699 w 6496436"/>
              <a:gd name="connsiteY2" fmla="*/ 6954803 h 6954803"/>
              <a:gd name="connsiteX3" fmla="*/ 0 w 6496436"/>
              <a:gd name="connsiteY3" fmla="*/ 6954803 h 6954803"/>
              <a:gd name="connsiteX4" fmla="*/ 607871 w 6496436"/>
              <a:gd name="connsiteY4" fmla="*/ 6803 h 6954803"/>
              <a:gd name="connsiteX0" fmla="*/ 607871 w 6496436"/>
              <a:gd name="connsiteY0" fmla="*/ 6803 h 6968410"/>
              <a:gd name="connsiteX1" fmla="*/ 6496436 w 6496436"/>
              <a:gd name="connsiteY1" fmla="*/ 0 h 6968410"/>
              <a:gd name="connsiteX2" fmla="*/ 6476025 w 6496436"/>
              <a:gd name="connsiteY2" fmla="*/ 6968410 h 6968410"/>
              <a:gd name="connsiteX3" fmla="*/ 0 w 6496436"/>
              <a:gd name="connsiteY3" fmla="*/ 6954803 h 6968410"/>
              <a:gd name="connsiteX4" fmla="*/ 607871 w 6496436"/>
              <a:gd name="connsiteY4" fmla="*/ 6803 h 69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436" h="6968410">
                <a:moveTo>
                  <a:pt x="607871" y="6803"/>
                </a:moveTo>
                <a:lnTo>
                  <a:pt x="6496436" y="0"/>
                </a:lnTo>
                <a:cubicBezTo>
                  <a:pt x="6489632" y="2322803"/>
                  <a:pt x="6482829" y="4645607"/>
                  <a:pt x="6476025" y="6968410"/>
                </a:cubicBezTo>
                <a:lnTo>
                  <a:pt x="0" y="6954803"/>
                </a:lnTo>
                <a:lnTo>
                  <a:pt x="607871" y="68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8081A03-9B30-CA9B-3FCC-8BE5BBD1C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944561"/>
            <a:ext cx="484455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der kan vise en udvikling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70FF8D4-2331-D3A2-208D-F4D8627587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800" y="2241550"/>
            <a:ext cx="4679950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E66D414-BE83-BDB6-552D-1CAF62E1CDC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70409" y="2241550"/>
            <a:ext cx="5147749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C2B90C3E-078F-FC5E-1D47-4A648FD5579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70409" y="944561"/>
            <a:ext cx="5147749" cy="1046080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cap="all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Fra engang </a:t>
            </a:r>
            <a:br>
              <a:rPr lang="da-DK" dirty="0"/>
            </a:br>
            <a:r>
              <a:rPr lang="da-DK" dirty="0"/>
              <a:t>– til dagen i dag</a:t>
            </a:r>
          </a:p>
        </p:txBody>
      </p:sp>
      <p:sp>
        <p:nvSpPr>
          <p:cNvPr id="2" name="Rektangel 12">
            <a:extLst>
              <a:ext uri="{FF2B5EF4-FFF2-40B4-BE49-F238E27FC236}">
                <a16:creationId xmlns:a16="http://schemas.microsoft.com/office/drawing/2014/main" id="{E547E38D-4AA9-22F9-596E-F6F92ADBB9BC}"/>
              </a:ext>
            </a:extLst>
          </p:cNvPr>
          <p:cNvSpPr/>
          <p:nvPr userDrawn="1"/>
        </p:nvSpPr>
        <p:spPr>
          <a:xfrm flipV="1">
            <a:off x="0" y="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Rektangel 12">
            <a:extLst>
              <a:ext uri="{FF2B5EF4-FFF2-40B4-BE49-F238E27FC236}">
                <a16:creationId xmlns:a16="http://schemas.microsoft.com/office/drawing/2014/main" id="{5C3E292E-519E-0653-0643-87639B0D49B5}"/>
              </a:ext>
            </a:extLst>
          </p:cNvPr>
          <p:cNvSpPr/>
          <p:nvPr userDrawn="1"/>
        </p:nvSpPr>
        <p:spPr>
          <a:xfrm flipV="1">
            <a:off x="0" y="667800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797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E527D800-969E-ACAB-8866-EEF2EECA52A4}"/>
              </a:ext>
            </a:extLst>
          </p:cNvPr>
          <p:cNvSpPr/>
          <p:nvPr userDrawn="1"/>
        </p:nvSpPr>
        <p:spPr>
          <a:xfrm>
            <a:off x="278923" y="932042"/>
            <a:ext cx="4454442" cy="4952378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EABBAB-477B-7878-704E-4B9208820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4312" y="2241550"/>
            <a:ext cx="5144485" cy="4032250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EBE7854-B152-C7E3-8EEF-12DF72D409CD}"/>
              </a:ext>
            </a:extLst>
          </p:cNvPr>
          <p:cNvSpPr/>
          <p:nvPr userDrawn="1"/>
        </p:nvSpPr>
        <p:spPr>
          <a:xfrm>
            <a:off x="1479423" y="939538"/>
            <a:ext cx="4454442" cy="4952377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FF04DDA-5C9F-D046-3240-A2BDB5716427}"/>
              </a:ext>
            </a:extLst>
          </p:cNvPr>
          <p:cNvSpPr/>
          <p:nvPr userDrawn="1"/>
        </p:nvSpPr>
        <p:spPr>
          <a:xfrm>
            <a:off x="441551" y="180000"/>
            <a:ext cx="5338481" cy="6505496"/>
          </a:xfrm>
          <a:custGeom>
            <a:avLst/>
            <a:gdLst>
              <a:gd name="connsiteX0" fmla="*/ 568052 w 5338481"/>
              <a:gd name="connsiteY0" fmla="*/ 0 h 6505496"/>
              <a:gd name="connsiteX1" fmla="*/ 5338481 w 5338481"/>
              <a:gd name="connsiteY1" fmla="*/ 0 h 6505496"/>
              <a:gd name="connsiteX2" fmla="*/ 4769552 w 5338481"/>
              <a:gd name="connsiteY2" fmla="*/ 6505496 h 6505496"/>
              <a:gd name="connsiteX3" fmla="*/ 0 w 5338481"/>
              <a:gd name="connsiteY3" fmla="*/ 6495476 h 650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8481" h="6505496">
                <a:moveTo>
                  <a:pt x="568052" y="0"/>
                </a:moveTo>
                <a:lnTo>
                  <a:pt x="5338481" y="0"/>
                </a:lnTo>
                <a:lnTo>
                  <a:pt x="4769552" y="6505496"/>
                </a:lnTo>
                <a:lnTo>
                  <a:pt x="0" y="649547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BF1B55C-9E51-AB2D-779F-166016E34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250" y="944561"/>
            <a:ext cx="5150923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mulighed for ikon</a:t>
            </a:r>
          </a:p>
        </p:txBody>
      </p:sp>
    </p:spTree>
    <p:extLst>
      <p:ext uri="{BB962C8B-B14F-4D97-AF65-F5344CB8AC3E}">
        <p14:creationId xmlns:p14="http://schemas.microsoft.com/office/powerpoint/2010/main" val="452155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  <p15:guide id="10" orient="horz" pos="346">
          <p15:clr>
            <a:srgbClr val="FBAE40"/>
          </p15:clr>
        </p15:guide>
        <p15:guide id="11" orient="horz" pos="39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ikon –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E527D800-969E-ACAB-8866-EEF2EECA52A4}"/>
              </a:ext>
            </a:extLst>
          </p:cNvPr>
          <p:cNvSpPr/>
          <p:nvPr userDrawn="1"/>
        </p:nvSpPr>
        <p:spPr>
          <a:xfrm>
            <a:off x="278923" y="932042"/>
            <a:ext cx="4454442" cy="4952378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EABBAB-477B-7878-704E-4B9208820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4312" y="2241550"/>
            <a:ext cx="5144485" cy="4032250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EBE7854-B152-C7E3-8EEF-12DF72D409CD}"/>
              </a:ext>
            </a:extLst>
          </p:cNvPr>
          <p:cNvSpPr/>
          <p:nvPr userDrawn="1"/>
        </p:nvSpPr>
        <p:spPr>
          <a:xfrm>
            <a:off x="1479423" y="939538"/>
            <a:ext cx="4454442" cy="4952377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FF04DDA-5C9F-D046-3240-A2BDB5716427}"/>
              </a:ext>
            </a:extLst>
          </p:cNvPr>
          <p:cNvSpPr/>
          <p:nvPr userDrawn="1"/>
        </p:nvSpPr>
        <p:spPr>
          <a:xfrm>
            <a:off x="441551" y="180000"/>
            <a:ext cx="5338481" cy="6505496"/>
          </a:xfrm>
          <a:custGeom>
            <a:avLst/>
            <a:gdLst>
              <a:gd name="connsiteX0" fmla="*/ 568052 w 5338481"/>
              <a:gd name="connsiteY0" fmla="*/ 0 h 6505496"/>
              <a:gd name="connsiteX1" fmla="*/ 5338481 w 5338481"/>
              <a:gd name="connsiteY1" fmla="*/ 0 h 6505496"/>
              <a:gd name="connsiteX2" fmla="*/ 4769552 w 5338481"/>
              <a:gd name="connsiteY2" fmla="*/ 6505496 h 6505496"/>
              <a:gd name="connsiteX3" fmla="*/ 0 w 5338481"/>
              <a:gd name="connsiteY3" fmla="*/ 6495476 h 650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8481" h="6505496">
                <a:moveTo>
                  <a:pt x="568052" y="0"/>
                </a:moveTo>
                <a:lnTo>
                  <a:pt x="5338481" y="0"/>
                </a:lnTo>
                <a:lnTo>
                  <a:pt x="4769552" y="6505496"/>
                </a:lnTo>
                <a:lnTo>
                  <a:pt x="0" y="6495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23B8FC-4D95-7A14-02B2-46639E34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250" y="944561"/>
            <a:ext cx="5150923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mulighed for ikon</a:t>
            </a:r>
          </a:p>
        </p:txBody>
      </p:sp>
    </p:spTree>
    <p:extLst>
      <p:ext uri="{BB962C8B-B14F-4D97-AF65-F5344CB8AC3E}">
        <p14:creationId xmlns:p14="http://schemas.microsoft.com/office/powerpoint/2010/main" val="136673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  <p15:guide id="10" orient="horz" pos="346">
          <p15:clr>
            <a:srgbClr val="FBAE40"/>
          </p15:clr>
        </p15:guide>
        <p15:guide id="11" orient="horz" pos="39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3 billeder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6DC8B0E8-33C1-F59B-E629-C5CAFC037899}"/>
              </a:ext>
            </a:extLst>
          </p:cNvPr>
          <p:cNvSpPr/>
          <p:nvPr userDrawn="1"/>
        </p:nvSpPr>
        <p:spPr>
          <a:xfrm>
            <a:off x="226214" y="940169"/>
            <a:ext cx="11705555" cy="4951231"/>
          </a:xfrm>
          <a:custGeom>
            <a:avLst/>
            <a:gdLst>
              <a:gd name="connsiteX0" fmla="*/ 11705555 w 11705555"/>
              <a:gd name="connsiteY0" fmla="*/ 0 h 4951231"/>
              <a:gd name="connsiteX1" fmla="*/ 11272379 w 11705555"/>
              <a:gd name="connsiteY1" fmla="*/ 4951231 h 4951231"/>
              <a:gd name="connsiteX2" fmla="*/ 0 w 11705555"/>
              <a:gd name="connsiteY2" fmla="*/ 4943984 h 4951231"/>
              <a:gd name="connsiteX3" fmla="*/ 432021 w 11705555"/>
              <a:gd name="connsiteY3" fmla="*/ 3985 h 49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5555" h="4951231">
                <a:moveTo>
                  <a:pt x="11705555" y="0"/>
                </a:moveTo>
                <a:lnTo>
                  <a:pt x="11272379" y="4951231"/>
                </a:lnTo>
                <a:lnTo>
                  <a:pt x="0" y="4943984"/>
                </a:lnTo>
                <a:lnTo>
                  <a:pt x="432021" y="39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AF8CC85-9935-8C02-EE90-0DA5C90A94A0}"/>
              </a:ext>
            </a:extLst>
          </p:cNvPr>
          <p:cNvSpPr/>
          <p:nvPr userDrawn="1"/>
        </p:nvSpPr>
        <p:spPr>
          <a:xfrm>
            <a:off x="389086" y="180000"/>
            <a:ext cx="4075651" cy="6502844"/>
          </a:xfrm>
          <a:custGeom>
            <a:avLst/>
            <a:gdLst>
              <a:gd name="connsiteX0" fmla="*/ 568052 w 4075651"/>
              <a:gd name="connsiteY0" fmla="*/ 0 h 6502844"/>
              <a:gd name="connsiteX1" fmla="*/ 4075651 w 4075651"/>
              <a:gd name="connsiteY1" fmla="*/ 0 h 6502844"/>
              <a:gd name="connsiteX2" fmla="*/ 3506955 w 4075651"/>
              <a:gd name="connsiteY2" fmla="*/ 6502844 h 6502844"/>
              <a:gd name="connsiteX3" fmla="*/ 0 w 4075651"/>
              <a:gd name="connsiteY3" fmla="*/ 6495476 h 65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651" h="6502844">
                <a:moveTo>
                  <a:pt x="568052" y="0"/>
                </a:moveTo>
                <a:lnTo>
                  <a:pt x="4075651" y="0"/>
                </a:lnTo>
                <a:lnTo>
                  <a:pt x="3506955" y="6502844"/>
                </a:lnTo>
                <a:lnTo>
                  <a:pt x="0" y="6495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EABBAB-477B-7878-704E-4B9208820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1515" y="3429000"/>
            <a:ext cx="2796025" cy="3222569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Slide, hvor du kan fremhæve tre forskellige emner og indsætte billeder</a:t>
            </a:r>
            <a:endParaRPr lang="en-DK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FD09C90-F253-F90F-67F2-BD5F0EC63694}"/>
              </a:ext>
            </a:extLst>
          </p:cNvPr>
          <p:cNvSpPr/>
          <p:nvPr userDrawn="1"/>
        </p:nvSpPr>
        <p:spPr>
          <a:xfrm>
            <a:off x="7674305" y="180000"/>
            <a:ext cx="4075651" cy="6502844"/>
          </a:xfrm>
          <a:custGeom>
            <a:avLst/>
            <a:gdLst>
              <a:gd name="connsiteX0" fmla="*/ 568052 w 4075651"/>
              <a:gd name="connsiteY0" fmla="*/ 0 h 6502844"/>
              <a:gd name="connsiteX1" fmla="*/ 4075651 w 4075651"/>
              <a:gd name="connsiteY1" fmla="*/ 0 h 6502844"/>
              <a:gd name="connsiteX2" fmla="*/ 3506955 w 4075651"/>
              <a:gd name="connsiteY2" fmla="*/ 6502844 h 6502844"/>
              <a:gd name="connsiteX3" fmla="*/ 0 w 4075651"/>
              <a:gd name="connsiteY3" fmla="*/ 6495476 h 65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651" h="6502844">
                <a:moveTo>
                  <a:pt x="568052" y="0"/>
                </a:moveTo>
                <a:lnTo>
                  <a:pt x="4075651" y="0"/>
                </a:lnTo>
                <a:lnTo>
                  <a:pt x="3506955" y="6502844"/>
                </a:lnTo>
                <a:lnTo>
                  <a:pt x="0" y="6495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0" name="Pladsholder til indhold 2">
            <a:extLst>
              <a:ext uri="{FF2B5EF4-FFF2-40B4-BE49-F238E27FC236}">
                <a16:creationId xmlns:a16="http://schemas.microsoft.com/office/drawing/2014/main" id="{F8C4FC4A-34BA-9AE1-A7D6-180303FB2A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236734" y="3429000"/>
            <a:ext cx="2796025" cy="3222569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AE11DA3-3B9A-D702-63D4-6D5234B08C09}"/>
              </a:ext>
            </a:extLst>
          </p:cNvPr>
          <p:cNvSpPr/>
          <p:nvPr userDrawn="1"/>
        </p:nvSpPr>
        <p:spPr>
          <a:xfrm>
            <a:off x="4024200" y="180000"/>
            <a:ext cx="4075651" cy="6502844"/>
          </a:xfrm>
          <a:custGeom>
            <a:avLst/>
            <a:gdLst>
              <a:gd name="connsiteX0" fmla="*/ 568052 w 4075651"/>
              <a:gd name="connsiteY0" fmla="*/ 0 h 6502844"/>
              <a:gd name="connsiteX1" fmla="*/ 4075651 w 4075651"/>
              <a:gd name="connsiteY1" fmla="*/ 0 h 6502844"/>
              <a:gd name="connsiteX2" fmla="*/ 3506955 w 4075651"/>
              <a:gd name="connsiteY2" fmla="*/ 6502844 h 6502844"/>
              <a:gd name="connsiteX3" fmla="*/ 0 w 4075651"/>
              <a:gd name="connsiteY3" fmla="*/ 6495476 h 65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651" h="6502844">
                <a:moveTo>
                  <a:pt x="568052" y="0"/>
                </a:moveTo>
                <a:lnTo>
                  <a:pt x="4075651" y="0"/>
                </a:lnTo>
                <a:lnTo>
                  <a:pt x="3506955" y="6502844"/>
                </a:lnTo>
                <a:lnTo>
                  <a:pt x="0" y="6495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2" name="Pladsholder til indhold 2">
            <a:extLst>
              <a:ext uri="{FF2B5EF4-FFF2-40B4-BE49-F238E27FC236}">
                <a16:creationId xmlns:a16="http://schemas.microsoft.com/office/drawing/2014/main" id="{B13B79F6-199F-6601-D4A8-869A7E91A7A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86629" y="3429000"/>
            <a:ext cx="2796025" cy="3222569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BC62254-51F1-8C7D-F7A7-E13E5246FC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82" y="182500"/>
            <a:ext cx="3748068" cy="2786125"/>
          </a:xfrm>
          <a:custGeom>
            <a:avLst/>
            <a:gdLst>
              <a:gd name="connsiteX0" fmla="*/ 243656 w 3748068"/>
              <a:gd name="connsiteY0" fmla="*/ 0 h 2786125"/>
              <a:gd name="connsiteX1" fmla="*/ 3748068 w 3748068"/>
              <a:gd name="connsiteY1" fmla="*/ 0 h 2786125"/>
              <a:gd name="connsiteX2" fmla="*/ 3748068 w 3748068"/>
              <a:gd name="connsiteY2" fmla="*/ 36443 h 2786125"/>
              <a:gd name="connsiteX3" fmla="*/ 3507599 w 3748068"/>
              <a:gd name="connsiteY3" fmla="*/ 2786125 h 2786125"/>
              <a:gd name="connsiteX4" fmla="*/ 0 w 3748068"/>
              <a:gd name="connsiteY4" fmla="*/ 2786125 h 27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068" h="2786125">
                <a:moveTo>
                  <a:pt x="243656" y="0"/>
                </a:moveTo>
                <a:lnTo>
                  <a:pt x="3748068" y="0"/>
                </a:lnTo>
                <a:lnTo>
                  <a:pt x="3748068" y="36443"/>
                </a:lnTo>
                <a:lnTo>
                  <a:pt x="3507599" y="2786125"/>
                </a:lnTo>
                <a:lnTo>
                  <a:pt x="0" y="278612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180000">
            <a:no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</a:lstStyle>
          <a:p>
            <a:r>
              <a:rPr lang="da-DK" dirty="0"/>
              <a:t>Klik på det lille ikon nedenfor og find dit billede. Du kan også finde dit billede på computeren og trække det ind i denne ramme. Brug beskæringsfunktionen til at tilpasse billedet inden for rammen.</a:t>
            </a:r>
            <a:r>
              <a:rPr lang="en-US" dirty="0"/>
              <a:t> </a:t>
            </a:r>
            <a:endParaRPr lang="en-DK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5D54899-5311-7DA3-EBFE-BC2FC0237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43601" y="182500"/>
            <a:ext cx="3748068" cy="2786125"/>
          </a:xfrm>
          <a:custGeom>
            <a:avLst/>
            <a:gdLst>
              <a:gd name="connsiteX0" fmla="*/ 243656 w 3748068"/>
              <a:gd name="connsiteY0" fmla="*/ 0 h 2786125"/>
              <a:gd name="connsiteX1" fmla="*/ 3748068 w 3748068"/>
              <a:gd name="connsiteY1" fmla="*/ 0 h 2786125"/>
              <a:gd name="connsiteX2" fmla="*/ 3748068 w 3748068"/>
              <a:gd name="connsiteY2" fmla="*/ 36443 h 2786125"/>
              <a:gd name="connsiteX3" fmla="*/ 3507599 w 3748068"/>
              <a:gd name="connsiteY3" fmla="*/ 2786125 h 2786125"/>
              <a:gd name="connsiteX4" fmla="*/ 0 w 3748068"/>
              <a:gd name="connsiteY4" fmla="*/ 2786125 h 27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068" h="2786125">
                <a:moveTo>
                  <a:pt x="243656" y="0"/>
                </a:moveTo>
                <a:lnTo>
                  <a:pt x="3748068" y="0"/>
                </a:lnTo>
                <a:lnTo>
                  <a:pt x="3748068" y="36443"/>
                </a:lnTo>
                <a:lnTo>
                  <a:pt x="3507599" y="2786125"/>
                </a:lnTo>
                <a:lnTo>
                  <a:pt x="0" y="278612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180000">
            <a:no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</a:lstStyle>
          <a:p>
            <a:r>
              <a:rPr lang="da-DK" dirty="0"/>
              <a:t>Klik på det lille ikon nedenfor og find dit billede. Du kan også finde dit billede på computeren og trække det ind i denne ramme. Brug beskæringsfunktionen til at tilpasse billedet inden for rammen.</a:t>
            </a:r>
            <a:r>
              <a:rPr lang="en-US" dirty="0"/>
              <a:t> </a:t>
            </a:r>
            <a:endParaRPr lang="en-DK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E1A2E5C-9644-C01F-7839-E7DC0EEA79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3706" y="182500"/>
            <a:ext cx="3748068" cy="2786125"/>
          </a:xfrm>
          <a:custGeom>
            <a:avLst/>
            <a:gdLst>
              <a:gd name="connsiteX0" fmla="*/ 243656 w 3748068"/>
              <a:gd name="connsiteY0" fmla="*/ 0 h 2786125"/>
              <a:gd name="connsiteX1" fmla="*/ 3748068 w 3748068"/>
              <a:gd name="connsiteY1" fmla="*/ 0 h 2786125"/>
              <a:gd name="connsiteX2" fmla="*/ 3748068 w 3748068"/>
              <a:gd name="connsiteY2" fmla="*/ 36443 h 2786125"/>
              <a:gd name="connsiteX3" fmla="*/ 3507599 w 3748068"/>
              <a:gd name="connsiteY3" fmla="*/ 2786125 h 2786125"/>
              <a:gd name="connsiteX4" fmla="*/ 0 w 3748068"/>
              <a:gd name="connsiteY4" fmla="*/ 2786125 h 27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068" h="2786125">
                <a:moveTo>
                  <a:pt x="243656" y="0"/>
                </a:moveTo>
                <a:lnTo>
                  <a:pt x="3748068" y="0"/>
                </a:lnTo>
                <a:lnTo>
                  <a:pt x="3748068" y="36443"/>
                </a:lnTo>
                <a:lnTo>
                  <a:pt x="3507599" y="2786125"/>
                </a:lnTo>
                <a:lnTo>
                  <a:pt x="0" y="278612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180000">
            <a:no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</a:lstStyle>
          <a:p>
            <a:r>
              <a:rPr lang="da-DK" dirty="0"/>
              <a:t>Klik på det lille ikon nedenfor og find dit billede. Du kan også finde dit billede på computeren og trække det ind i denne ramme. Brug beskæringsfunktionen til at tilpasse billedet inden for rammen.</a:t>
            </a:r>
            <a:r>
              <a:rPr lang="en-US" dirty="0"/>
              <a:t> 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87396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  <p15:guide id="10" orient="horz" pos="346">
          <p15:clr>
            <a:srgbClr val="FBAE40"/>
          </p15:clr>
        </p15:guide>
        <p15:guide id="11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ombinationstegning 20">
            <a:extLst>
              <a:ext uri="{FF2B5EF4-FFF2-40B4-BE49-F238E27FC236}">
                <a16:creationId xmlns:a16="http://schemas.microsoft.com/office/drawing/2014/main" id="{75A222BA-3E8A-E870-4B43-58149756DDAD}"/>
              </a:ext>
            </a:extLst>
          </p:cNvPr>
          <p:cNvSpPr/>
          <p:nvPr userDrawn="1"/>
        </p:nvSpPr>
        <p:spPr>
          <a:xfrm>
            <a:off x="2655958" y="1998732"/>
            <a:ext cx="7300868" cy="2678464"/>
          </a:xfrm>
          <a:custGeom>
            <a:avLst/>
            <a:gdLst>
              <a:gd name="connsiteX0" fmla="*/ 234335 w 7300868"/>
              <a:gd name="connsiteY0" fmla="*/ 0 h 2678464"/>
              <a:gd name="connsiteX1" fmla="*/ 7300868 w 7300868"/>
              <a:gd name="connsiteY1" fmla="*/ 0 h 2678464"/>
              <a:gd name="connsiteX2" fmla="*/ 7066533 w 7300868"/>
              <a:gd name="connsiteY2" fmla="*/ 2678464 h 2678464"/>
              <a:gd name="connsiteX3" fmla="*/ 0 w 7300868"/>
              <a:gd name="connsiteY3" fmla="*/ 2678464 h 267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0868" h="2678464">
                <a:moveTo>
                  <a:pt x="234335" y="0"/>
                </a:moveTo>
                <a:lnTo>
                  <a:pt x="7300868" y="0"/>
                </a:lnTo>
                <a:lnTo>
                  <a:pt x="7066533" y="2678464"/>
                </a:lnTo>
                <a:lnTo>
                  <a:pt x="0" y="26784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0" name="Kombinationstegning 19">
            <a:extLst>
              <a:ext uri="{FF2B5EF4-FFF2-40B4-BE49-F238E27FC236}">
                <a16:creationId xmlns:a16="http://schemas.microsoft.com/office/drawing/2014/main" id="{4D2AC64E-DF1B-AB86-61D2-5600727713EE}"/>
              </a:ext>
            </a:extLst>
          </p:cNvPr>
          <p:cNvSpPr/>
          <p:nvPr userDrawn="1"/>
        </p:nvSpPr>
        <p:spPr>
          <a:xfrm>
            <a:off x="2460069" y="1796432"/>
            <a:ext cx="7300868" cy="2678464"/>
          </a:xfrm>
          <a:custGeom>
            <a:avLst/>
            <a:gdLst>
              <a:gd name="connsiteX0" fmla="*/ 234335 w 7300868"/>
              <a:gd name="connsiteY0" fmla="*/ 0 h 2678464"/>
              <a:gd name="connsiteX1" fmla="*/ 7300868 w 7300868"/>
              <a:gd name="connsiteY1" fmla="*/ 0 h 2678464"/>
              <a:gd name="connsiteX2" fmla="*/ 7066533 w 7300868"/>
              <a:gd name="connsiteY2" fmla="*/ 2678464 h 2678464"/>
              <a:gd name="connsiteX3" fmla="*/ 0 w 7300868"/>
              <a:gd name="connsiteY3" fmla="*/ 2678464 h 267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0868" h="2678464">
                <a:moveTo>
                  <a:pt x="234335" y="0"/>
                </a:moveTo>
                <a:lnTo>
                  <a:pt x="7300868" y="0"/>
                </a:lnTo>
                <a:lnTo>
                  <a:pt x="7066533" y="2678464"/>
                </a:lnTo>
                <a:lnTo>
                  <a:pt x="0" y="2678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D82DED-04E4-8E1E-B334-3E2970DB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9643" y="2438499"/>
            <a:ext cx="5645544" cy="110581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/>
              <a:t>Forsideslide</a:t>
            </a:r>
            <a:br>
              <a:rPr lang="da-DK" dirty="0"/>
            </a:br>
            <a:r>
              <a:rPr lang="da-DK" dirty="0"/>
              <a:t>med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87D3E6-A25D-A346-5FB7-BC5463678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642" y="3780225"/>
            <a:ext cx="5645544" cy="21140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</a:t>
            </a: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4C0E98FA-9FB0-B3A7-47BD-C102CA05C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7888" y="5779370"/>
            <a:ext cx="1476375" cy="533400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B4CB80-95AB-A5CE-EBCA-2DC5D246FE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737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sekundært 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2B25AE5-6271-B011-EA5E-A753F776C9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7813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756057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3 ikoner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6DC8B0E8-33C1-F59B-E629-C5CAFC037899}"/>
              </a:ext>
            </a:extLst>
          </p:cNvPr>
          <p:cNvSpPr/>
          <p:nvPr userDrawn="1"/>
        </p:nvSpPr>
        <p:spPr>
          <a:xfrm>
            <a:off x="226214" y="940169"/>
            <a:ext cx="11705555" cy="4951231"/>
          </a:xfrm>
          <a:custGeom>
            <a:avLst/>
            <a:gdLst>
              <a:gd name="connsiteX0" fmla="*/ 11705555 w 11705555"/>
              <a:gd name="connsiteY0" fmla="*/ 0 h 4951231"/>
              <a:gd name="connsiteX1" fmla="*/ 11272379 w 11705555"/>
              <a:gd name="connsiteY1" fmla="*/ 4951231 h 4951231"/>
              <a:gd name="connsiteX2" fmla="*/ 0 w 11705555"/>
              <a:gd name="connsiteY2" fmla="*/ 4943984 h 4951231"/>
              <a:gd name="connsiteX3" fmla="*/ 432021 w 11705555"/>
              <a:gd name="connsiteY3" fmla="*/ 3985 h 49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5555" h="4951231">
                <a:moveTo>
                  <a:pt x="11705555" y="0"/>
                </a:moveTo>
                <a:lnTo>
                  <a:pt x="11272379" y="4951231"/>
                </a:lnTo>
                <a:lnTo>
                  <a:pt x="0" y="4943984"/>
                </a:lnTo>
                <a:lnTo>
                  <a:pt x="432021" y="39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AF8CC85-9935-8C02-EE90-0DA5C90A94A0}"/>
              </a:ext>
            </a:extLst>
          </p:cNvPr>
          <p:cNvSpPr/>
          <p:nvPr userDrawn="1"/>
        </p:nvSpPr>
        <p:spPr>
          <a:xfrm>
            <a:off x="389086" y="180000"/>
            <a:ext cx="4075651" cy="6502844"/>
          </a:xfrm>
          <a:custGeom>
            <a:avLst/>
            <a:gdLst>
              <a:gd name="connsiteX0" fmla="*/ 568052 w 4075651"/>
              <a:gd name="connsiteY0" fmla="*/ 0 h 6502844"/>
              <a:gd name="connsiteX1" fmla="*/ 4075651 w 4075651"/>
              <a:gd name="connsiteY1" fmla="*/ 0 h 6502844"/>
              <a:gd name="connsiteX2" fmla="*/ 3506955 w 4075651"/>
              <a:gd name="connsiteY2" fmla="*/ 6502844 h 6502844"/>
              <a:gd name="connsiteX3" fmla="*/ 0 w 4075651"/>
              <a:gd name="connsiteY3" fmla="*/ 6495476 h 65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651" h="6502844">
                <a:moveTo>
                  <a:pt x="568052" y="0"/>
                </a:moveTo>
                <a:lnTo>
                  <a:pt x="4075651" y="0"/>
                </a:lnTo>
                <a:lnTo>
                  <a:pt x="3506955" y="6502844"/>
                </a:lnTo>
                <a:lnTo>
                  <a:pt x="0" y="6495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EABBAB-477B-7878-704E-4B9208820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1515" y="3429000"/>
            <a:ext cx="2890872" cy="3222569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Slide, hvor du kan fremhæve tre forskellige emner og indsætte ikoner vha. </a:t>
            </a:r>
            <a:r>
              <a:rPr lang="da-DK" dirty="0" err="1"/>
              <a:t>copy</a:t>
            </a:r>
            <a:r>
              <a:rPr lang="da-DK" dirty="0"/>
              <a:t>/</a:t>
            </a:r>
            <a:r>
              <a:rPr lang="da-DK" dirty="0" err="1"/>
              <a:t>paste</a:t>
            </a:r>
            <a:r>
              <a:rPr lang="da-DK" dirty="0"/>
              <a:t> eller træk/slip</a:t>
            </a:r>
            <a:endParaRPr lang="en-DK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FD09C90-F253-F90F-67F2-BD5F0EC63694}"/>
              </a:ext>
            </a:extLst>
          </p:cNvPr>
          <p:cNvSpPr/>
          <p:nvPr userDrawn="1"/>
        </p:nvSpPr>
        <p:spPr>
          <a:xfrm>
            <a:off x="7674305" y="180000"/>
            <a:ext cx="4075651" cy="6502844"/>
          </a:xfrm>
          <a:custGeom>
            <a:avLst/>
            <a:gdLst>
              <a:gd name="connsiteX0" fmla="*/ 568052 w 4075651"/>
              <a:gd name="connsiteY0" fmla="*/ 0 h 6502844"/>
              <a:gd name="connsiteX1" fmla="*/ 4075651 w 4075651"/>
              <a:gd name="connsiteY1" fmla="*/ 0 h 6502844"/>
              <a:gd name="connsiteX2" fmla="*/ 3506955 w 4075651"/>
              <a:gd name="connsiteY2" fmla="*/ 6502844 h 6502844"/>
              <a:gd name="connsiteX3" fmla="*/ 0 w 4075651"/>
              <a:gd name="connsiteY3" fmla="*/ 6495476 h 65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651" h="6502844">
                <a:moveTo>
                  <a:pt x="568052" y="0"/>
                </a:moveTo>
                <a:lnTo>
                  <a:pt x="4075651" y="0"/>
                </a:lnTo>
                <a:lnTo>
                  <a:pt x="3506955" y="6502844"/>
                </a:lnTo>
                <a:lnTo>
                  <a:pt x="0" y="6495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0" name="Pladsholder til indhold 2">
            <a:extLst>
              <a:ext uri="{FF2B5EF4-FFF2-40B4-BE49-F238E27FC236}">
                <a16:creationId xmlns:a16="http://schemas.microsoft.com/office/drawing/2014/main" id="{F8C4FC4A-34BA-9AE1-A7D6-180303FB2A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236734" y="3429000"/>
            <a:ext cx="2796025" cy="3222569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AE11DA3-3B9A-D702-63D4-6D5234B08C09}"/>
              </a:ext>
            </a:extLst>
          </p:cNvPr>
          <p:cNvSpPr/>
          <p:nvPr userDrawn="1"/>
        </p:nvSpPr>
        <p:spPr>
          <a:xfrm>
            <a:off x="4024200" y="180000"/>
            <a:ext cx="4075651" cy="6502844"/>
          </a:xfrm>
          <a:custGeom>
            <a:avLst/>
            <a:gdLst>
              <a:gd name="connsiteX0" fmla="*/ 568052 w 4075651"/>
              <a:gd name="connsiteY0" fmla="*/ 0 h 6502844"/>
              <a:gd name="connsiteX1" fmla="*/ 4075651 w 4075651"/>
              <a:gd name="connsiteY1" fmla="*/ 0 h 6502844"/>
              <a:gd name="connsiteX2" fmla="*/ 3506955 w 4075651"/>
              <a:gd name="connsiteY2" fmla="*/ 6502844 h 6502844"/>
              <a:gd name="connsiteX3" fmla="*/ 0 w 4075651"/>
              <a:gd name="connsiteY3" fmla="*/ 6495476 h 65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651" h="6502844">
                <a:moveTo>
                  <a:pt x="568052" y="0"/>
                </a:moveTo>
                <a:lnTo>
                  <a:pt x="4075651" y="0"/>
                </a:lnTo>
                <a:lnTo>
                  <a:pt x="3506955" y="6502844"/>
                </a:lnTo>
                <a:lnTo>
                  <a:pt x="0" y="6495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2" name="Pladsholder til indhold 2">
            <a:extLst>
              <a:ext uri="{FF2B5EF4-FFF2-40B4-BE49-F238E27FC236}">
                <a16:creationId xmlns:a16="http://schemas.microsoft.com/office/drawing/2014/main" id="{B13B79F6-199F-6601-D4A8-869A7E91A7A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86629" y="3429000"/>
            <a:ext cx="2796025" cy="3222569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25F210A-8DE0-2BA4-09C3-0FA08E102B72}"/>
              </a:ext>
            </a:extLst>
          </p:cNvPr>
          <p:cNvSpPr/>
          <p:nvPr userDrawn="1"/>
        </p:nvSpPr>
        <p:spPr>
          <a:xfrm>
            <a:off x="711381" y="171980"/>
            <a:ext cx="3752831" cy="2804140"/>
          </a:xfrm>
          <a:custGeom>
            <a:avLst/>
            <a:gdLst>
              <a:gd name="connsiteX0" fmla="*/ 245232 w 3752831"/>
              <a:gd name="connsiteY0" fmla="*/ 0 h 2804140"/>
              <a:gd name="connsiteX1" fmla="*/ 3752831 w 3752831"/>
              <a:gd name="connsiteY1" fmla="*/ 0 h 2804140"/>
              <a:gd name="connsiteX2" fmla="*/ 3507600 w 3752831"/>
              <a:gd name="connsiteY2" fmla="*/ 2804140 h 2804140"/>
              <a:gd name="connsiteX3" fmla="*/ 0 w 3752831"/>
              <a:gd name="connsiteY3" fmla="*/ 2804140 h 28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31" h="2804140">
                <a:moveTo>
                  <a:pt x="245232" y="0"/>
                </a:moveTo>
                <a:lnTo>
                  <a:pt x="3752831" y="0"/>
                </a:lnTo>
                <a:lnTo>
                  <a:pt x="3507600" y="2804140"/>
                </a:lnTo>
                <a:lnTo>
                  <a:pt x="0" y="2804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7A52AE-A7ED-A1B6-67D5-DFB7BB066613}"/>
              </a:ext>
            </a:extLst>
          </p:cNvPr>
          <p:cNvSpPr/>
          <p:nvPr userDrawn="1"/>
        </p:nvSpPr>
        <p:spPr>
          <a:xfrm>
            <a:off x="4346496" y="171980"/>
            <a:ext cx="3752831" cy="2804140"/>
          </a:xfrm>
          <a:custGeom>
            <a:avLst/>
            <a:gdLst>
              <a:gd name="connsiteX0" fmla="*/ 245232 w 3752831"/>
              <a:gd name="connsiteY0" fmla="*/ 0 h 2804140"/>
              <a:gd name="connsiteX1" fmla="*/ 3752831 w 3752831"/>
              <a:gd name="connsiteY1" fmla="*/ 0 h 2804140"/>
              <a:gd name="connsiteX2" fmla="*/ 3507600 w 3752831"/>
              <a:gd name="connsiteY2" fmla="*/ 2804140 h 2804140"/>
              <a:gd name="connsiteX3" fmla="*/ 0 w 3752831"/>
              <a:gd name="connsiteY3" fmla="*/ 2804140 h 28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31" h="2804140">
                <a:moveTo>
                  <a:pt x="245232" y="0"/>
                </a:moveTo>
                <a:lnTo>
                  <a:pt x="3752831" y="0"/>
                </a:lnTo>
                <a:lnTo>
                  <a:pt x="3507600" y="2804140"/>
                </a:lnTo>
                <a:lnTo>
                  <a:pt x="0" y="2804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DA64DAE-6878-E5BE-8BE7-48E5BE4E25AC}"/>
              </a:ext>
            </a:extLst>
          </p:cNvPr>
          <p:cNvSpPr/>
          <p:nvPr userDrawn="1"/>
        </p:nvSpPr>
        <p:spPr>
          <a:xfrm>
            <a:off x="7996601" y="171980"/>
            <a:ext cx="3752831" cy="2804140"/>
          </a:xfrm>
          <a:custGeom>
            <a:avLst/>
            <a:gdLst>
              <a:gd name="connsiteX0" fmla="*/ 245232 w 3752831"/>
              <a:gd name="connsiteY0" fmla="*/ 0 h 2804140"/>
              <a:gd name="connsiteX1" fmla="*/ 3752831 w 3752831"/>
              <a:gd name="connsiteY1" fmla="*/ 0 h 2804140"/>
              <a:gd name="connsiteX2" fmla="*/ 3507600 w 3752831"/>
              <a:gd name="connsiteY2" fmla="*/ 2804140 h 2804140"/>
              <a:gd name="connsiteX3" fmla="*/ 0 w 3752831"/>
              <a:gd name="connsiteY3" fmla="*/ 2804140 h 28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31" h="2804140">
                <a:moveTo>
                  <a:pt x="245232" y="0"/>
                </a:moveTo>
                <a:lnTo>
                  <a:pt x="3752831" y="0"/>
                </a:lnTo>
                <a:lnTo>
                  <a:pt x="3507600" y="2804140"/>
                </a:lnTo>
                <a:lnTo>
                  <a:pt x="0" y="2804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658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  <p15:guide id="10" orient="horz" pos="346">
          <p15:clr>
            <a:srgbClr val="FBAE40"/>
          </p15:clr>
        </p15:guide>
        <p15:guide id="11" orient="horz" pos="39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al ell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F42361E-ED7E-C3B4-9163-C5DB9908B6A1}"/>
              </a:ext>
            </a:extLst>
          </p:cNvPr>
          <p:cNvSpPr/>
          <p:nvPr userDrawn="1"/>
        </p:nvSpPr>
        <p:spPr>
          <a:xfrm>
            <a:off x="1981972" y="1517329"/>
            <a:ext cx="4121523" cy="4582244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527D800-969E-ACAB-8866-EEF2EECA52A4}"/>
              </a:ext>
            </a:extLst>
          </p:cNvPr>
          <p:cNvSpPr/>
          <p:nvPr userDrawn="1"/>
        </p:nvSpPr>
        <p:spPr>
          <a:xfrm>
            <a:off x="278923" y="932042"/>
            <a:ext cx="4454442" cy="4952378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EBE7854-B152-C7E3-8EEF-12DF72D409CD}"/>
              </a:ext>
            </a:extLst>
          </p:cNvPr>
          <p:cNvSpPr/>
          <p:nvPr userDrawn="1"/>
        </p:nvSpPr>
        <p:spPr>
          <a:xfrm>
            <a:off x="1479423" y="939538"/>
            <a:ext cx="4454442" cy="4952377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FF04DDA-5C9F-D046-3240-A2BDB5716427}"/>
              </a:ext>
            </a:extLst>
          </p:cNvPr>
          <p:cNvSpPr/>
          <p:nvPr userDrawn="1"/>
        </p:nvSpPr>
        <p:spPr>
          <a:xfrm>
            <a:off x="441551" y="180000"/>
            <a:ext cx="5338481" cy="6505496"/>
          </a:xfrm>
          <a:custGeom>
            <a:avLst/>
            <a:gdLst>
              <a:gd name="connsiteX0" fmla="*/ 568052 w 5338481"/>
              <a:gd name="connsiteY0" fmla="*/ 0 h 6505496"/>
              <a:gd name="connsiteX1" fmla="*/ 5338481 w 5338481"/>
              <a:gd name="connsiteY1" fmla="*/ 0 h 6505496"/>
              <a:gd name="connsiteX2" fmla="*/ 4769552 w 5338481"/>
              <a:gd name="connsiteY2" fmla="*/ 6505496 h 6505496"/>
              <a:gd name="connsiteX3" fmla="*/ 0 w 5338481"/>
              <a:gd name="connsiteY3" fmla="*/ 6495476 h 650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8481" h="6505496">
                <a:moveTo>
                  <a:pt x="568052" y="0"/>
                </a:moveTo>
                <a:lnTo>
                  <a:pt x="5338481" y="0"/>
                </a:lnTo>
                <a:lnTo>
                  <a:pt x="4769552" y="6505496"/>
                </a:lnTo>
                <a:lnTo>
                  <a:pt x="0" y="6495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3F9B56D-88AC-3D30-F029-E5A3186BF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250" y="944561"/>
            <a:ext cx="5150923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tal eller diagram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4A67D49A-E191-381F-ABAD-279837959E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4313" y="2241550"/>
            <a:ext cx="5150922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7207857-8C97-8A75-903B-8C4060B1A048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176338" y="549275"/>
            <a:ext cx="3852862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DK"/>
              <a:t>Indsæt graf/tal</a:t>
            </a:r>
          </a:p>
        </p:txBody>
      </p:sp>
    </p:spTree>
    <p:extLst>
      <p:ext uri="{BB962C8B-B14F-4D97-AF65-F5344CB8AC3E}">
        <p14:creationId xmlns:p14="http://schemas.microsoft.com/office/powerpoint/2010/main" val="3833889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  <p15:guide id="10" orient="horz" pos="346">
          <p15:clr>
            <a:srgbClr val="FBAE40"/>
          </p15:clr>
        </p15:guide>
        <p15:guide id="11" orient="horz" pos="39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mbinationstegning 16">
            <a:extLst>
              <a:ext uri="{FF2B5EF4-FFF2-40B4-BE49-F238E27FC236}">
                <a16:creationId xmlns:a16="http://schemas.microsoft.com/office/drawing/2014/main" id="{20C5C6F6-6906-2979-CB40-AEA2D610B1D1}"/>
              </a:ext>
            </a:extLst>
          </p:cNvPr>
          <p:cNvSpPr/>
          <p:nvPr userDrawn="1"/>
        </p:nvSpPr>
        <p:spPr>
          <a:xfrm>
            <a:off x="5573806" y="1"/>
            <a:ext cx="6648188" cy="6882026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727466"/>
              <a:gd name="connsiteY0" fmla="*/ 0 h 6948000"/>
              <a:gd name="connsiteX1" fmla="*/ 6727466 w 6727466"/>
              <a:gd name="connsiteY1" fmla="*/ 0 h 6948000"/>
              <a:gd name="connsiteX2" fmla="*/ 6244699 w 6727466"/>
              <a:gd name="connsiteY2" fmla="*/ 6948000 h 6948000"/>
              <a:gd name="connsiteX3" fmla="*/ 0 w 6727466"/>
              <a:gd name="connsiteY3" fmla="*/ 6948000 h 6948000"/>
              <a:gd name="connsiteX4" fmla="*/ 607871 w 6727466"/>
              <a:gd name="connsiteY4" fmla="*/ 0 h 6948000"/>
              <a:gd name="connsiteX0" fmla="*/ 607871 w 6727466"/>
              <a:gd name="connsiteY0" fmla="*/ 0 h 6964093"/>
              <a:gd name="connsiteX1" fmla="*/ 6727466 w 6727466"/>
              <a:gd name="connsiteY1" fmla="*/ 0 h 6964093"/>
              <a:gd name="connsiteX2" fmla="*/ 6719420 w 6727466"/>
              <a:gd name="connsiteY2" fmla="*/ 6964093 h 6964093"/>
              <a:gd name="connsiteX3" fmla="*/ 0 w 6727466"/>
              <a:gd name="connsiteY3" fmla="*/ 6948000 h 6964093"/>
              <a:gd name="connsiteX4" fmla="*/ 607871 w 6727466"/>
              <a:gd name="connsiteY4" fmla="*/ 0 h 6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7466" h="6964093">
                <a:moveTo>
                  <a:pt x="607871" y="0"/>
                </a:moveTo>
                <a:lnTo>
                  <a:pt x="6727466" y="0"/>
                </a:lnTo>
                <a:lnTo>
                  <a:pt x="6719420" y="6964093"/>
                </a:lnTo>
                <a:lnTo>
                  <a:pt x="0" y="6948000"/>
                </a:lnTo>
                <a:lnTo>
                  <a:pt x="607871" y="0"/>
                </a:lnTo>
                <a:close/>
              </a:path>
            </a:pathLst>
          </a:custGeom>
          <a:solidFill>
            <a:schemeClr val="accent3">
              <a:alpha val="502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6" name="Kombinationstegning 15">
            <a:extLst>
              <a:ext uri="{FF2B5EF4-FFF2-40B4-BE49-F238E27FC236}">
                <a16:creationId xmlns:a16="http://schemas.microsoft.com/office/drawing/2014/main" id="{BE1B613B-FA1E-D916-7310-7819565AF0AF}"/>
              </a:ext>
            </a:extLst>
          </p:cNvPr>
          <p:cNvSpPr/>
          <p:nvPr userDrawn="1"/>
        </p:nvSpPr>
        <p:spPr>
          <a:xfrm>
            <a:off x="5792290" y="-6723"/>
            <a:ext cx="6419880" cy="6886293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496436"/>
              <a:gd name="connsiteY0" fmla="*/ 6803 h 6954803"/>
              <a:gd name="connsiteX1" fmla="*/ 6496436 w 6496436"/>
              <a:gd name="connsiteY1" fmla="*/ 0 h 6954803"/>
              <a:gd name="connsiteX2" fmla="*/ 6244699 w 6496436"/>
              <a:gd name="connsiteY2" fmla="*/ 6954803 h 6954803"/>
              <a:gd name="connsiteX3" fmla="*/ 0 w 6496436"/>
              <a:gd name="connsiteY3" fmla="*/ 6954803 h 6954803"/>
              <a:gd name="connsiteX4" fmla="*/ 607871 w 6496436"/>
              <a:gd name="connsiteY4" fmla="*/ 6803 h 6954803"/>
              <a:gd name="connsiteX0" fmla="*/ 607871 w 6496436"/>
              <a:gd name="connsiteY0" fmla="*/ 6803 h 6968410"/>
              <a:gd name="connsiteX1" fmla="*/ 6496436 w 6496436"/>
              <a:gd name="connsiteY1" fmla="*/ 0 h 6968410"/>
              <a:gd name="connsiteX2" fmla="*/ 6476025 w 6496436"/>
              <a:gd name="connsiteY2" fmla="*/ 6968410 h 6968410"/>
              <a:gd name="connsiteX3" fmla="*/ 0 w 6496436"/>
              <a:gd name="connsiteY3" fmla="*/ 6954803 h 6968410"/>
              <a:gd name="connsiteX4" fmla="*/ 607871 w 6496436"/>
              <a:gd name="connsiteY4" fmla="*/ 6803 h 69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436" h="6968410">
                <a:moveTo>
                  <a:pt x="607871" y="6803"/>
                </a:moveTo>
                <a:lnTo>
                  <a:pt x="6496436" y="0"/>
                </a:lnTo>
                <a:cubicBezTo>
                  <a:pt x="6489632" y="2322803"/>
                  <a:pt x="6482829" y="4645607"/>
                  <a:pt x="6476025" y="6968410"/>
                </a:cubicBezTo>
                <a:lnTo>
                  <a:pt x="0" y="6954803"/>
                </a:lnTo>
                <a:lnTo>
                  <a:pt x="607871" y="68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A8A0DA-CFF2-0ACE-407F-0684976FA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944561"/>
            <a:ext cx="484455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plads til diagram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EABBAB-477B-7878-704E-4B9208820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800" y="2241550"/>
            <a:ext cx="4679950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1A28602F-7FED-CFF6-CD56-4F27E598E8D8}"/>
              </a:ext>
            </a:extLst>
          </p:cNvPr>
          <p:cNvSpPr/>
          <p:nvPr userDrawn="1"/>
        </p:nvSpPr>
        <p:spPr>
          <a:xfrm flipV="1">
            <a:off x="0" y="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Rektangel 12">
            <a:extLst>
              <a:ext uri="{FF2B5EF4-FFF2-40B4-BE49-F238E27FC236}">
                <a16:creationId xmlns:a16="http://schemas.microsoft.com/office/drawing/2014/main" id="{0EF28220-1686-D7DB-2240-043D43CEEB02}"/>
              </a:ext>
            </a:extLst>
          </p:cNvPr>
          <p:cNvSpPr/>
          <p:nvPr userDrawn="1"/>
        </p:nvSpPr>
        <p:spPr>
          <a:xfrm flipV="1">
            <a:off x="0" y="667800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66F0B8D-EE81-F40A-F142-FC3003E9608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564313" y="532737"/>
            <a:ext cx="5297487" cy="5804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</a:t>
            </a:r>
            <a:r>
              <a:rPr lang="en-DK" dirty="0"/>
              <a:t>ndsæt diagram</a:t>
            </a:r>
          </a:p>
        </p:txBody>
      </p:sp>
    </p:spTree>
    <p:extLst>
      <p:ext uri="{BB962C8B-B14F-4D97-AF65-F5344CB8AC3E}">
        <p14:creationId xmlns:p14="http://schemas.microsoft.com/office/powerpoint/2010/main" val="27116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diagram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mbinationstegning 16">
            <a:extLst>
              <a:ext uri="{FF2B5EF4-FFF2-40B4-BE49-F238E27FC236}">
                <a16:creationId xmlns:a16="http://schemas.microsoft.com/office/drawing/2014/main" id="{20C5C6F6-6906-2979-CB40-AEA2D610B1D1}"/>
              </a:ext>
            </a:extLst>
          </p:cNvPr>
          <p:cNvSpPr/>
          <p:nvPr userDrawn="1"/>
        </p:nvSpPr>
        <p:spPr>
          <a:xfrm rot="10800000">
            <a:off x="-6603" y="9180"/>
            <a:ext cx="6420104" cy="6866123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727466"/>
              <a:gd name="connsiteY0" fmla="*/ 0 h 6948000"/>
              <a:gd name="connsiteX1" fmla="*/ 6727466 w 6727466"/>
              <a:gd name="connsiteY1" fmla="*/ 0 h 6948000"/>
              <a:gd name="connsiteX2" fmla="*/ 6244699 w 6727466"/>
              <a:gd name="connsiteY2" fmla="*/ 6948000 h 6948000"/>
              <a:gd name="connsiteX3" fmla="*/ 0 w 6727466"/>
              <a:gd name="connsiteY3" fmla="*/ 6948000 h 6948000"/>
              <a:gd name="connsiteX4" fmla="*/ 607871 w 6727466"/>
              <a:gd name="connsiteY4" fmla="*/ 0 h 6948000"/>
              <a:gd name="connsiteX0" fmla="*/ 607871 w 6727466"/>
              <a:gd name="connsiteY0" fmla="*/ 0 h 6964093"/>
              <a:gd name="connsiteX1" fmla="*/ 6727466 w 6727466"/>
              <a:gd name="connsiteY1" fmla="*/ 0 h 6964093"/>
              <a:gd name="connsiteX2" fmla="*/ 6719420 w 6727466"/>
              <a:gd name="connsiteY2" fmla="*/ 6964093 h 6964093"/>
              <a:gd name="connsiteX3" fmla="*/ 0 w 6727466"/>
              <a:gd name="connsiteY3" fmla="*/ 6948000 h 6964093"/>
              <a:gd name="connsiteX4" fmla="*/ 607871 w 6727466"/>
              <a:gd name="connsiteY4" fmla="*/ 0 h 6964093"/>
              <a:gd name="connsiteX0" fmla="*/ 607871 w 6727466"/>
              <a:gd name="connsiteY0" fmla="*/ 0 h 6948000"/>
              <a:gd name="connsiteX1" fmla="*/ 6727466 w 6727466"/>
              <a:gd name="connsiteY1" fmla="*/ 0 h 6948000"/>
              <a:gd name="connsiteX2" fmla="*/ 6496662 w 6727466"/>
              <a:gd name="connsiteY2" fmla="*/ 6946958 h 6948000"/>
              <a:gd name="connsiteX3" fmla="*/ 0 w 6727466"/>
              <a:gd name="connsiteY3" fmla="*/ 6948000 h 6948000"/>
              <a:gd name="connsiteX4" fmla="*/ 607871 w 6727466"/>
              <a:gd name="connsiteY4" fmla="*/ 0 h 6948000"/>
              <a:gd name="connsiteX0" fmla="*/ 607871 w 6496662"/>
              <a:gd name="connsiteY0" fmla="*/ 0 h 6948000"/>
              <a:gd name="connsiteX1" fmla="*/ 6487572 w 6496662"/>
              <a:gd name="connsiteY1" fmla="*/ 17135 h 6948000"/>
              <a:gd name="connsiteX2" fmla="*/ 6496662 w 6496662"/>
              <a:gd name="connsiteY2" fmla="*/ 6946958 h 6948000"/>
              <a:gd name="connsiteX3" fmla="*/ 0 w 6496662"/>
              <a:gd name="connsiteY3" fmla="*/ 6948000 h 6948000"/>
              <a:gd name="connsiteX4" fmla="*/ 607871 w 6496662"/>
              <a:gd name="connsiteY4" fmla="*/ 0 h 69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62" h="6948000">
                <a:moveTo>
                  <a:pt x="607871" y="0"/>
                </a:moveTo>
                <a:lnTo>
                  <a:pt x="6487572" y="17135"/>
                </a:lnTo>
                <a:lnTo>
                  <a:pt x="6496662" y="6946958"/>
                </a:lnTo>
                <a:lnTo>
                  <a:pt x="0" y="6948000"/>
                </a:lnTo>
                <a:lnTo>
                  <a:pt x="607871" y="0"/>
                </a:lnTo>
                <a:close/>
              </a:path>
            </a:pathLst>
          </a:custGeom>
          <a:solidFill>
            <a:schemeClr val="accent3">
              <a:alpha val="502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6" name="Kombinationstegning 15">
            <a:extLst>
              <a:ext uri="{FF2B5EF4-FFF2-40B4-BE49-F238E27FC236}">
                <a16:creationId xmlns:a16="http://schemas.microsoft.com/office/drawing/2014/main" id="{BE1B613B-FA1E-D916-7310-7819565AF0AF}"/>
              </a:ext>
            </a:extLst>
          </p:cNvPr>
          <p:cNvSpPr/>
          <p:nvPr userDrawn="1"/>
        </p:nvSpPr>
        <p:spPr>
          <a:xfrm rot="10800000">
            <a:off x="-13197" y="9181"/>
            <a:ext cx="6208214" cy="6866123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496436"/>
              <a:gd name="connsiteY0" fmla="*/ 6803 h 6954803"/>
              <a:gd name="connsiteX1" fmla="*/ 6496436 w 6496436"/>
              <a:gd name="connsiteY1" fmla="*/ 0 h 6954803"/>
              <a:gd name="connsiteX2" fmla="*/ 6244699 w 6496436"/>
              <a:gd name="connsiteY2" fmla="*/ 6954803 h 6954803"/>
              <a:gd name="connsiteX3" fmla="*/ 0 w 6496436"/>
              <a:gd name="connsiteY3" fmla="*/ 6954803 h 6954803"/>
              <a:gd name="connsiteX4" fmla="*/ 607871 w 6496436"/>
              <a:gd name="connsiteY4" fmla="*/ 6803 h 6954803"/>
              <a:gd name="connsiteX0" fmla="*/ 607871 w 6496436"/>
              <a:gd name="connsiteY0" fmla="*/ 6803 h 6968410"/>
              <a:gd name="connsiteX1" fmla="*/ 6496436 w 6496436"/>
              <a:gd name="connsiteY1" fmla="*/ 0 h 6968410"/>
              <a:gd name="connsiteX2" fmla="*/ 6476025 w 6496436"/>
              <a:gd name="connsiteY2" fmla="*/ 6968410 h 6968410"/>
              <a:gd name="connsiteX3" fmla="*/ 0 w 6496436"/>
              <a:gd name="connsiteY3" fmla="*/ 6954803 h 6968410"/>
              <a:gd name="connsiteX4" fmla="*/ 607871 w 6496436"/>
              <a:gd name="connsiteY4" fmla="*/ 6803 h 6968410"/>
              <a:gd name="connsiteX0" fmla="*/ 607871 w 6496436"/>
              <a:gd name="connsiteY0" fmla="*/ 6803 h 6954803"/>
              <a:gd name="connsiteX1" fmla="*/ 6496436 w 6496436"/>
              <a:gd name="connsiteY1" fmla="*/ 0 h 6954803"/>
              <a:gd name="connsiteX2" fmla="*/ 6278970 w 6496436"/>
              <a:gd name="connsiteY2" fmla="*/ 6951275 h 6954803"/>
              <a:gd name="connsiteX3" fmla="*/ 0 w 6496436"/>
              <a:gd name="connsiteY3" fmla="*/ 6954803 h 6954803"/>
              <a:gd name="connsiteX4" fmla="*/ 607871 w 6496436"/>
              <a:gd name="connsiteY4" fmla="*/ 6803 h 6954803"/>
              <a:gd name="connsiteX0" fmla="*/ 607871 w 6282246"/>
              <a:gd name="connsiteY0" fmla="*/ 0 h 6948000"/>
              <a:gd name="connsiteX1" fmla="*/ 6282246 w 6282246"/>
              <a:gd name="connsiteY1" fmla="*/ 1765 h 6948000"/>
              <a:gd name="connsiteX2" fmla="*/ 6278970 w 6282246"/>
              <a:gd name="connsiteY2" fmla="*/ 6944472 h 6948000"/>
              <a:gd name="connsiteX3" fmla="*/ 0 w 6282246"/>
              <a:gd name="connsiteY3" fmla="*/ 6948000 h 6948000"/>
              <a:gd name="connsiteX4" fmla="*/ 607871 w 6282246"/>
              <a:gd name="connsiteY4" fmla="*/ 0 h 69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246" h="6948000">
                <a:moveTo>
                  <a:pt x="607871" y="0"/>
                </a:moveTo>
                <a:lnTo>
                  <a:pt x="6282246" y="1765"/>
                </a:lnTo>
                <a:cubicBezTo>
                  <a:pt x="6275442" y="2324568"/>
                  <a:pt x="6285774" y="4621669"/>
                  <a:pt x="6278970" y="6944472"/>
                </a:cubicBezTo>
                <a:lnTo>
                  <a:pt x="0" y="6948000"/>
                </a:lnTo>
                <a:lnTo>
                  <a:pt x="6078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A8A0DA-CFF2-0ACE-407F-0684976FA6A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66188" y="944561"/>
            <a:ext cx="484455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plads til diagram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EABBAB-477B-7878-704E-4B9208820C0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565250" y="2241550"/>
            <a:ext cx="4679950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1A28602F-7FED-CFF6-CD56-4F27E598E8D8}"/>
              </a:ext>
            </a:extLst>
          </p:cNvPr>
          <p:cNvSpPr/>
          <p:nvPr userDrawn="1"/>
        </p:nvSpPr>
        <p:spPr>
          <a:xfrm flipV="1">
            <a:off x="0" y="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Rektangel 12">
            <a:extLst>
              <a:ext uri="{FF2B5EF4-FFF2-40B4-BE49-F238E27FC236}">
                <a16:creationId xmlns:a16="http://schemas.microsoft.com/office/drawing/2014/main" id="{0EF28220-1686-D7DB-2240-043D43CEEB02}"/>
              </a:ext>
            </a:extLst>
          </p:cNvPr>
          <p:cNvSpPr/>
          <p:nvPr userDrawn="1"/>
        </p:nvSpPr>
        <p:spPr>
          <a:xfrm flipV="1">
            <a:off x="0" y="667800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66F0B8D-EE81-F40A-F142-FC3003E96083}"/>
              </a:ext>
            </a:extLst>
          </p:cNvPr>
          <p:cNvSpPr>
            <a:spLocks noGrp="1"/>
          </p:cNvSpPr>
          <p:nvPr userDrawn="1">
            <p:ph type="chart" sz="quarter" idx="10" hasCustomPrompt="1"/>
          </p:nvPr>
        </p:nvSpPr>
        <p:spPr>
          <a:xfrm>
            <a:off x="330199" y="532737"/>
            <a:ext cx="5291667" cy="5804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</a:t>
            </a:r>
            <a:r>
              <a:rPr lang="en-DK" dirty="0"/>
              <a:t>ndsæt diagram</a:t>
            </a:r>
          </a:p>
        </p:txBody>
      </p:sp>
    </p:spTree>
    <p:extLst>
      <p:ext uri="{BB962C8B-B14F-4D97-AF65-F5344CB8AC3E}">
        <p14:creationId xmlns:p14="http://schemas.microsoft.com/office/powerpoint/2010/main" val="4083479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diagram - stø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mbinationstegning 16">
            <a:extLst>
              <a:ext uri="{FF2B5EF4-FFF2-40B4-BE49-F238E27FC236}">
                <a16:creationId xmlns:a16="http://schemas.microsoft.com/office/drawing/2014/main" id="{20C5C6F6-6906-2979-CB40-AEA2D610B1D1}"/>
              </a:ext>
            </a:extLst>
          </p:cNvPr>
          <p:cNvSpPr/>
          <p:nvPr userDrawn="1"/>
        </p:nvSpPr>
        <p:spPr>
          <a:xfrm>
            <a:off x="3567206" y="1"/>
            <a:ext cx="6648188" cy="6882026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727466"/>
              <a:gd name="connsiteY0" fmla="*/ 0 h 6948000"/>
              <a:gd name="connsiteX1" fmla="*/ 6727466 w 6727466"/>
              <a:gd name="connsiteY1" fmla="*/ 0 h 6948000"/>
              <a:gd name="connsiteX2" fmla="*/ 6244699 w 6727466"/>
              <a:gd name="connsiteY2" fmla="*/ 6948000 h 6948000"/>
              <a:gd name="connsiteX3" fmla="*/ 0 w 6727466"/>
              <a:gd name="connsiteY3" fmla="*/ 6948000 h 6948000"/>
              <a:gd name="connsiteX4" fmla="*/ 607871 w 6727466"/>
              <a:gd name="connsiteY4" fmla="*/ 0 h 6948000"/>
              <a:gd name="connsiteX0" fmla="*/ 607871 w 6727466"/>
              <a:gd name="connsiteY0" fmla="*/ 0 h 6964093"/>
              <a:gd name="connsiteX1" fmla="*/ 6727466 w 6727466"/>
              <a:gd name="connsiteY1" fmla="*/ 0 h 6964093"/>
              <a:gd name="connsiteX2" fmla="*/ 6719420 w 6727466"/>
              <a:gd name="connsiteY2" fmla="*/ 6964093 h 6964093"/>
              <a:gd name="connsiteX3" fmla="*/ 0 w 6727466"/>
              <a:gd name="connsiteY3" fmla="*/ 6948000 h 6964093"/>
              <a:gd name="connsiteX4" fmla="*/ 607871 w 6727466"/>
              <a:gd name="connsiteY4" fmla="*/ 0 h 6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7466" h="6964093">
                <a:moveTo>
                  <a:pt x="607871" y="0"/>
                </a:moveTo>
                <a:lnTo>
                  <a:pt x="6727466" y="0"/>
                </a:lnTo>
                <a:lnTo>
                  <a:pt x="6719420" y="6964093"/>
                </a:lnTo>
                <a:lnTo>
                  <a:pt x="0" y="6948000"/>
                </a:lnTo>
                <a:lnTo>
                  <a:pt x="607871" y="0"/>
                </a:lnTo>
                <a:close/>
              </a:path>
            </a:pathLst>
          </a:custGeom>
          <a:solidFill>
            <a:schemeClr val="accent3">
              <a:alpha val="502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6" name="Kombinationstegning 15">
            <a:extLst>
              <a:ext uri="{FF2B5EF4-FFF2-40B4-BE49-F238E27FC236}">
                <a16:creationId xmlns:a16="http://schemas.microsoft.com/office/drawing/2014/main" id="{BE1B613B-FA1E-D916-7310-7819565AF0AF}"/>
              </a:ext>
            </a:extLst>
          </p:cNvPr>
          <p:cNvSpPr/>
          <p:nvPr userDrawn="1"/>
        </p:nvSpPr>
        <p:spPr>
          <a:xfrm>
            <a:off x="3785690" y="0"/>
            <a:ext cx="8418014" cy="6866123"/>
          </a:xfrm>
          <a:custGeom>
            <a:avLst/>
            <a:gdLst>
              <a:gd name="connsiteX0" fmla="*/ 607871 w 6244699"/>
              <a:gd name="connsiteY0" fmla="*/ 0 h 6948000"/>
              <a:gd name="connsiteX1" fmla="*/ 6244699 w 6244699"/>
              <a:gd name="connsiteY1" fmla="*/ 0 h 6948000"/>
              <a:gd name="connsiteX2" fmla="*/ 6244699 w 6244699"/>
              <a:gd name="connsiteY2" fmla="*/ 6948000 h 6948000"/>
              <a:gd name="connsiteX3" fmla="*/ 0 w 6244699"/>
              <a:gd name="connsiteY3" fmla="*/ 6948000 h 6948000"/>
              <a:gd name="connsiteX0" fmla="*/ 607871 w 6496436"/>
              <a:gd name="connsiteY0" fmla="*/ 6803 h 6954803"/>
              <a:gd name="connsiteX1" fmla="*/ 6496436 w 6496436"/>
              <a:gd name="connsiteY1" fmla="*/ 0 h 6954803"/>
              <a:gd name="connsiteX2" fmla="*/ 6244699 w 6496436"/>
              <a:gd name="connsiteY2" fmla="*/ 6954803 h 6954803"/>
              <a:gd name="connsiteX3" fmla="*/ 0 w 6496436"/>
              <a:gd name="connsiteY3" fmla="*/ 6954803 h 6954803"/>
              <a:gd name="connsiteX4" fmla="*/ 607871 w 6496436"/>
              <a:gd name="connsiteY4" fmla="*/ 6803 h 6954803"/>
              <a:gd name="connsiteX0" fmla="*/ 607871 w 6496436"/>
              <a:gd name="connsiteY0" fmla="*/ 6803 h 6968410"/>
              <a:gd name="connsiteX1" fmla="*/ 6496436 w 6496436"/>
              <a:gd name="connsiteY1" fmla="*/ 0 h 6968410"/>
              <a:gd name="connsiteX2" fmla="*/ 6476025 w 6496436"/>
              <a:gd name="connsiteY2" fmla="*/ 6968410 h 6968410"/>
              <a:gd name="connsiteX3" fmla="*/ 0 w 6496436"/>
              <a:gd name="connsiteY3" fmla="*/ 6954803 h 6968410"/>
              <a:gd name="connsiteX4" fmla="*/ 607871 w 6496436"/>
              <a:gd name="connsiteY4" fmla="*/ 6803 h 6968410"/>
              <a:gd name="connsiteX0" fmla="*/ 607871 w 8518397"/>
              <a:gd name="connsiteY0" fmla="*/ 0 h 6961607"/>
              <a:gd name="connsiteX1" fmla="*/ 8518397 w 8518397"/>
              <a:gd name="connsiteY1" fmla="*/ 1764 h 6961607"/>
              <a:gd name="connsiteX2" fmla="*/ 6476025 w 8518397"/>
              <a:gd name="connsiteY2" fmla="*/ 6961607 h 6961607"/>
              <a:gd name="connsiteX3" fmla="*/ 0 w 8518397"/>
              <a:gd name="connsiteY3" fmla="*/ 6948000 h 6961607"/>
              <a:gd name="connsiteX4" fmla="*/ 607871 w 8518397"/>
              <a:gd name="connsiteY4" fmla="*/ 0 h 6961607"/>
              <a:gd name="connsiteX0" fmla="*/ 607871 w 8518397"/>
              <a:gd name="connsiteY0" fmla="*/ 0 h 6948000"/>
              <a:gd name="connsiteX1" fmla="*/ 8518397 w 8518397"/>
              <a:gd name="connsiteY1" fmla="*/ 1764 h 6948000"/>
              <a:gd name="connsiteX2" fmla="*/ 8515121 w 8518397"/>
              <a:gd name="connsiteY2" fmla="*/ 6927336 h 6948000"/>
              <a:gd name="connsiteX3" fmla="*/ 0 w 8518397"/>
              <a:gd name="connsiteY3" fmla="*/ 6948000 h 6948000"/>
              <a:gd name="connsiteX4" fmla="*/ 607871 w 8518397"/>
              <a:gd name="connsiteY4" fmla="*/ 0 h 69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8397" h="6948000">
                <a:moveTo>
                  <a:pt x="607871" y="0"/>
                </a:moveTo>
                <a:lnTo>
                  <a:pt x="8518397" y="1764"/>
                </a:lnTo>
                <a:cubicBezTo>
                  <a:pt x="8511593" y="2324567"/>
                  <a:pt x="8521925" y="4604533"/>
                  <a:pt x="8515121" y="6927336"/>
                </a:cubicBezTo>
                <a:lnTo>
                  <a:pt x="0" y="6948000"/>
                </a:lnTo>
                <a:lnTo>
                  <a:pt x="6078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A8A0DA-CFF2-0ACE-407F-0684976FA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7" y="944561"/>
            <a:ext cx="3031595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Diagram 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EABBAB-477B-7878-704E-4B9208820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800" y="2241550"/>
            <a:ext cx="2710800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1A28602F-7FED-CFF6-CD56-4F27E598E8D8}"/>
              </a:ext>
            </a:extLst>
          </p:cNvPr>
          <p:cNvSpPr/>
          <p:nvPr userDrawn="1"/>
        </p:nvSpPr>
        <p:spPr>
          <a:xfrm flipV="1">
            <a:off x="0" y="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Rektangel 12">
            <a:extLst>
              <a:ext uri="{FF2B5EF4-FFF2-40B4-BE49-F238E27FC236}">
                <a16:creationId xmlns:a16="http://schemas.microsoft.com/office/drawing/2014/main" id="{0EF28220-1686-D7DB-2240-043D43CEEB02}"/>
              </a:ext>
            </a:extLst>
          </p:cNvPr>
          <p:cNvSpPr/>
          <p:nvPr userDrawn="1"/>
        </p:nvSpPr>
        <p:spPr>
          <a:xfrm flipV="1">
            <a:off x="0" y="667800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66F0B8D-EE81-F40A-F142-FC3003E9608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351867" y="532737"/>
            <a:ext cx="7518400" cy="5804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</a:t>
            </a:r>
            <a:r>
              <a:rPr lang="en-DK" dirty="0"/>
              <a:t>ndsæt diagram</a:t>
            </a:r>
          </a:p>
        </p:txBody>
      </p:sp>
    </p:spTree>
    <p:extLst>
      <p:ext uri="{BB962C8B-B14F-4D97-AF65-F5344CB8AC3E}">
        <p14:creationId xmlns:p14="http://schemas.microsoft.com/office/powerpoint/2010/main" val="481148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diagram - bre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5971AA9-21C4-D98E-57C8-EFF8F5C7C9A0}"/>
              </a:ext>
            </a:extLst>
          </p:cNvPr>
          <p:cNvSpPr/>
          <p:nvPr userDrawn="1"/>
        </p:nvSpPr>
        <p:spPr>
          <a:xfrm>
            <a:off x="397651" y="1949104"/>
            <a:ext cx="11686521" cy="4726337"/>
          </a:xfrm>
          <a:custGeom>
            <a:avLst/>
            <a:gdLst>
              <a:gd name="connsiteX0" fmla="*/ 11686521 w 11686521"/>
              <a:gd name="connsiteY0" fmla="*/ 0 h 4726337"/>
              <a:gd name="connsiteX1" fmla="*/ 11273309 w 11686521"/>
              <a:gd name="connsiteY1" fmla="*/ 4723041 h 4726337"/>
              <a:gd name="connsiteX2" fmla="*/ 0 w 11686521"/>
              <a:gd name="connsiteY2" fmla="*/ 4726337 h 4726337"/>
              <a:gd name="connsiteX3" fmla="*/ 412987 w 11686521"/>
              <a:gd name="connsiteY3" fmla="*/ 3985 h 472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6521" h="4726337">
                <a:moveTo>
                  <a:pt x="11686521" y="0"/>
                </a:moveTo>
                <a:lnTo>
                  <a:pt x="11273309" y="4723041"/>
                </a:lnTo>
                <a:lnTo>
                  <a:pt x="0" y="4726337"/>
                </a:lnTo>
                <a:lnTo>
                  <a:pt x="412987" y="398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52ACBA0-FD3E-1194-3B8D-F830117E40E2}"/>
              </a:ext>
            </a:extLst>
          </p:cNvPr>
          <p:cNvSpPr/>
          <p:nvPr userDrawn="1"/>
        </p:nvSpPr>
        <p:spPr>
          <a:xfrm>
            <a:off x="200816" y="1728968"/>
            <a:ext cx="11705555" cy="4951231"/>
          </a:xfrm>
          <a:custGeom>
            <a:avLst/>
            <a:gdLst>
              <a:gd name="connsiteX0" fmla="*/ 11705555 w 11705555"/>
              <a:gd name="connsiteY0" fmla="*/ 0 h 4951231"/>
              <a:gd name="connsiteX1" fmla="*/ 11272379 w 11705555"/>
              <a:gd name="connsiteY1" fmla="*/ 4951231 h 4951231"/>
              <a:gd name="connsiteX2" fmla="*/ 0 w 11705555"/>
              <a:gd name="connsiteY2" fmla="*/ 4943984 h 4951231"/>
              <a:gd name="connsiteX3" fmla="*/ 432021 w 11705555"/>
              <a:gd name="connsiteY3" fmla="*/ 3985 h 49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5555" h="4951231">
                <a:moveTo>
                  <a:pt x="11705555" y="0"/>
                </a:moveTo>
                <a:lnTo>
                  <a:pt x="11272379" y="4951231"/>
                </a:lnTo>
                <a:lnTo>
                  <a:pt x="0" y="4943984"/>
                </a:lnTo>
                <a:lnTo>
                  <a:pt x="432021" y="39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314DD3A-2347-6280-3EF7-CBCB0A3B4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449886"/>
            <a:ext cx="1040606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plads til bredt diagram</a:t>
            </a:r>
          </a:p>
        </p:txBody>
      </p:sp>
      <p:sp>
        <p:nvSpPr>
          <p:cNvPr id="17" name="Chart Placeholder 4">
            <a:extLst>
              <a:ext uri="{FF2B5EF4-FFF2-40B4-BE49-F238E27FC236}">
                <a16:creationId xmlns:a16="http://schemas.microsoft.com/office/drawing/2014/main" id="{27CE1EE9-A5E4-7121-B78B-83548E108A3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70467" y="1949104"/>
            <a:ext cx="10583334" cy="43881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</a:t>
            </a:r>
            <a:r>
              <a:rPr lang="en-DK" dirty="0"/>
              <a:t>ndsæt diagram</a:t>
            </a:r>
          </a:p>
        </p:txBody>
      </p:sp>
    </p:spTree>
    <p:extLst>
      <p:ext uri="{BB962C8B-B14F-4D97-AF65-F5344CB8AC3E}">
        <p14:creationId xmlns:p14="http://schemas.microsoft.com/office/powerpoint/2010/main" val="176797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fepause - s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BBEAF29-DAF8-5D3A-5E1F-91113AA10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358517" y="334732"/>
            <a:ext cx="5584145" cy="6126602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4605C9-AE9E-7137-92D5-62AF39B62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3067" y="3957887"/>
            <a:ext cx="7145867" cy="723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- evt. lidt mere tekst</a:t>
            </a:r>
          </a:p>
        </p:txBody>
      </p:sp>
      <p:pic>
        <p:nvPicPr>
          <p:cNvPr id="18" name="Billede 32">
            <a:extLst>
              <a:ext uri="{FF2B5EF4-FFF2-40B4-BE49-F238E27FC236}">
                <a16:creationId xmlns:a16="http://schemas.microsoft.com/office/drawing/2014/main" id="{0D1BBF73-6263-9D01-ECA4-0F2147D7E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2893" y="5781870"/>
            <a:ext cx="1476375" cy="533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D0AE11-BA05-D45F-059C-CA817C460538}"/>
              </a:ext>
            </a:extLst>
          </p:cNvPr>
          <p:cNvSpPr txBox="1">
            <a:spLocks/>
          </p:cNvSpPr>
          <p:nvPr userDrawn="1"/>
        </p:nvSpPr>
        <p:spPr>
          <a:xfrm>
            <a:off x="2523067" y="3028854"/>
            <a:ext cx="7145868" cy="7984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spc="0" dirty="0"/>
              <a:t>kaffepause</a:t>
            </a:r>
            <a:endParaRPr lang="da-DK" sz="4800" spc="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FFC1D07-F200-4F2F-E79B-38D8D6CD9B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737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sekundært logo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7813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870144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? - s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CDCAFC3-38CD-1414-3041-93F3DA937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8855" y="591974"/>
            <a:ext cx="5197145" cy="5749342"/>
          </a:xfrm>
          <a:prstGeom prst="rect">
            <a:avLst/>
          </a:prstGeom>
        </p:spPr>
      </p:pic>
      <p:pic>
        <p:nvPicPr>
          <p:cNvPr id="9" name="Billede 32">
            <a:extLst>
              <a:ext uri="{FF2B5EF4-FFF2-40B4-BE49-F238E27FC236}">
                <a16:creationId xmlns:a16="http://schemas.microsoft.com/office/drawing/2014/main" id="{21A7B4A4-DCE8-1C37-32DD-28416F907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2893" y="5781870"/>
            <a:ext cx="1476375" cy="533400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3733B93-4198-8795-6D7C-43344FD2D9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3067" y="3957887"/>
            <a:ext cx="7145867" cy="723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- evt. lidt mere tekst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26542B5-75DD-70EB-952C-497CC16B3E82}"/>
              </a:ext>
            </a:extLst>
          </p:cNvPr>
          <p:cNvSpPr txBox="1">
            <a:spLocks/>
          </p:cNvSpPr>
          <p:nvPr userDrawn="1"/>
        </p:nvSpPr>
        <p:spPr>
          <a:xfrm>
            <a:off x="2523067" y="3028854"/>
            <a:ext cx="7145868" cy="7984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spc="0" dirty="0"/>
              <a:t>Spørgsmål?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0FCF463B-5A42-F968-5E8E-AE07F114D0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737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sekundært logo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B951CF1-85C8-A8FA-301C-4E652DE50C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7813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219010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79502"/>
          </a:xfrm>
          <a:prstGeom prst="rect">
            <a:avLst/>
          </a:prstGeom>
          <a:solidFill>
            <a:srgbClr val="D5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110613" cy="6879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 userDrawn="1"/>
        </p:nvSpPr>
        <p:spPr>
          <a:xfrm>
            <a:off x="12081387" y="-1"/>
            <a:ext cx="110613" cy="6879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 userDrawn="1"/>
        </p:nvSpPr>
        <p:spPr>
          <a:xfrm>
            <a:off x="0" y="0"/>
            <a:ext cx="12192000" cy="10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0" hasCustomPrompt="1"/>
          </p:nvPr>
        </p:nvSpPr>
        <p:spPr>
          <a:xfrm>
            <a:off x="1254265" y="301625"/>
            <a:ext cx="7793869" cy="53975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F497D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5" name="Tekstfelt 24"/>
          <p:cNvSpPr txBox="1"/>
          <p:nvPr userDrawn="1"/>
        </p:nvSpPr>
        <p:spPr>
          <a:xfrm>
            <a:off x="9576619" y="386834"/>
            <a:ext cx="19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b="1" dirty="0">
                <a:solidFill>
                  <a:srgbClr val="1F497D"/>
                </a:solidFill>
                <a:latin typeface="+mn-lt"/>
              </a:rPr>
              <a:t>SYDTALENT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761" y="5888021"/>
            <a:ext cx="1144982" cy="592161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530225" y="1143000"/>
            <a:ext cx="9967913" cy="48307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6776263"/>
            <a:ext cx="12192000" cy="10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600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334433" y="1268413"/>
            <a:ext cx="10754784" cy="4752975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2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3" y="188914"/>
            <a:ext cx="7969251" cy="93662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73596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slide med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Kombinationstegning 35">
            <a:extLst>
              <a:ext uri="{FF2B5EF4-FFF2-40B4-BE49-F238E27FC236}">
                <a16:creationId xmlns:a16="http://schemas.microsoft.com/office/drawing/2014/main" id="{F3765832-4F3C-42B8-184A-F402614D4348}"/>
              </a:ext>
            </a:extLst>
          </p:cNvPr>
          <p:cNvSpPr/>
          <p:nvPr userDrawn="1"/>
        </p:nvSpPr>
        <p:spPr>
          <a:xfrm>
            <a:off x="0" y="1790700"/>
            <a:ext cx="11518084" cy="2684196"/>
          </a:xfrm>
          <a:custGeom>
            <a:avLst/>
            <a:gdLst>
              <a:gd name="connsiteX0" fmla="*/ 0 w 11518084"/>
              <a:gd name="connsiteY0" fmla="*/ 0 h 2684196"/>
              <a:gd name="connsiteX1" fmla="*/ 11518084 w 11518084"/>
              <a:gd name="connsiteY1" fmla="*/ 0 h 2684196"/>
              <a:gd name="connsiteX2" fmla="*/ 11283247 w 11518084"/>
              <a:gd name="connsiteY2" fmla="*/ 2684196 h 2684196"/>
              <a:gd name="connsiteX3" fmla="*/ 0 w 11518084"/>
              <a:gd name="connsiteY3" fmla="*/ 2684196 h 268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84" h="2684196">
                <a:moveTo>
                  <a:pt x="0" y="0"/>
                </a:moveTo>
                <a:lnTo>
                  <a:pt x="11518084" y="0"/>
                </a:lnTo>
                <a:lnTo>
                  <a:pt x="11283247" y="2684196"/>
                </a:lnTo>
                <a:lnTo>
                  <a:pt x="0" y="26841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D82DED-04E4-8E1E-B334-3E2970DB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8" y="2389947"/>
            <a:ext cx="5843601" cy="11641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Forsideslide med  mulighed for billede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87D3E6-A25D-A346-5FB7-BC5463678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8" y="3780225"/>
            <a:ext cx="5645544" cy="21140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</a:t>
            </a: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4C0E98FA-9FB0-B3A7-47BD-C102CA05C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7888" y="5779370"/>
            <a:ext cx="1476375" cy="533400"/>
          </a:xfrm>
          <a:prstGeom prst="rect">
            <a:avLst/>
          </a:prstGeom>
        </p:spPr>
      </p:pic>
      <p:sp>
        <p:nvSpPr>
          <p:cNvPr id="26" name="Kombinationstegning 25">
            <a:extLst>
              <a:ext uri="{FF2B5EF4-FFF2-40B4-BE49-F238E27FC236}">
                <a16:creationId xmlns:a16="http://schemas.microsoft.com/office/drawing/2014/main" id="{DB180FF1-5F81-9B6E-7ED4-9A8B4277F668}"/>
              </a:ext>
            </a:extLst>
          </p:cNvPr>
          <p:cNvSpPr/>
          <p:nvPr userDrawn="1"/>
        </p:nvSpPr>
        <p:spPr>
          <a:xfrm>
            <a:off x="6982614" y="1054119"/>
            <a:ext cx="4386261" cy="4240226"/>
          </a:xfrm>
          <a:custGeom>
            <a:avLst/>
            <a:gdLst>
              <a:gd name="connsiteX0" fmla="*/ 370971 w 4386261"/>
              <a:gd name="connsiteY0" fmla="*/ 0 h 4240226"/>
              <a:gd name="connsiteX1" fmla="*/ 4386261 w 4386261"/>
              <a:gd name="connsiteY1" fmla="*/ 0 h 4240226"/>
              <a:gd name="connsiteX2" fmla="*/ 4015289 w 4386261"/>
              <a:gd name="connsiteY2" fmla="*/ 4240226 h 4240226"/>
              <a:gd name="connsiteX3" fmla="*/ 0 w 4386261"/>
              <a:gd name="connsiteY3" fmla="*/ 4240226 h 424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6261" h="4240226">
                <a:moveTo>
                  <a:pt x="370971" y="0"/>
                </a:moveTo>
                <a:lnTo>
                  <a:pt x="4386261" y="0"/>
                </a:lnTo>
                <a:lnTo>
                  <a:pt x="4015289" y="4240226"/>
                </a:lnTo>
                <a:lnTo>
                  <a:pt x="0" y="42402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4D635006-4AE7-A57B-9779-D778A236E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23675" y="938213"/>
            <a:ext cx="4453926" cy="4167187"/>
          </a:xfrm>
          <a:custGeom>
            <a:avLst/>
            <a:gdLst>
              <a:gd name="connsiteX0" fmla="*/ 364581 w 4453926"/>
              <a:gd name="connsiteY0" fmla="*/ 0 h 4167187"/>
              <a:gd name="connsiteX1" fmla="*/ 4453926 w 4453926"/>
              <a:gd name="connsiteY1" fmla="*/ 0 h 4167187"/>
              <a:gd name="connsiteX2" fmla="*/ 4089344 w 4453926"/>
              <a:gd name="connsiteY2" fmla="*/ 4167187 h 4167187"/>
              <a:gd name="connsiteX3" fmla="*/ 0 w 4453926"/>
              <a:gd name="connsiteY3" fmla="*/ 4167187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926" h="4167187">
                <a:moveTo>
                  <a:pt x="364581" y="0"/>
                </a:moveTo>
                <a:lnTo>
                  <a:pt x="4453926" y="0"/>
                </a:lnTo>
                <a:lnTo>
                  <a:pt x="4089344" y="4167187"/>
                </a:lnTo>
                <a:lnTo>
                  <a:pt x="0" y="416718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0000" tIns="180000">
            <a:no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aseline="0"/>
            </a:lvl1pPr>
          </a:lstStyle>
          <a:p>
            <a:r>
              <a:rPr lang="da-DK" dirty="0"/>
              <a:t>Klik på det lille ikon nedenfor og find dit billede. Du kan også finde dit billede på computeren og trække det ind i denne ramme. Brug beskæringsfunktionen til at tilpasse billedet inden for rammen.</a:t>
            </a:r>
            <a:r>
              <a:rPr lang="en-US" dirty="0"/>
              <a:t> </a:t>
            </a:r>
            <a:endParaRPr lang="en-DK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9DF1F4E-5B75-AF5B-70B6-4B133CE871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737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sekundært logo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ABCC701-DD6E-8D2B-036D-3D364C197B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7813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3880002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6DEFF-A54F-FF55-4215-F091D390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5A-791A-5748-AAAA-B1275C18A732}" type="datetimeFigureOut">
              <a:rPr lang="da-DK" smtClean="0"/>
              <a:pPr/>
              <a:t>25-08-2025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BD995-8CD5-9A53-3E44-0FB051BF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2E81-51EA-DDC8-0E19-24563126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35A7-3627-CF46-BE8E-5A0DABEF474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314DD3A-2347-6280-3EF7-CBCB0A3B4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449886"/>
            <a:ext cx="1040606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til Agenda / dagsorden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49A04999-2C15-84B7-082F-1A0736120F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800" y="1746875"/>
            <a:ext cx="8620534" cy="46094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Skriv dagsorden i punktform</a:t>
            </a:r>
          </a:p>
        </p:txBody>
      </p:sp>
      <p:pic>
        <p:nvPicPr>
          <p:cNvPr id="2" name="Billede 32">
            <a:extLst>
              <a:ext uri="{FF2B5EF4-FFF2-40B4-BE49-F238E27FC236}">
                <a16:creationId xmlns:a16="http://schemas.microsoft.com/office/drawing/2014/main" id="{F0A2EBAE-0507-97D8-D6E4-F8752E22CD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7888" y="5779370"/>
            <a:ext cx="1476375" cy="5334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B9689E-FD88-1D18-CECD-4E54DB92D9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7737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sekundært 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1F3E977-4AEA-2191-9AC0-131B1EAD94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57813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87714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slide – s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6DEFF-A54F-FF55-4215-F091D390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5A-791A-5748-AAAA-B1275C18A732}" type="datetimeFigureOut">
              <a:rPr lang="da-DK" smtClean="0"/>
              <a:pPr/>
              <a:t>25-08-2025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BD995-8CD5-9A53-3E44-0FB051BF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2E81-51EA-DDC8-0E19-24563126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35A7-3627-CF46-BE8E-5A0DABEF474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314DD3A-2347-6280-3EF7-CBCB0A3B4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449886"/>
            <a:ext cx="1040606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 til Agenda / dagsorden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49A04999-2C15-84B7-082F-1A0736120F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800" y="1746875"/>
            <a:ext cx="8620534" cy="46094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Skriv dagsorden i punktform</a:t>
            </a:r>
          </a:p>
        </p:txBody>
      </p:sp>
      <p:pic>
        <p:nvPicPr>
          <p:cNvPr id="6" name="Billede 32">
            <a:extLst>
              <a:ext uri="{FF2B5EF4-FFF2-40B4-BE49-F238E27FC236}">
                <a16:creationId xmlns:a16="http://schemas.microsoft.com/office/drawing/2014/main" id="{53D3EA54-38F2-9A09-7EE8-FF83DEF94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7888" y="5779370"/>
            <a:ext cx="1476375" cy="533400"/>
          </a:xfrm>
          <a:prstGeom prst="rect">
            <a:avLst/>
          </a:prstGeom>
        </p:spPr>
      </p:pic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C0E4820A-0C44-8F22-910C-A14ADD9CB9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7737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sekundært 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46A1442-6B9C-FC84-4AF7-CC2E1F2FE7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57813" y="5645393"/>
            <a:ext cx="1476375" cy="83343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/>
              <a:t>ulighed 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3598217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6DEFF-A54F-FF55-4215-F091D390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5A-791A-5748-AAAA-B1275C18A732}" type="datetimeFigureOut">
              <a:rPr lang="da-DK" smtClean="0"/>
              <a:pPr/>
              <a:t>25-08-2025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BD995-8CD5-9A53-3E44-0FB051BF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2E81-51EA-DDC8-0E19-24563126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35A7-3627-CF46-BE8E-5A0DABEF474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97B1346-BBD7-CDC9-11AB-98CDB8662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944561"/>
            <a:ext cx="1040606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Blank slide </a:t>
            </a:r>
            <a:r>
              <a:rPr lang="da-DK" dirty="0"/>
              <a:t>med ren tekst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2831ACCC-AE4C-75A4-BCD3-F739675C1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799" y="2241551"/>
            <a:ext cx="10406061" cy="3537820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5175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s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6DEFF-A54F-FF55-4215-F091D390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5A-791A-5748-AAAA-B1275C18A732}" type="datetimeFigureOut">
              <a:rPr lang="da-DK" smtClean="0"/>
              <a:pPr/>
              <a:t>25-08-2025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BD995-8CD5-9A53-3E44-0FB051BF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2E81-51EA-DDC8-0E19-24563126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35A7-3627-CF46-BE8E-5A0DABEF474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97B1346-BBD7-CDC9-11AB-98CDB8662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944561"/>
            <a:ext cx="1040606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sort slide med ren tekst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2831ACCC-AE4C-75A4-BCD3-F739675C1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799" y="2241551"/>
            <a:ext cx="10406061" cy="3537820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398576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farve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6DEFF-A54F-FF55-4215-F091D390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B5A-791A-5748-AAAA-B1275C18A732}" type="datetimeFigureOut">
              <a:rPr lang="da-DK" smtClean="0"/>
              <a:pPr/>
              <a:t>25-08-2025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BD995-8CD5-9A53-3E44-0FB051BF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2E81-51EA-DDC8-0E19-24563126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35A7-3627-CF46-BE8E-5A0DABEF474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97B1346-BBD7-CDC9-11AB-98CDB8662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944561"/>
            <a:ext cx="1040606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farvet slide med ren tekst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2831ACCC-AE4C-75A4-BCD3-F739675C1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799" y="2241551"/>
            <a:ext cx="10406061" cy="3537820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343456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E527D800-969E-ACAB-8866-EEF2EECA52A4}"/>
              </a:ext>
            </a:extLst>
          </p:cNvPr>
          <p:cNvSpPr/>
          <p:nvPr userDrawn="1"/>
        </p:nvSpPr>
        <p:spPr>
          <a:xfrm>
            <a:off x="7340426" y="738607"/>
            <a:ext cx="4373098" cy="4861941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86953D3-4B82-A5AF-1159-422B17D0948C}"/>
              </a:ext>
            </a:extLst>
          </p:cNvPr>
          <p:cNvSpPr/>
          <p:nvPr userDrawn="1"/>
        </p:nvSpPr>
        <p:spPr>
          <a:xfrm>
            <a:off x="7032534" y="942687"/>
            <a:ext cx="4438126" cy="4934238"/>
          </a:xfrm>
          <a:custGeom>
            <a:avLst/>
            <a:gdLst>
              <a:gd name="connsiteX0" fmla="*/ 5164348 w 5164348"/>
              <a:gd name="connsiteY0" fmla="*/ 0 h 5741640"/>
              <a:gd name="connsiteX1" fmla="*/ 4662221 w 5164348"/>
              <a:gd name="connsiteY1" fmla="*/ 5741640 h 5741640"/>
              <a:gd name="connsiteX2" fmla="*/ 0 w 5164348"/>
              <a:gd name="connsiteY2" fmla="*/ 5731845 h 5741640"/>
              <a:gd name="connsiteX3" fmla="*/ 501000 w 5164348"/>
              <a:gd name="connsiteY3" fmla="*/ 5387 h 5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348" h="5741640">
                <a:moveTo>
                  <a:pt x="5164348" y="0"/>
                </a:moveTo>
                <a:lnTo>
                  <a:pt x="4662221" y="5741640"/>
                </a:lnTo>
                <a:lnTo>
                  <a:pt x="0" y="5731845"/>
                </a:lnTo>
                <a:lnTo>
                  <a:pt x="501000" y="53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B80B5DA-2B88-2B81-E535-A472C2D07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778" y="549275"/>
            <a:ext cx="5147887" cy="5730217"/>
          </a:xfrm>
          <a:custGeom>
            <a:avLst/>
            <a:gdLst>
              <a:gd name="connsiteX0" fmla="*/ 497815 w 5147887"/>
              <a:gd name="connsiteY0" fmla="*/ 0 h 5730217"/>
              <a:gd name="connsiteX1" fmla="*/ 5147887 w 5147887"/>
              <a:gd name="connsiteY1" fmla="*/ 0 h 5730217"/>
              <a:gd name="connsiteX2" fmla="*/ 4646760 w 5147887"/>
              <a:gd name="connsiteY2" fmla="*/ 5730217 h 5730217"/>
              <a:gd name="connsiteX3" fmla="*/ 0 w 5147887"/>
              <a:gd name="connsiteY3" fmla="*/ 5730217 h 5730217"/>
              <a:gd name="connsiteX4" fmla="*/ 0 w 5147887"/>
              <a:gd name="connsiteY4" fmla="*/ 5692339 h 573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887" h="5730217">
                <a:moveTo>
                  <a:pt x="497815" y="0"/>
                </a:moveTo>
                <a:lnTo>
                  <a:pt x="5147887" y="0"/>
                </a:lnTo>
                <a:lnTo>
                  <a:pt x="4646760" y="5730217"/>
                </a:lnTo>
                <a:lnTo>
                  <a:pt x="0" y="5730217"/>
                </a:lnTo>
                <a:lnTo>
                  <a:pt x="0" y="569233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0000" tIns="180000">
            <a:no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</a:lstStyle>
          <a:p>
            <a:r>
              <a:rPr lang="da-DK" dirty="0"/>
              <a:t>Klik på det lille ikon nedenfor og find dit billede. Du kan også finde dit billede på computeren og trække det ind i denne ramme. Brug beskæringsfunktionen til at tilpasse billedet inden for rammen.</a:t>
            </a:r>
            <a:r>
              <a:rPr lang="en-US" dirty="0"/>
              <a:t> </a:t>
            </a:r>
            <a:endParaRPr lang="en-DK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C0CE3F8-7BF3-0CBA-0D62-43DE64286E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2233" y="3655861"/>
            <a:ext cx="3360332" cy="1716087"/>
          </a:xfrm>
          <a:custGeom>
            <a:avLst/>
            <a:gdLst>
              <a:gd name="connsiteX0" fmla="*/ 150077 w 3360332"/>
              <a:gd name="connsiteY0" fmla="*/ 0 h 1716087"/>
              <a:gd name="connsiteX1" fmla="*/ 3360332 w 3360332"/>
              <a:gd name="connsiteY1" fmla="*/ 0 h 1716087"/>
              <a:gd name="connsiteX2" fmla="*/ 3210254 w 3360332"/>
              <a:gd name="connsiteY2" fmla="*/ 1716087 h 1716087"/>
              <a:gd name="connsiteX3" fmla="*/ 0 w 3360332"/>
              <a:gd name="connsiteY3" fmla="*/ 1716087 h 17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0332" h="1716087">
                <a:moveTo>
                  <a:pt x="150077" y="0"/>
                </a:moveTo>
                <a:lnTo>
                  <a:pt x="3360332" y="0"/>
                </a:lnTo>
                <a:lnTo>
                  <a:pt x="3210254" y="1716087"/>
                </a:lnTo>
                <a:lnTo>
                  <a:pt x="0" y="1716087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effectLst/>
        </p:spPr>
        <p:txBody>
          <a:bodyPr wrap="square" lIns="360000" tIns="36000" rIns="36000" bIns="36000" anchor="ctr">
            <a:noAutofit/>
          </a:bodyPr>
          <a:lstStyle>
            <a:lvl1pPr marL="0" indent="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HER KAN DU TILFØJE </a:t>
            </a:r>
            <a:br>
              <a:rPr lang="en-US" dirty="0"/>
            </a:br>
            <a:r>
              <a:rPr lang="en-US" dirty="0"/>
              <a:t>EN KORT TEKST/CITAT, </a:t>
            </a:r>
            <a:br>
              <a:rPr lang="en-US" dirty="0"/>
            </a:br>
            <a:r>
              <a:rPr lang="en-US" dirty="0"/>
              <a:t>DER UNDERSTØTTER </a:t>
            </a:r>
            <a:br>
              <a:rPr lang="en-US" dirty="0"/>
            </a:br>
            <a:r>
              <a:rPr lang="en-US" dirty="0"/>
              <a:t>DIT BUDSKAB </a:t>
            </a:r>
            <a:endParaRPr lang="en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8AA33C9-3FDD-E35A-4CF1-1DE34326E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944561"/>
            <a:ext cx="4844552" cy="104608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tekst og billede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85CA13D3-F409-3735-3178-D2783ABAA8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800" y="2241550"/>
            <a:ext cx="4679950" cy="3635375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3539309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1185">
          <p15:clr>
            <a:srgbClr val="FBAE40"/>
          </p15:clr>
        </p15:guide>
        <p15:guide id="4" orient="horz" pos="1412">
          <p15:clr>
            <a:srgbClr val="FBAE40"/>
          </p15:clr>
        </p15:guide>
        <p15:guide id="5" orient="horz" pos="3702">
          <p15:clr>
            <a:srgbClr val="FBAE40"/>
          </p15:clr>
        </p15:guide>
        <p15:guide id="6" pos="4135">
          <p15:clr>
            <a:srgbClr val="FBAE40"/>
          </p15:clr>
        </p15:guide>
        <p15:guide id="7" pos="3545">
          <p15:clr>
            <a:srgbClr val="FBAE40"/>
          </p15:clr>
        </p15:guide>
        <p15:guide id="8" pos="7083">
          <p15:clr>
            <a:srgbClr val="FBAE40"/>
          </p15:clr>
        </p15:guide>
        <p15:guide id="9" pos="597">
          <p15:clr>
            <a:srgbClr val="FBAE40"/>
          </p15:clr>
        </p15:guide>
        <p15:guide id="10" orient="horz" pos="346">
          <p15:clr>
            <a:srgbClr val="FBAE40"/>
          </p15:clr>
        </p15:guide>
        <p15:guide id="11" orient="horz" pos="39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E70CD00-4FEE-9CC3-96D5-1CEFAC4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877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C3A798-8AA9-D794-3E49-07DBF4A97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2377"/>
            <a:ext cx="10515600" cy="3596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38A9F4-7EC6-E7E6-6CA2-CAD3444F9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005B5A-791A-5748-AAAA-B1275C18A732}" type="datetimeFigureOut">
              <a:rPr lang="da-DK" smtClean="0"/>
              <a:pPr/>
              <a:t>25-08-2025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06D094-51D2-869D-C72A-127243BA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5F40F0-7298-53F7-6CE9-7B765F40B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1635A7-3627-CF46-BE8E-5A0DABEF474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Rektangel 12">
            <a:extLst>
              <a:ext uri="{FF2B5EF4-FFF2-40B4-BE49-F238E27FC236}">
                <a16:creationId xmlns:a16="http://schemas.microsoft.com/office/drawing/2014/main" id="{32F03403-4E9E-253B-C313-8C67FCF32CE5}"/>
              </a:ext>
            </a:extLst>
          </p:cNvPr>
          <p:cNvSpPr/>
          <p:nvPr userDrawn="1"/>
        </p:nvSpPr>
        <p:spPr>
          <a:xfrm flipV="1">
            <a:off x="0" y="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Rektangel 12">
            <a:extLst>
              <a:ext uri="{FF2B5EF4-FFF2-40B4-BE49-F238E27FC236}">
                <a16:creationId xmlns:a16="http://schemas.microsoft.com/office/drawing/2014/main" id="{5D75CFE3-3A21-853B-E298-9A78FA9C8221}"/>
              </a:ext>
            </a:extLst>
          </p:cNvPr>
          <p:cNvSpPr/>
          <p:nvPr userDrawn="1"/>
        </p:nvSpPr>
        <p:spPr>
          <a:xfrm flipV="1">
            <a:off x="0" y="6678000"/>
            <a:ext cx="12192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07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9" r:id="rId28"/>
    <p:sldLayoutId id="214748371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DBC1-B058-A38D-F1BF-393E42996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sundhedsreformen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D3CAD-2B77-198D-6B4F-431994114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642" y="3780225"/>
            <a:ext cx="5645544" cy="601994"/>
          </a:xfrm>
        </p:spPr>
        <p:txBody>
          <a:bodyPr/>
          <a:lstStyle/>
          <a:p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06E8CF-B7F6-E54F-981D-FEB55C57E0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E95855-E9E1-D7FE-1007-5CB37786A0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60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4768-058A-0B5A-E358-CB30090E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Sundhedsråd i region Syddanmark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E571-1FA8-0CF7-6360-E46336C0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u="sng" dirty="0"/>
              <a:t>4 sundhedsråd:</a:t>
            </a:r>
          </a:p>
          <a:p>
            <a:r>
              <a:rPr lang="da-DK" dirty="0"/>
              <a:t>Sundhedsråd Fyn: 21 medlemmer, heraf 11 regionale og 10 kommunale. Odense Kommune har to repræsentanter og to stemmer.</a:t>
            </a:r>
          </a:p>
          <a:p>
            <a:r>
              <a:rPr lang="da-DK" dirty="0"/>
              <a:t>Sundhedsråd Trekantområdet/Lillebælt: 13 medlemmer, heraf 7 regionale og 6 kommunale. Vejle og Kolding kommuner har hver to repræsentanter og to stemmer.</a:t>
            </a:r>
          </a:p>
          <a:p>
            <a:r>
              <a:rPr lang="da-DK" dirty="0"/>
              <a:t>Sundhedsråd Sønderjylland: 9 medlemmer, heraf 5 regionale og 4 kommunale.</a:t>
            </a:r>
          </a:p>
          <a:p>
            <a:r>
              <a:rPr lang="da-DK" dirty="0"/>
              <a:t>Sundhedsråd Sydvestjylland: 13 medlemmer, heraf 7 regionale og 6 kommunale. Esbjerg Kommune har to repræsentanter og to stemmer.</a:t>
            </a:r>
          </a:p>
          <a:p>
            <a:pPr marL="0" indent="0">
              <a:buNone/>
            </a:pPr>
            <a:r>
              <a:rPr lang="da-DK" dirty="0"/>
              <a:t>Formand og næstformand vælges af og blandt regionsrådets medlemmer.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EFBC59-EC56-A63C-66F5-52462D716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D3AB88-3275-8FF0-E8C1-E0A5949704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787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3E09A-58AA-7471-EA6E-61305E72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1BAD-080F-E3B9-B9FA-EA279D04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Regionsråd og Forretningsudvalg 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6F1E-90A2-A8F3-8335-ED5CACF9D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Regionsrådet er øverste folkevalgte organ med endeligt ansvar for alle regionens opgaver</a:t>
            </a:r>
          </a:p>
          <a:p>
            <a:r>
              <a:rPr lang="da-DK" dirty="0"/>
              <a:t>Sygehus- og sundhedsplanlægning</a:t>
            </a:r>
          </a:p>
          <a:p>
            <a:r>
              <a:rPr lang="da-DK" dirty="0"/>
              <a:t>Budget og fordeling af ressourcer</a:t>
            </a:r>
          </a:p>
          <a:p>
            <a:r>
              <a:rPr lang="da-DK" dirty="0"/>
              <a:t>Overholdelse af patientrettigheder, kvalitetskrav til sygehusbehandling mv.</a:t>
            </a:r>
          </a:p>
          <a:p>
            <a:r>
              <a:rPr lang="da-DK" dirty="0"/>
              <a:t>Sikre høj og ensartet kvalitet og fordeling af ressourcer på tværs</a:t>
            </a:r>
          </a:p>
          <a:p>
            <a:r>
              <a:rPr lang="da-DK" dirty="0"/>
              <a:t>Koncernfunktioner i forhold til byggeri, anlæg, HR, økonomi, regnskab, overenskomster, IT mv.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022BE7-D46E-789B-A833-0BCBBA23CC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68B1466D-0A30-11A9-ACB2-29EE8BCE6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B4DCB4C-8693-C340-98EF-2FB1EE8AF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484" y="2116101"/>
            <a:ext cx="2684393" cy="11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E26F0-7B79-78BA-9F2D-CCBC9086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86" y="-143870"/>
            <a:ext cx="10720006" cy="1046080"/>
          </a:xfrm>
        </p:spPr>
        <p:txBody>
          <a:bodyPr/>
          <a:lstStyle/>
          <a:p>
            <a:r>
              <a:rPr lang="da-DK" sz="3200" dirty="0"/>
              <a:t>Sundhedsrådenes opgaver og ansvar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DCF8FD-EEC4-98EF-17F8-26F1C01F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033642"/>
            <a:ext cx="2761488" cy="4562485"/>
          </a:xfrm>
        </p:spPr>
        <p:txBody>
          <a:bodyPr/>
          <a:lstStyle/>
          <a:p>
            <a:pPr marL="0" indent="0" algn="ctr">
              <a:buNone/>
            </a:pPr>
            <a:r>
              <a:rPr lang="da-DK" b="1" dirty="0"/>
              <a:t>Ansvar</a:t>
            </a:r>
          </a:p>
          <a:p>
            <a:r>
              <a:rPr lang="da-DK" sz="1100" dirty="0"/>
              <a:t>Er et udvalg under regionsrådet – virker på regionsrådets vegne.</a:t>
            </a:r>
          </a:p>
          <a:p>
            <a:r>
              <a:rPr lang="da-DK" sz="1100" dirty="0"/>
              <a:t>Har det umiddelbare politiske og forvaltningsmæssige ansvar for drift og udvikling af de regionale sundhedsopgaver i et afgrænset geografisk område.</a:t>
            </a:r>
          </a:p>
          <a:p>
            <a:r>
              <a:rPr lang="da-DK" sz="1100" dirty="0"/>
              <a:t>Omfatter også sygehusopgaver.</a:t>
            </a:r>
          </a:p>
          <a:p>
            <a:r>
              <a:rPr lang="da-DK" sz="1100" dirty="0"/>
              <a:t>Ansvar for såvel psykiatri og </a:t>
            </a:r>
            <a:r>
              <a:rPr lang="da-DK" sz="1100" dirty="0" err="1"/>
              <a:t>somatik</a:t>
            </a:r>
            <a:endParaRPr lang="da-DK" sz="1100" dirty="0"/>
          </a:p>
          <a:p>
            <a:r>
              <a:rPr lang="da-DK" sz="1100" dirty="0"/>
              <a:t>Har det umiddelbare ansvar for regionens opgaver på socialområdet.</a:t>
            </a:r>
          </a:p>
          <a:p>
            <a:r>
              <a:rPr lang="da-DK" sz="1100" dirty="0"/>
              <a:t>Behandle og træffe afgørelser om alle sædvanlige, løbende sager inden for afgrænsede geografiske område.</a:t>
            </a:r>
          </a:p>
          <a:p>
            <a:r>
              <a:rPr lang="da-DK" sz="1100" dirty="0"/>
              <a:t>Handler under rammer fra regionsråd og nationalt, bl.a. sundhedsplan og model for fordeling af læger i almen medicinsk tilbud.</a:t>
            </a:r>
          </a:p>
          <a:p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pPr marL="0" indent="0" algn="ctr">
              <a:buNone/>
            </a:pPr>
            <a:r>
              <a:rPr lang="da-DK" sz="1200" dirty="0"/>
              <a:t> </a:t>
            </a:r>
          </a:p>
          <a:p>
            <a:pPr marL="0" indent="0" algn="ctr">
              <a:buNone/>
            </a:pPr>
            <a:endParaRPr lang="da-DK" sz="1200" dirty="0"/>
          </a:p>
          <a:p>
            <a:pPr marL="0" indent="0" algn="ctr">
              <a:buNone/>
            </a:pPr>
            <a:r>
              <a:rPr lang="da-DK" dirty="0"/>
              <a:t>				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BC4ADEF5-81D3-1DC0-0EC3-CE9B51497954}"/>
              </a:ext>
            </a:extLst>
          </p:cNvPr>
          <p:cNvSpPr txBox="1">
            <a:spLocks/>
          </p:cNvSpPr>
          <p:nvPr/>
        </p:nvSpPr>
        <p:spPr>
          <a:xfrm>
            <a:off x="4446842" y="1033642"/>
            <a:ext cx="2417254" cy="5266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  Centrale opgaver</a:t>
            </a:r>
          </a:p>
          <a:p>
            <a:r>
              <a:rPr lang="da-DK" sz="1100" dirty="0"/>
              <a:t>Nærsundhedsplan for omstilling og udbygning af det nære sundhedsvæsen</a:t>
            </a:r>
          </a:p>
          <a:p>
            <a:r>
              <a:rPr lang="da-DK" sz="1100" dirty="0"/>
              <a:t>Udmøntning af økonomi for nye og udbyggede indsatser i det nære sundhedsvæsen</a:t>
            </a:r>
          </a:p>
          <a:p>
            <a:r>
              <a:rPr lang="da-DK" sz="1100" dirty="0"/>
              <a:t>Lokal planlægning af almenmedicinske tilbud og praksissektor</a:t>
            </a:r>
          </a:p>
          <a:p>
            <a:r>
              <a:rPr lang="da-DK" sz="1100" dirty="0"/>
              <a:t>Opgaver, der overtages fra kommuner (akut specialiseret sygepleje, patientrettet forebyggelse, rehabilitering mv. samt midlertidige sundheds- og omsorgspladser)</a:t>
            </a:r>
          </a:p>
          <a:p>
            <a:r>
              <a:rPr lang="da-DK" sz="1100" dirty="0"/>
              <a:t>Hjemmebehandling</a:t>
            </a:r>
          </a:p>
          <a:p>
            <a:r>
              <a:rPr lang="da-DK" sz="1100" dirty="0"/>
              <a:t>Aftaler om sammenhængende forløb</a:t>
            </a:r>
          </a:p>
          <a:p>
            <a:r>
              <a:rPr lang="da-DK" sz="1100" dirty="0"/>
              <a:t>Lokalt samarbejde med kommuner om rekruttering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	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2E83673-7D4D-3819-14A1-ACBD854904EB}"/>
              </a:ext>
            </a:extLst>
          </p:cNvPr>
          <p:cNvSpPr txBox="1">
            <a:spLocks/>
          </p:cNvSpPr>
          <p:nvPr/>
        </p:nvSpPr>
        <p:spPr>
          <a:xfrm>
            <a:off x="7842504" y="1033641"/>
            <a:ext cx="2761488" cy="4562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1" dirty="0"/>
              <a:t>Standsningsret</a:t>
            </a:r>
            <a:endParaRPr lang="da-DK" sz="1200" dirty="0"/>
          </a:p>
          <a:p>
            <a:r>
              <a:rPr lang="da-DK" sz="1100" dirty="0"/>
              <a:t>Standsningsret for regionsrådsmedlemmer i sundheds rådene (kvalificeret mindretal).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sz="120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 sz="1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dirty="0"/>
              <a:t>				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BDCE6AE-5622-479B-DD20-56C4C83B8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401" y="3828785"/>
            <a:ext cx="3533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8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4768-058A-0B5A-E358-CB30090E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Regionale Forvaltning 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E571-1FA8-0CF7-6360-E46336C0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Regionen har enhedsforvaltning under regionsrådet (uændret)</a:t>
            </a:r>
          </a:p>
          <a:p>
            <a:r>
              <a:rPr lang="da-DK" dirty="0"/>
              <a:t>Sundhedsråd har ikke administrativt ansvar for forvaltningen. </a:t>
            </a:r>
          </a:p>
          <a:p>
            <a:r>
              <a:rPr lang="da-DK" dirty="0"/>
              <a:t>Regionsrådsformand er øverste daglige leder af forvaltningen (uændret)</a:t>
            </a:r>
          </a:p>
          <a:p>
            <a:r>
              <a:rPr lang="da-DK" dirty="0"/>
              <a:t>Regionsrådet ansætter regionsdirektøren (uændret)</a:t>
            </a:r>
          </a:p>
          <a:p>
            <a:r>
              <a:rPr lang="da-DK" dirty="0"/>
              <a:t>Regionsråd/Forretningsudvalg og forvaltning ansætter øvrige iht. delegationsplan (uændret)</a:t>
            </a:r>
          </a:p>
          <a:p>
            <a:r>
              <a:rPr lang="da-DK" dirty="0"/>
              <a:t>Organisering af forvaltning og betjening af sundhedsråd ligger under regionsrådet.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EFBC59-EC56-A63C-66F5-52462D716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D3AB88-3275-8FF0-E8C1-E0A5949704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76" y="149596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9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DBC1-B058-A38D-F1BF-393E4299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643" y="2438499"/>
            <a:ext cx="5973842" cy="1105812"/>
          </a:xfrm>
        </p:spPr>
        <p:txBody>
          <a:bodyPr/>
          <a:lstStyle/>
          <a:p>
            <a:r>
              <a:rPr lang="da-DK" sz="3600" dirty="0"/>
              <a:t>Det almenmedicinske Tilbud</a:t>
            </a:r>
            <a:endParaRPr lang="en-DK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D3CAD-2B77-198D-6B4F-431994114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642" y="3780225"/>
            <a:ext cx="5645544" cy="601994"/>
          </a:xfrm>
        </p:spPr>
        <p:txBody>
          <a:bodyPr/>
          <a:lstStyle/>
          <a:p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06E8CF-B7F6-E54F-981D-FEB55C57E0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E95855-E9E1-D7FE-1007-5CB37786A0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0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4768-058A-0B5A-E358-CB30090E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46" y="-70719"/>
            <a:ext cx="10717210" cy="899776"/>
          </a:xfrm>
        </p:spPr>
        <p:txBody>
          <a:bodyPr/>
          <a:lstStyle/>
          <a:p>
            <a:r>
              <a:rPr lang="da-DK" sz="3600" dirty="0"/>
              <a:t>Almen medicinske tilbud </a:t>
            </a:r>
            <a:endParaRPr lang="en-DK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E571-1FA8-0CF7-6360-E46336C0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42" y="1124262"/>
            <a:ext cx="8342818" cy="4609475"/>
          </a:xfrm>
        </p:spPr>
        <p:txBody>
          <a:bodyPr/>
          <a:lstStyle/>
          <a:p>
            <a:r>
              <a:rPr lang="da-DK" dirty="0"/>
              <a:t>Mere skal foregå i almen praksis. Kapacitet og kompetencer i almenmedicinske tilbud udbygges</a:t>
            </a:r>
          </a:p>
          <a:p>
            <a:r>
              <a:rPr lang="da-DK" dirty="0"/>
              <a:t>Styrket tovholderfunktion for sårbare borgere – herunder kronikerpakkerne, demensudredning</a:t>
            </a:r>
          </a:p>
          <a:p>
            <a:r>
              <a:rPr lang="da-DK" dirty="0"/>
              <a:t>National opgavebeskrivelse for almen medicin: Ensartet kvalitet. Beskriver opgaver, kompetencer, åbningstider. Beskriver også sammenhæng i sundhedsvæsenet -, inkl. hvordan sygehuse skal understøtte praksis, inkl. afviste henvisninger</a:t>
            </a:r>
          </a:p>
          <a:p>
            <a:r>
              <a:rPr lang="da-DK" dirty="0"/>
              <a:t>Udbygning i det nære skal ske i takt med udbygning til mindst 5.000 praktiserende læger i 2035. Aftalt opgaveflytning.</a:t>
            </a:r>
          </a:p>
          <a:p>
            <a:r>
              <a:rPr lang="da-DK" dirty="0"/>
              <a:t>Ny honorarstruktur 2027 – </a:t>
            </a:r>
            <a:r>
              <a:rPr lang="da-DK" dirty="0" err="1"/>
              <a:t>diff</a:t>
            </a:r>
            <a:r>
              <a:rPr lang="da-DK" dirty="0"/>
              <a:t>. patienttal og honorar </a:t>
            </a:r>
          </a:p>
          <a:p>
            <a:r>
              <a:rPr lang="da-DK" dirty="0"/>
              <a:t>Ny aftalemodel (Rammeaftale om økonomiske vilkår i stedet for overenskomst)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EFBC59-EC56-A63C-66F5-52462D716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D3AB88-3275-8FF0-E8C1-E0A5949704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 descr="Stetoskop på grøn baggrund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52672" y="1124262"/>
            <a:ext cx="2769436" cy="16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02" y="70957"/>
            <a:ext cx="10406062" cy="1046080"/>
          </a:xfrm>
        </p:spPr>
        <p:txBody>
          <a:bodyPr/>
          <a:lstStyle/>
          <a:p>
            <a:r>
              <a:rPr lang="da-DK" sz="3600" dirty="0"/>
              <a:t>Patientantal i almen praksis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6135" y="1372870"/>
            <a:ext cx="7777280" cy="4793468"/>
          </a:xfrm>
        </p:spPr>
        <p:txBody>
          <a:bodyPr/>
          <a:lstStyle/>
          <a:p>
            <a:pPr lvl="1"/>
            <a:endParaRPr lang="da-DK" sz="2800" dirty="0"/>
          </a:p>
          <a:p>
            <a:pPr lvl="1"/>
            <a:r>
              <a:rPr lang="da-DK" sz="2400" dirty="0"/>
              <a:t>Patientantal i almen praksis skal varieres ud fra behandlingsbehov</a:t>
            </a:r>
          </a:p>
          <a:p>
            <a:pPr lvl="1"/>
            <a:endParaRPr lang="da-DK" sz="2400" dirty="0"/>
          </a:p>
          <a:p>
            <a:pPr lvl="1"/>
            <a:r>
              <a:rPr lang="da-DK" sz="2400" dirty="0"/>
              <a:t>Læger med de mest syge patienter skal aflastes. </a:t>
            </a:r>
          </a:p>
          <a:p>
            <a:pPr lvl="1"/>
            <a:endParaRPr lang="da-DK" sz="2400" dirty="0"/>
          </a:p>
          <a:p>
            <a:pPr lvl="1"/>
            <a:r>
              <a:rPr lang="da-DK" sz="2400" dirty="0"/>
              <a:t>På sigt, når der kommer flere praktiserende læger, vil alle få nedsat patienttal. </a:t>
            </a:r>
          </a:p>
          <a:p>
            <a:pPr marL="457200" lvl="1" indent="0">
              <a:buNone/>
            </a:pPr>
            <a:r>
              <a:rPr lang="da-DK" sz="2800" dirty="0"/>
              <a:t> </a:t>
            </a:r>
          </a:p>
          <a:p>
            <a:pPr marL="457200" lvl="1" indent="0">
              <a:buNone/>
            </a:pPr>
            <a:r>
              <a:rPr lang="da-DK" dirty="0"/>
              <a:t> </a:t>
            </a:r>
          </a:p>
          <a:p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F538F4-8855-1299-8D6E-168CEFD0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778" y="1245991"/>
            <a:ext cx="2773920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DBC1-B058-A38D-F1BF-393E4299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643" y="2438499"/>
            <a:ext cx="5973842" cy="1105812"/>
          </a:xfrm>
        </p:spPr>
        <p:txBody>
          <a:bodyPr/>
          <a:lstStyle/>
          <a:p>
            <a:r>
              <a:rPr lang="da-DK" sz="3200" dirty="0"/>
              <a:t>Opgaveoverdragelse fra Kommunerne</a:t>
            </a:r>
            <a:endParaRPr lang="en-DK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D3CAD-2B77-198D-6B4F-431994114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642" y="3780225"/>
            <a:ext cx="5645544" cy="601994"/>
          </a:xfrm>
        </p:spPr>
        <p:txBody>
          <a:bodyPr/>
          <a:lstStyle/>
          <a:p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06E8CF-B7F6-E54F-981D-FEB55C57E0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E95855-E9E1-D7FE-1007-5CB37786A0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281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B640F0-DCBE-4DC7-A596-29A694D8A71D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59509" y="1099419"/>
            <a:ext cx="10754784" cy="562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0" dirty="0">
                <a:solidFill>
                  <a:schemeClr val="tx1"/>
                </a:solidFill>
              </a:rPr>
              <a:t>Følgende sundhedsrelaterede opgaver i kommunerne flyttes til regionerne – skal understøtte en tidlig, nær og sammenhængende indsats:</a:t>
            </a:r>
          </a:p>
          <a:p>
            <a:pPr marL="0" indent="0">
              <a:buNone/>
            </a:pPr>
            <a:endParaRPr lang="da-DK" sz="3200" b="0" dirty="0">
              <a:solidFill>
                <a:schemeClr val="tx1"/>
              </a:solidFill>
            </a:endParaRPr>
          </a:p>
          <a:p>
            <a:pPr marL="800100" lvl="2" indent="0">
              <a:buNone/>
            </a:pPr>
            <a:r>
              <a:rPr lang="da-DK" sz="2000" b="0" dirty="0">
                <a:solidFill>
                  <a:schemeClr val="tx1"/>
                </a:solidFill>
              </a:rPr>
              <a:t>Akutsygeplejen </a:t>
            </a:r>
          </a:p>
          <a:p>
            <a:pPr marL="800100" lvl="2" indent="0">
              <a:buNone/>
            </a:pPr>
            <a:endParaRPr lang="da-DK" sz="2000" b="0" dirty="0">
              <a:solidFill>
                <a:schemeClr val="tx1"/>
              </a:solidFill>
            </a:endParaRPr>
          </a:p>
          <a:p>
            <a:pPr marL="800100" lvl="2" indent="0">
              <a:buNone/>
            </a:pPr>
            <a:r>
              <a:rPr lang="da-DK" sz="2000" b="0" dirty="0">
                <a:solidFill>
                  <a:schemeClr val="tx1"/>
                </a:solidFill>
              </a:rPr>
              <a:t>Midlertidige pladser</a:t>
            </a:r>
          </a:p>
          <a:p>
            <a:pPr marL="800100" lvl="2" indent="0">
              <a:buNone/>
            </a:pPr>
            <a:endParaRPr lang="da-DK" sz="2000" b="0" dirty="0">
              <a:solidFill>
                <a:schemeClr val="tx1"/>
              </a:solidFill>
            </a:endParaRPr>
          </a:p>
          <a:p>
            <a:pPr marL="800100" lvl="2" indent="0">
              <a:buNone/>
            </a:pPr>
            <a:r>
              <a:rPr lang="da-DK" sz="2000" b="0" dirty="0">
                <a:solidFill>
                  <a:schemeClr val="tx1"/>
                </a:solidFill>
              </a:rPr>
              <a:t>Patientrettet forebyggelse</a:t>
            </a:r>
          </a:p>
          <a:p>
            <a:pPr marL="800100" lvl="2" indent="0">
              <a:buNone/>
            </a:pPr>
            <a:endParaRPr lang="da-DK" sz="2000" b="0" dirty="0">
              <a:solidFill>
                <a:schemeClr val="tx1"/>
              </a:solidFill>
            </a:endParaRPr>
          </a:p>
          <a:p>
            <a:pPr marL="800100" lvl="2" indent="0">
              <a:buNone/>
            </a:pPr>
            <a:r>
              <a:rPr lang="da-DK" sz="2000" b="0" dirty="0">
                <a:solidFill>
                  <a:schemeClr val="tx1"/>
                </a:solidFill>
              </a:rPr>
              <a:t>Specialiseret rehabilitering, dele af genoptræning på avanceret niveau samt finansieringsansvaret for genoptræning på specialiseret niveau</a:t>
            </a:r>
          </a:p>
          <a:p>
            <a:pPr marL="800100" lvl="2" indent="0">
              <a:buNone/>
            </a:pPr>
            <a:endParaRPr lang="da-DK" sz="2000" dirty="0"/>
          </a:p>
          <a:p>
            <a:pPr marL="400050" lvl="1" indent="0">
              <a:buNone/>
            </a:pPr>
            <a:r>
              <a:rPr lang="da-DK" sz="2000" dirty="0"/>
              <a:t>Ikke ”bare” en flytning af opgaver – funktionerne skal videreudvikles - eksempelvis skal midlertidige pladser udvikles til sundheds- og omsorgspladser – Sundhedsstyrelsen forventes at fastsætte standarder.</a:t>
            </a:r>
          </a:p>
          <a:p>
            <a:pPr marL="800100" lvl="2" indent="0">
              <a:buNone/>
            </a:pPr>
            <a:endParaRPr lang="da-DK" sz="2000" dirty="0"/>
          </a:p>
          <a:p>
            <a:pPr marL="800100" lvl="2" indent="0">
              <a:buNone/>
            </a:pPr>
            <a:endParaRPr lang="da-DK" sz="2000" b="0" dirty="0">
              <a:solidFill>
                <a:schemeClr val="tx1"/>
              </a:solidFill>
            </a:endParaRPr>
          </a:p>
          <a:p>
            <a:endParaRPr lang="da-DK" sz="3200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334432" y="188914"/>
            <a:ext cx="11498059" cy="936625"/>
          </a:xfrm>
        </p:spPr>
        <p:txBody>
          <a:bodyPr>
            <a:normAutofit/>
          </a:bodyPr>
          <a:lstStyle/>
          <a:p>
            <a:r>
              <a:rPr lang="da-DK" sz="3600" b="1" dirty="0"/>
              <a:t>Opgaveoverdragelsen fra kommunerne</a:t>
            </a:r>
            <a:endParaRPr lang="da-DK" sz="3600" b="1" cap="all" spc="-1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5" y="2036044"/>
            <a:ext cx="938582" cy="938582"/>
          </a:xfrm>
          <a:prstGeom prst="rect">
            <a:avLst/>
          </a:prstGeom>
        </p:spPr>
      </p:pic>
      <p:pic>
        <p:nvPicPr>
          <p:cNvPr id="6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4" y="2944793"/>
            <a:ext cx="938582" cy="938582"/>
          </a:xfrm>
          <a:prstGeom prst="rect">
            <a:avLst/>
          </a:prstGeom>
        </p:spPr>
      </p:pic>
      <p:pic>
        <p:nvPicPr>
          <p:cNvPr id="7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1" y="3663339"/>
            <a:ext cx="938582" cy="938582"/>
          </a:xfrm>
          <a:prstGeom prst="rect">
            <a:avLst/>
          </a:prstGeom>
        </p:spPr>
      </p:pic>
      <p:pic>
        <p:nvPicPr>
          <p:cNvPr id="8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3" y="4601921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8C60B9-92FE-B1C0-27F7-7A472DA9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3030583"/>
            <a:ext cx="4679950" cy="3248907"/>
          </a:xfrm>
        </p:spPr>
        <p:txBody>
          <a:bodyPr/>
          <a:lstStyle/>
          <a:p>
            <a:r>
              <a:rPr lang="da-DK" dirty="0"/>
              <a:t>Regionale sundheds- og omsorgspladser </a:t>
            </a:r>
            <a:r>
              <a:rPr lang="da-DK" b="1" dirty="0"/>
              <a:t>skal som udgangspunkt forefindes i alle kommuner</a:t>
            </a:r>
            <a:r>
              <a:rPr lang="da-DK" dirty="0"/>
              <a:t>, </a:t>
            </a:r>
          </a:p>
          <a:p>
            <a:r>
              <a:rPr lang="da-DK" b="1" dirty="0"/>
              <a:t>Patienterne, der er visiteret til en regional sundheds- og omsorgsplads, kan benytte frie valg </a:t>
            </a:r>
            <a:r>
              <a:rPr lang="da-DK" dirty="0"/>
              <a:t>til at tage ophold nær familie og venner, egen bopæl eller andre steder, der giver tryghed og ro for patienten.</a:t>
            </a:r>
            <a:endParaRPr lang="en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47737" y="944561"/>
            <a:ext cx="5705612" cy="1519965"/>
          </a:xfrm>
        </p:spPr>
        <p:txBody>
          <a:bodyPr/>
          <a:lstStyle/>
          <a:p>
            <a:r>
              <a:rPr lang="da-DK" dirty="0"/>
              <a:t>Regionale sundheds- og omsorgspladser</a:t>
            </a:r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079" r="25079"/>
          <a:stretch>
            <a:fillRect/>
          </a:stretch>
        </p:blipFill>
        <p:spPr>
          <a:xfrm>
            <a:off x="7158789" y="2074353"/>
            <a:ext cx="4088875" cy="42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8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DBC1-B058-A38D-F1BF-393E4299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643" y="2438499"/>
            <a:ext cx="5973842" cy="1105812"/>
          </a:xfrm>
        </p:spPr>
        <p:txBody>
          <a:bodyPr/>
          <a:lstStyle/>
          <a:p>
            <a:r>
              <a:rPr lang="da-DK" sz="3600" dirty="0"/>
              <a:t>Formål og Virkemidler</a:t>
            </a:r>
            <a:endParaRPr lang="en-DK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D3CAD-2B77-198D-6B4F-431994114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642" y="3780225"/>
            <a:ext cx="5645544" cy="601994"/>
          </a:xfrm>
        </p:spPr>
        <p:txBody>
          <a:bodyPr/>
          <a:lstStyle/>
          <a:p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06E8CF-B7F6-E54F-981D-FEB55C57E0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E95855-E9E1-D7FE-1007-5CB37786A0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494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DBC1-B058-A38D-F1BF-393E4299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643" y="2438499"/>
            <a:ext cx="5973842" cy="1105812"/>
          </a:xfrm>
        </p:spPr>
        <p:txBody>
          <a:bodyPr/>
          <a:lstStyle/>
          <a:p>
            <a:r>
              <a:rPr lang="da-DK" sz="3200" dirty="0"/>
              <a:t>Integration og Ligestilling af </a:t>
            </a:r>
            <a:r>
              <a:rPr lang="da-DK" sz="3200" dirty="0" err="1"/>
              <a:t>somatik</a:t>
            </a:r>
            <a:r>
              <a:rPr lang="da-DK" sz="3200" dirty="0"/>
              <a:t> og psykiatri</a:t>
            </a:r>
            <a:endParaRPr lang="en-DK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D3CAD-2B77-198D-6B4F-431994114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642" y="3780225"/>
            <a:ext cx="5645544" cy="601994"/>
          </a:xfrm>
        </p:spPr>
        <p:txBody>
          <a:bodyPr/>
          <a:lstStyle/>
          <a:p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06E8CF-B7F6-E54F-981D-FEB55C57E0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E95855-E9E1-D7FE-1007-5CB37786A0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5571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6798" y="653159"/>
            <a:ext cx="10406062" cy="1046080"/>
          </a:xfrm>
        </p:spPr>
        <p:txBody>
          <a:bodyPr/>
          <a:lstStyle/>
          <a:p>
            <a:r>
              <a:rPr lang="da-DK" dirty="0"/>
              <a:t>Integration af psykiatri og somatik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46799" y="1909187"/>
            <a:ext cx="10406061" cy="3870184"/>
          </a:xfrm>
        </p:spPr>
        <p:txBody>
          <a:bodyPr/>
          <a:lstStyle/>
          <a:p>
            <a:r>
              <a:rPr lang="da-DK" sz="2400" dirty="0"/>
              <a:t>Bedre og sammenhængende behandling på tværs af psykiatri og </a:t>
            </a:r>
            <a:r>
              <a:rPr lang="da-DK" sz="2400" dirty="0" err="1"/>
              <a:t>somatik</a:t>
            </a:r>
            <a:endParaRPr lang="da-DK" sz="2400" dirty="0"/>
          </a:p>
          <a:p>
            <a:r>
              <a:rPr lang="da-DK" sz="2400" dirty="0"/>
              <a:t>Understøtte </a:t>
            </a:r>
            <a:r>
              <a:rPr lang="da-DK" sz="2400" dirty="0" err="1"/>
              <a:t>afstigmatisering</a:t>
            </a:r>
            <a:r>
              <a:rPr lang="da-DK" sz="2400" dirty="0"/>
              <a:t> af psykiatriske sygdomme</a:t>
            </a:r>
          </a:p>
          <a:p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Fælles organisatorisk ramme for patientforløb på tværs af </a:t>
            </a:r>
            <a:r>
              <a:rPr lang="da-DK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somatik</a:t>
            </a: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psykiatri</a:t>
            </a:r>
          </a:p>
          <a:p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Reduktion af overdødelighed for psykiatriske patienter</a:t>
            </a:r>
            <a:endParaRPr lang="da-DK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Styrkelse af forskning i psykiatri </a:t>
            </a:r>
            <a:endParaRPr lang="da-DK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Rekruttering og tilknytning af læger </a:t>
            </a:r>
            <a:endParaRPr lang="da-DK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Gensidig faglig inspiration</a:t>
            </a:r>
            <a:endParaRPr lang="da-DK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47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6798" y="669614"/>
            <a:ext cx="10406062" cy="1046080"/>
          </a:xfrm>
        </p:spPr>
        <p:txBody>
          <a:bodyPr/>
          <a:lstStyle/>
          <a:p>
            <a:r>
              <a:rPr lang="da-DK" dirty="0"/>
              <a:t>Psykiatriske afdelinger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80297" y="1983857"/>
            <a:ext cx="10406061" cy="3537820"/>
          </a:xfrm>
        </p:spPr>
        <p:txBody>
          <a:bodyPr/>
          <a:lstStyle/>
          <a:p>
            <a:r>
              <a:rPr lang="da-DK" dirty="0"/>
              <a:t>De kliniske afdelinger - som ikke er regionalt organiseret -  integreres i den sygehusenhed, der varetager det samlede populationsansvar i det geografiske område under sundhedsrådene</a:t>
            </a:r>
          </a:p>
          <a:p>
            <a:r>
              <a:rPr lang="da-DK" dirty="0"/>
              <a:t>Børne- og Ungdomspsykiatri Syddanmark (BUP) integreres med OUH</a:t>
            </a:r>
          </a:p>
          <a:p>
            <a:r>
              <a:rPr lang="da-DK" dirty="0"/>
              <a:t>ATT (Afdeling for Tværfaglig Traumebehandling) integreres med Sygehus Lillebælt </a:t>
            </a:r>
          </a:p>
          <a:p>
            <a:r>
              <a:rPr lang="da-DK" dirty="0"/>
              <a:t>Den nuværende organisering af de kliniske afdelinger videreføres uændret</a:t>
            </a:r>
          </a:p>
          <a:p>
            <a:r>
              <a:rPr lang="da-DK" dirty="0"/>
              <a:t>De voksenpsykiatriske afdelingers optageområde ændres ikke pr. 1. januar 2026 </a:t>
            </a:r>
          </a:p>
          <a:p>
            <a:r>
              <a:rPr lang="da-DK" dirty="0"/>
              <a:t>Regionalt dækkende tilbud er fortsat regionalt dækkende tilbud </a:t>
            </a:r>
          </a:p>
          <a:p>
            <a:r>
              <a:rPr lang="da-DK" dirty="0"/>
              <a:t>Regionsfunktioner og øvrige specialiserede funktioner/centre opretholdes uændrede.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705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DBC1-B058-A38D-F1BF-393E4299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643" y="2438499"/>
            <a:ext cx="5973842" cy="1105812"/>
          </a:xfrm>
        </p:spPr>
        <p:txBody>
          <a:bodyPr/>
          <a:lstStyle/>
          <a:p>
            <a:r>
              <a:rPr lang="da-DK" sz="3200" dirty="0"/>
              <a:t>Implementering i tre hovedspor</a:t>
            </a:r>
            <a:endParaRPr lang="en-DK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D3CAD-2B77-198D-6B4F-431994114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642" y="3780225"/>
            <a:ext cx="5645544" cy="601994"/>
          </a:xfrm>
        </p:spPr>
        <p:txBody>
          <a:bodyPr/>
          <a:lstStyle/>
          <a:p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06E8CF-B7F6-E54F-981D-FEB55C57E0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E95855-E9E1-D7FE-1007-5CB37786A0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44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7738" y="944561"/>
            <a:ext cx="10406062" cy="728964"/>
          </a:xfrm>
        </p:spPr>
        <p:txBody>
          <a:bodyPr/>
          <a:lstStyle/>
          <a:p>
            <a:r>
              <a:rPr lang="da-DK" dirty="0"/>
              <a:t>Implementering i tre hovedspor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2BECD3F-EFB3-E5CB-761B-00440D42B01A}"/>
              </a:ext>
            </a:extLst>
          </p:cNvPr>
          <p:cNvSpPr txBox="1"/>
          <p:nvPr/>
        </p:nvSpPr>
        <p:spPr>
          <a:xfrm>
            <a:off x="1595718" y="2075894"/>
            <a:ext cx="1116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 overordnede organisering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fik 10" descr="Badge kontur">
            <a:extLst>
              <a:ext uri="{FF2B5EF4-FFF2-40B4-BE49-F238E27FC236}">
                <a16:creationId xmlns:a16="http://schemas.microsoft.com/office/drawing/2014/main" id="{1948F185-377F-D517-DC98-A21D29890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397" y="3220445"/>
            <a:ext cx="914400" cy="877500"/>
          </a:xfrm>
          <a:prstGeom prst="rect">
            <a:avLst/>
          </a:prstGeom>
        </p:spPr>
      </p:pic>
      <p:pic>
        <p:nvPicPr>
          <p:cNvPr id="15" name="Pladsholder til indhold 14" descr="Badge 1 kontur">
            <a:extLst>
              <a:ext uri="{FF2B5EF4-FFF2-40B4-BE49-F238E27FC236}">
                <a16:creationId xmlns:a16="http://schemas.microsoft.com/office/drawing/2014/main" id="{10058F70-9F3B-6988-8845-6DE3E55D0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918" y="1943323"/>
            <a:ext cx="914400" cy="914400"/>
          </a:xfr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B0D73914-E552-A8FA-5AF3-74EA421E70D4}"/>
              </a:ext>
            </a:extLst>
          </p:cNvPr>
          <p:cNvSpPr txBox="1"/>
          <p:nvPr/>
        </p:nvSpPr>
        <p:spPr>
          <a:xfrm>
            <a:off x="1595717" y="3476777"/>
            <a:ext cx="1116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Opgaveoverdragelse fra kommunerne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Grafik 17" descr="Badge 3 kontur">
            <a:extLst>
              <a:ext uri="{FF2B5EF4-FFF2-40B4-BE49-F238E27FC236}">
                <a16:creationId xmlns:a16="http://schemas.microsoft.com/office/drawing/2014/main" id="{9C1F7EDD-25CE-EF9C-62EA-7CAC39EF0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317" y="4400107"/>
            <a:ext cx="914400" cy="914400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C5B792B3-DA6C-E0C5-430A-4339C2C9D910}"/>
              </a:ext>
            </a:extLst>
          </p:cNvPr>
          <p:cNvSpPr txBox="1"/>
          <p:nvPr/>
        </p:nvSpPr>
        <p:spPr>
          <a:xfrm>
            <a:off x="1666332" y="4617810"/>
            <a:ext cx="10021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Visionsarbejdet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15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Spor 1. Få den overordnede organisation på plads.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/>
              <a:t>Grundlag for styrelsesvedtægt</a:t>
            </a:r>
            <a:endParaRPr lang="da-DK" dirty="0"/>
          </a:p>
          <a:p>
            <a:pPr lvl="1"/>
            <a:r>
              <a:rPr lang="da-DK" dirty="0"/>
              <a:t>Integration af psykiatri og somatik</a:t>
            </a:r>
          </a:p>
          <a:p>
            <a:pPr lvl="1"/>
            <a:r>
              <a:rPr lang="da-DK" dirty="0"/>
              <a:t>Ledelse og stabsunderstøttelse</a:t>
            </a:r>
          </a:p>
          <a:p>
            <a:pPr lvl="1"/>
            <a:r>
              <a:rPr lang="da-DK" dirty="0"/>
              <a:t>Finansieringsmodel</a:t>
            </a:r>
          </a:p>
          <a:p>
            <a:pPr lvl="1"/>
            <a:r>
              <a:rPr lang="da-DK" dirty="0"/>
              <a:t>Almen medicinsk tilbud og praksisområdet i øvrigt</a:t>
            </a:r>
            <a:endParaRPr lang="da-DK" sz="2000" b="1" dirty="0"/>
          </a:p>
          <a:p>
            <a:r>
              <a:rPr lang="da-DK" sz="2000" b="1" dirty="0"/>
              <a:t>Vedtaget i regionsrådet 23. juni 2025.</a:t>
            </a:r>
          </a:p>
          <a:p>
            <a:r>
              <a:rPr lang="da-DK" sz="2000" b="1" dirty="0"/>
              <a:t>Ny organisation klar til nye opgaver i 2026, herunder betjening af nyt regionsråd og forberedende sundhedsudvalg. </a:t>
            </a:r>
          </a:p>
          <a:p>
            <a:pPr lvl="1"/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226" y="1624395"/>
            <a:ext cx="4474913" cy="19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7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Spor 2. Opgaveoverdragelsen fra kommunerne.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Udarbejdelse af såkaldte delingsaftaler med de enkelte kommuner.  </a:t>
            </a:r>
          </a:p>
          <a:p>
            <a:r>
              <a:rPr lang="da-DK" dirty="0"/>
              <a:t>De nationale udmeldinger herom forventes at komme efteråret 2025. </a:t>
            </a:r>
          </a:p>
          <a:p>
            <a:r>
              <a:rPr lang="da-DK" dirty="0"/>
              <a:t>Der skal indgås 22 aftaler. I hver enkelt aftale skal bl.a. tages stilling til fremtidige driftsvilkår for de opgaver der overføres fra kommunerne</a:t>
            </a:r>
          </a:p>
          <a:p>
            <a:r>
              <a:rPr lang="da-DK" dirty="0"/>
              <a:t>Når delingsaftalerne er udarbejdet, skal opgaver - og medarbejdere – overdrages, og de enkelte sygehuse skal modtage og organisere de nye områder. </a:t>
            </a:r>
          </a:p>
          <a:p>
            <a:r>
              <a:rPr lang="da-DK" dirty="0"/>
              <a:t>Virksomhedsoverdragelse og MED involvering</a:t>
            </a:r>
          </a:p>
          <a:p>
            <a:pPr marL="0" indent="0">
              <a:buNone/>
            </a:pPr>
            <a:r>
              <a:rPr lang="da-DK" dirty="0"/>
              <a:t>Dette spor startes op i efteråret 2025. 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956" y="4425351"/>
            <a:ext cx="3044945" cy="1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41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Spor 3. Visionsarbejdet og det strategiske arbejde.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Alle de nye forberedende sundhedsråd skal udarbejde nærsundhedsplaner. </a:t>
            </a:r>
          </a:p>
          <a:p>
            <a:pPr marL="0" indent="0">
              <a:buNone/>
            </a:pPr>
            <a:r>
              <a:rPr lang="da-DK" dirty="0"/>
              <a:t>De skal ligge klar april 2027. </a:t>
            </a:r>
          </a:p>
          <a:p>
            <a:pPr marL="0" indent="0">
              <a:buNone/>
            </a:pPr>
            <a:r>
              <a:rPr lang="da-DK" dirty="0"/>
              <a:t>Sundhedsrådene skal i sammenhæng hermed bl.a. implementere: </a:t>
            </a:r>
          </a:p>
          <a:p>
            <a:r>
              <a:rPr lang="da-DK" dirty="0"/>
              <a:t>sundheds- og omsorgspladser, </a:t>
            </a:r>
          </a:p>
          <a:p>
            <a:r>
              <a:rPr lang="da-DK" dirty="0"/>
              <a:t>hjemmebehandlingsteams, </a:t>
            </a:r>
          </a:p>
          <a:p>
            <a:r>
              <a:rPr lang="da-DK" dirty="0"/>
              <a:t>udbygning af almen praksis og praksis i øvrigt, </a:t>
            </a:r>
          </a:p>
          <a:p>
            <a:r>
              <a:rPr lang="da-DK" dirty="0"/>
              <a:t>Implementering af dele af 10-årsplanen for psykiatri</a:t>
            </a:r>
          </a:p>
          <a:p>
            <a:r>
              <a:rPr lang="da-DK" dirty="0"/>
              <a:t>og meget mere. 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568" y="3545457"/>
            <a:ext cx="3532874" cy="23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60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8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0988" y="386777"/>
            <a:ext cx="10406062" cy="1046080"/>
          </a:xfrm>
        </p:spPr>
        <p:txBody>
          <a:bodyPr/>
          <a:lstStyle/>
          <a:p>
            <a:r>
              <a:rPr lang="da-DK" sz="2800" dirty="0"/>
              <a:t>Primære udfordringer for Sundhedsvæsenet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988" y="1574670"/>
            <a:ext cx="9567250" cy="42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6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SUNDHEDSREFORM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3200" dirty="0"/>
              <a:t>FORMÅL</a:t>
            </a:r>
          </a:p>
          <a:p>
            <a:r>
              <a:rPr lang="da-DK" sz="3200" dirty="0"/>
              <a:t>Sikre sundhed tæt på borgerne og</a:t>
            </a:r>
          </a:p>
          <a:p>
            <a:r>
              <a:rPr lang="da-DK" sz="3200" dirty="0"/>
              <a:t>Skabe sammenhæng</a:t>
            </a:r>
          </a:p>
          <a:p>
            <a:r>
              <a:rPr lang="da-DK" sz="3200" dirty="0"/>
              <a:t>Reducere ulighed i sundhed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761" y="2721766"/>
            <a:ext cx="2799494" cy="208748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654" y="1222134"/>
            <a:ext cx="2352659" cy="23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Sundhedsreformen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Ny struktur og politisk organisering</a:t>
            </a:r>
          </a:p>
          <a:p>
            <a:r>
              <a:rPr lang="da-DK" dirty="0"/>
              <a:t>Integration af psykiatri og somatik</a:t>
            </a:r>
          </a:p>
          <a:p>
            <a:r>
              <a:rPr lang="da-DK" dirty="0"/>
              <a:t>Bedre lægedækning</a:t>
            </a:r>
          </a:p>
          <a:p>
            <a:r>
              <a:rPr lang="da-DK" dirty="0"/>
              <a:t>Styrket sundhedsvæsen, hvor behovet er størst</a:t>
            </a:r>
          </a:p>
          <a:p>
            <a:r>
              <a:rPr lang="da-DK" dirty="0"/>
              <a:t>Bedre forløb for borgere med kronisk sygdom (kronikerpakker)</a:t>
            </a:r>
          </a:p>
          <a:p>
            <a:r>
              <a:rPr lang="da-DK" dirty="0"/>
              <a:t>Styrkede patientrettigheder</a:t>
            </a:r>
          </a:p>
          <a:p>
            <a:r>
              <a:rPr lang="da-DK" dirty="0"/>
              <a:t>Mere behandling i eller tæt på eget hjem</a:t>
            </a:r>
          </a:p>
          <a:p>
            <a:r>
              <a:rPr lang="da-DK" dirty="0"/>
              <a:t>Folkesundhedslov</a:t>
            </a:r>
          </a:p>
          <a:p>
            <a:r>
              <a:rPr lang="da-DK" dirty="0"/>
              <a:t>Bedre fysiske rammer på sygehuse og for de lokale sundhedsindsatser samt ny teknologi</a:t>
            </a:r>
          </a:p>
          <a:p>
            <a:r>
              <a:rPr lang="da-DK" dirty="0"/>
              <a:t>Økonomi</a:t>
            </a:r>
          </a:p>
        </p:txBody>
      </p:sp>
      <p:pic>
        <p:nvPicPr>
          <p:cNvPr id="6" name="B689FEC8-34FA-4D83-854C-AFD67A4DF4F7" descr="IMG_10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33" y="1319691"/>
            <a:ext cx="2344267" cy="304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07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679" y="677200"/>
            <a:ext cx="10406062" cy="1046080"/>
          </a:xfrm>
        </p:spPr>
        <p:txBody>
          <a:bodyPr/>
          <a:lstStyle/>
          <a:p>
            <a:r>
              <a:rPr lang="da-DK" dirty="0"/>
              <a:t>Nogle af Sundhedsreformens virkemidler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3971" y="2086102"/>
            <a:ext cx="10406061" cy="3537820"/>
          </a:xfrm>
        </p:spPr>
        <p:txBody>
          <a:bodyPr/>
          <a:lstStyle/>
          <a:p>
            <a:r>
              <a:rPr lang="da-DK" dirty="0"/>
              <a:t>Politisk reorganisering- sundhedsråd - motor i omstilling til mere nært sundhedsvæsen</a:t>
            </a:r>
          </a:p>
          <a:p>
            <a:r>
              <a:rPr lang="da-DK" dirty="0"/>
              <a:t>Nyt samarbejde med almen praksis- og med praksisområdet generelt</a:t>
            </a:r>
          </a:p>
          <a:p>
            <a:pPr lvl="1"/>
            <a:r>
              <a:rPr lang="da-DK" dirty="0"/>
              <a:t>”Reform i reformen”</a:t>
            </a:r>
          </a:p>
          <a:p>
            <a:pPr lvl="1"/>
            <a:r>
              <a:rPr lang="da-DK" dirty="0"/>
              <a:t>National opgavebeskrivelse - nye opgaver til almen praksis – faglig ledelse</a:t>
            </a:r>
          </a:p>
          <a:p>
            <a:pPr lvl="1"/>
            <a:r>
              <a:rPr lang="da-DK" dirty="0"/>
              <a:t>Ny honorarstruktur – ny aftalemodel</a:t>
            </a:r>
          </a:p>
          <a:p>
            <a:r>
              <a:rPr lang="da-DK" dirty="0"/>
              <a:t>Nye samarbejdsformer med kommunerne- og opgaveoverdragelse</a:t>
            </a:r>
          </a:p>
          <a:p>
            <a:r>
              <a:rPr lang="da-DK" dirty="0"/>
              <a:t>Integration og ligestilling mellem somatik og psykiatri</a:t>
            </a:r>
          </a:p>
          <a:p>
            <a:r>
              <a:rPr lang="da-DK" dirty="0"/>
              <a:t>Økonomimodel</a:t>
            </a:r>
          </a:p>
          <a:p>
            <a:endParaRPr lang="da-DK" dirty="0"/>
          </a:p>
        </p:txBody>
      </p:sp>
      <p:pic>
        <p:nvPicPr>
          <p:cNvPr id="5" name="B689FEC8-34FA-4D83-854C-AFD67A4DF4F7" descr="IMG_10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54" y="2333385"/>
            <a:ext cx="2314575" cy="304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0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DBC1-B058-A38D-F1BF-393E4299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643" y="2438499"/>
            <a:ext cx="5973842" cy="1105812"/>
          </a:xfrm>
        </p:spPr>
        <p:txBody>
          <a:bodyPr/>
          <a:lstStyle/>
          <a:p>
            <a:r>
              <a:rPr lang="da-DK" sz="3600" dirty="0"/>
              <a:t>Politisk organisering med nye </a:t>
            </a:r>
            <a:r>
              <a:rPr lang="da-DK" sz="3600" dirty="0" err="1"/>
              <a:t>SUndhedsråd</a:t>
            </a:r>
            <a:endParaRPr lang="en-DK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D3CAD-2B77-198D-6B4F-431994114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642" y="3780225"/>
            <a:ext cx="5645544" cy="601994"/>
          </a:xfrm>
        </p:spPr>
        <p:txBody>
          <a:bodyPr/>
          <a:lstStyle/>
          <a:p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06E8CF-B7F6-E54F-981D-FEB55C57E0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E95855-E9E1-D7FE-1007-5CB37786A0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9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4768-058A-0B5A-E358-CB30090E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Fremtidig politisk struktur</a:t>
            </a:r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EFBC59-EC56-A63C-66F5-52462D716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D3AB88-3275-8FF0-E8C1-E0A5949704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150" y="1889185"/>
            <a:ext cx="10083632" cy="37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4768-058A-0B5A-E358-CB30090E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2" y="155218"/>
            <a:ext cx="10406062" cy="710320"/>
          </a:xfrm>
        </p:spPr>
        <p:txBody>
          <a:bodyPr/>
          <a:lstStyle/>
          <a:p>
            <a:r>
              <a:rPr lang="da-DK" dirty="0"/>
              <a:t>Politisk struktur i </a:t>
            </a:r>
            <a:r>
              <a:rPr lang="da-DK" dirty="0" err="1"/>
              <a:t>syddanmark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E571-1FA8-0CF7-6360-E46336C0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53" y="887705"/>
            <a:ext cx="8620534" cy="5174406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31 regionsrådsmedlemmer</a:t>
            </a:r>
          </a:p>
          <a:p>
            <a:pPr marL="0" indent="0">
              <a:buNone/>
            </a:pPr>
            <a:r>
              <a:rPr lang="da-DK" dirty="0"/>
              <a:t>Styrelsesvedtægten fastsætter antal medlemmer i forretningsudvalg</a:t>
            </a:r>
          </a:p>
          <a:p>
            <a:pPr marL="0" indent="0">
              <a:buNone/>
            </a:pPr>
            <a:r>
              <a:rPr lang="da-DK" dirty="0"/>
              <a:t>(9 – 15 medlemmer)</a:t>
            </a:r>
          </a:p>
          <a:p>
            <a:pPr marL="0" indent="0">
              <a:buNone/>
            </a:pPr>
            <a:r>
              <a:rPr lang="da-DK" b="1" u="sng" dirty="0"/>
              <a:t>4 sundhedsråd:</a:t>
            </a:r>
          </a:p>
          <a:p>
            <a:r>
              <a:rPr lang="da-DK" dirty="0"/>
              <a:t>Sundhedsråd Fyn</a:t>
            </a:r>
          </a:p>
          <a:p>
            <a:r>
              <a:rPr lang="da-DK" dirty="0"/>
              <a:t>Sundhedsråd Trekantområdet (RSD anmodet ministeren om navnet ”Lillebælt”)</a:t>
            </a:r>
          </a:p>
          <a:p>
            <a:r>
              <a:rPr lang="da-DK" dirty="0"/>
              <a:t>Sundhedsråd Sønderjylland</a:t>
            </a:r>
          </a:p>
          <a:p>
            <a:r>
              <a:rPr lang="da-DK" dirty="0"/>
              <a:t>Sundhedsråd Sydvestjylland</a:t>
            </a:r>
          </a:p>
          <a:p>
            <a:pPr marL="0" indent="0">
              <a:buNone/>
            </a:pPr>
            <a:r>
              <a:rPr lang="da-DK" dirty="0"/>
              <a:t>Der kan ikke oprettes yderligere stående udvalg på sundhedsområdet. </a:t>
            </a:r>
          </a:p>
          <a:p>
            <a:pPr marL="0" indent="0">
              <a:buNone/>
            </a:pPr>
            <a:r>
              <a:rPr lang="da-DK" dirty="0"/>
              <a:t>Mulighed for et stående udvalg for øvrige opgaver end sundhed</a:t>
            </a:r>
          </a:p>
          <a:p>
            <a:pPr marL="0" indent="0">
              <a:buNone/>
            </a:pPr>
            <a:r>
              <a:rPr lang="da-DK" dirty="0"/>
              <a:t>Mulighed for §17, stk. 4-udvalg på sundhedsområdet – særlige opgaver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EFBC59-EC56-A63C-66F5-52462D716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D3AB88-3275-8FF0-E8C1-E0A5949704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057" y="1353785"/>
            <a:ext cx="2697779" cy="20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7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-tema 2013 - 2022">
  <a:themeElements>
    <a:clrScheme name="Grøn">
      <a:dk1>
        <a:srgbClr val="000000"/>
      </a:dk1>
      <a:lt1>
        <a:srgbClr val="FFFFFF"/>
      </a:lt1>
      <a:dk2>
        <a:srgbClr val="86A10B"/>
      </a:dk2>
      <a:lt2>
        <a:srgbClr val="FFFFFF"/>
      </a:lt2>
      <a:accent1>
        <a:srgbClr val="A3B948"/>
      </a:accent1>
      <a:accent2>
        <a:srgbClr val="C3D085"/>
      </a:accent2>
      <a:accent3>
        <a:srgbClr val="E1E8C2"/>
      </a:accent3>
      <a:accent4>
        <a:srgbClr val="F0B600"/>
      </a:accent4>
      <a:accent5>
        <a:srgbClr val="0092CF"/>
      </a:accent5>
      <a:accent6>
        <a:srgbClr val="86A10B"/>
      </a:accent6>
      <a:hlink>
        <a:srgbClr val="0064A6"/>
      </a:hlink>
      <a:folHlink>
        <a:srgbClr val="954F72"/>
      </a:folHlink>
    </a:clrScheme>
    <a:fontScheme name="RegSyd 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7304936df247ab9448bd970a61aa05 xmlns="33e95d87-6c40-4868-86a9-229f185d8c23">
      <Terms xmlns="http://schemas.microsoft.com/office/infopath/2007/PartnerControls"/>
    </d67304936df247ab9448bd970a61aa05>
    <ImageCreateDate xmlns="D130052A-DCAD-4E52-90D5-C27EC44DF794" xsi:nil="true"/>
    <TaxCatchAll xmlns="33e95d87-6c40-4868-86a9-229f185d8c23"/>
    <PublishingExpirationDate xmlns="http://schemas.microsoft.com/sharepoint/v3" xsi:nil="true"/>
    <PublishingStartDate xmlns="http://schemas.microsoft.com/sharepoint/v3" xsi:nil="true"/>
    <PortalDepartment xmlns="33e95d87-6c40-4868-86a9-229f185d8c23" xsi:nil="true"/>
    <wic_System_Copyright xmlns="http://schemas.microsoft.com/sharepoint/v3/fields" xsi:nil="true"/>
    <Comment xmlns="http://schemas.microsoft.com/sharepoint/v3" xsi:nil="true"/>
    <AverageRating xmlns="http://schemas.microsoft.com/sharepoint/v3" xsi:nil="true"/>
    <RatingCount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illedobjekt" ma:contentTypeID="0x0101009148F5A04DDD49CBA7127AADA5FB792B00AADE34325A8B49CDA8BB4DB53328F21400EBD25DDD0EC985449D51B8FF05B72C51" ma:contentTypeVersion="3" ma:contentTypeDescription="Overfør et billede." ma:contentTypeScope="" ma:versionID="a8e141c01219d472135b0835af6914a3">
  <xsd:schema xmlns:xsd="http://www.w3.org/2001/XMLSchema" xmlns:xs="http://www.w3.org/2001/XMLSchema" xmlns:p="http://schemas.microsoft.com/office/2006/metadata/properties" xmlns:ns1="http://schemas.microsoft.com/sharepoint/v3" xmlns:ns2="D130052A-DCAD-4E52-90D5-C27EC44DF794" xmlns:ns3="http://schemas.microsoft.com/sharepoint/v3/fields" xmlns:ns4="33e95d87-6c40-4868-86a9-229f185d8c23" targetNamespace="http://schemas.microsoft.com/office/2006/metadata/properties" ma:root="true" ma:fieldsID="2cab626eb51127c0ce38acd197a8c10a" ns1:_="" ns2:_="" ns3:_="" ns4:_="">
    <xsd:import namespace="http://schemas.microsoft.com/sharepoint/v3"/>
    <xsd:import namespace="D130052A-DCAD-4E52-90D5-C27EC44DF794"/>
    <xsd:import namespace="http://schemas.microsoft.com/sharepoint/v3/fields"/>
    <xsd:import namespace="33e95d87-6c40-4868-86a9-229f185d8c23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PortalDepartment" minOccurs="0"/>
                <xsd:element ref="ns4:d67304936df247ab9448bd970a61aa05" minOccurs="0"/>
                <xsd:element ref="ns4:TaxCatchAll" minOccurs="0"/>
                <xsd:element ref="ns4:TaxCatchAllLabel" minOccurs="0"/>
                <xsd:element ref="ns1:Comment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sti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filtype" ma:hidden="true" ma:internalName="HTML_x0020_File_x0020_Type" ma:readOnly="true">
      <xsd:simpleType>
        <xsd:restriction base="dms:Text"/>
      </xsd:simpleType>
    </xsd:element>
    <xsd:element name="FSObjType" ma:index="11" nillable="true" ma:displayName="Elementtype" ma:hidden="true" ma:list="Docs" ma:internalName="FSObjType" ma:readOnly="true" ma:showField="FSType">
      <xsd:simpleType>
        <xsd:restriction base="dms:Lookup"/>
      </xsd:simpleType>
    </xsd:element>
    <xsd:element name="Comment" ma:index="31" nillable="true" ma:displayName="Beskrivelse" ma:internalName="Comment">
      <xsd:simpleType>
        <xsd:restriction base="dms:Note">
          <xsd:maxLength value="255"/>
        </xsd:restriction>
      </xsd:simpleType>
    </xsd:element>
    <xsd:element name="PublishingStartDate" ma:index="33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34" nillable="true" ma:displayName="Slutdato for planlægning" ma:description="" ma:hidden="true" ma:internalName="PublishingExpirationDate">
      <xsd:simpleType>
        <xsd:restriction base="dms:Unknown"/>
      </xsd:simpleType>
    </xsd:element>
    <xsd:element name="AverageRating" ma:index="35" nillable="true" ma:displayName="Bedømmelse (0-5)" ma:decimals="2" ma:description="Gennemsnitlig værdi af alle de bedømmelser, der er afsendt" ma:internalName="AverageRating" ma:readOnly="true">
      <xsd:simpleType>
        <xsd:restriction base="dms:Number"/>
      </xsd:simpleType>
    </xsd:element>
    <xsd:element name="RatingCount" ma:index="36" nillable="true" ma:displayName="Antal bedømmelser" ma:decimals="0" ma:description="Antal afsendte bedømmelser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0052A-DCAD-4E52-90D5-C27EC44DF794" elementFormDefault="qualified">
    <xsd:import namespace="http://schemas.microsoft.com/office/2006/documentManagement/types"/>
    <xsd:import namespace="http://schemas.microsoft.com/office/infopath/2007/PartnerControls"/>
    <xsd:element name="ThumbnailExists" ma:index="17" nillable="true" ma:displayName="Miniature findes" ma:default="FALSE" ma:hidden="true" ma:internalName="ThumbnailExists" ma:readOnly="true">
      <xsd:simpleType>
        <xsd:restriction base="dms:Boolean"/>
      </xsd:simpleType>
    </xsd:element>
    <xsd:element name="PreviewExists" ma:index="18" nillable="true" ma:displayName="Eksempel findes" ma:default="FALSE" ma:hidden="true" ma:internalName="PreviewExists" ma:readOnly="true">
      <xsd:simpleType>
        <xsd:restriction base="dms:Boolean"/>
      </xsd:simpleType>
    </xsd:element>
    <xsd:element name="ImageWidth" ma:index="19" nillable="true" ma:displayName="Bredde" ma:internalName="ImageWidth" ma:readOnly="true">
      <xsd:simpleType>
        <xsd:restriction base="dms:Unknown"/>
      </xsd:simpleType>
    </xsd:element>
    <xsd:element name="ImageHeight" ma:index="21" nillable="true" ma:displayName="Højde" ma:internalName="ImageHeight" ma:readOnly="true">
      <xsd:simpleType>
        <xsd:restriction base="dms:Unknown"/>
      </xsd:simpleType>
    </xsd:element>
    <xsd:element name="ImageCreateDate" ma:index="24" nillable="true" ma:displayName="Den dato, billedet blev taget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5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95d87-6c40-4868-86a9-229f185d8c23" elementFormDefault="qualified">
    <xsd:import namespace="http://schemas.microsoft.com/office/2006/documentManagement/types"/>
    <xsd:import namespace="http://schemas.microsoft.com/office/infopath/2007/PartnerControls"/>
    <xsd:element name="PortalDepartment" ma:index="26" nillable="true" ma:displayName="Afdeling" ma:description="" ma:list="{e2e80381-a3e8-4adf-9711-01391303a87d}" ma:internalName="PortalDepartment" ma:showField="Title" ma:web="33e95d87-6c40-4868-86a9-229f185d8c23">
      <xsd:simpleType>
        <xsd:restriction base="dms:Lookup"/>
      </xsd:simpleType>
    </xsd:element>
    <xsd:element name="d67304936df247ab9448bd970a61aa05" ma:index="27" nillable="true" ma:taxonomy="true" ma:internalName="d67304936df247ab9448bd970a61aa05" ma:taxonomyFieldName="PortalKeyword" ma:displayName="Emneord" ma:fieldId="{d6730493-6df2-47ab-9448-bd970a61aa05}" ma:taxonomyMulti="true" ma:sspId="031662ce-938e-43d5-8066-2cb628b75d7b" ma:termSetId="0a15f14f-773a-4be0-bc10-1a1d02cf95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description="" ma:hidden="true" ma:list="{a2a6e4a1-ee5c-4cd7-bb83-18b7ce157ebf}" ma:internalName="TaxCatchAll" ma:showField="CatchAllData" ma:web="33e95d87-6c40-4868-86a9-229f185d8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9" nillable="true" ma:displayName="Taxonomy Catch All Column1" ma:description="" ma:hidden="true" ma:list="{a2a6e4a1-ee5c-4cd7-bb83-18b7ce157ebf}" ma:internalName="TaxCatchAllLabel" ma:readOnly="true" ma:showField="CatchAllDataLabel" ma:web="33e95d87-6c40-4868-86a9-229f185d8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3" ma:displayName="Forfatter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 ma:index="22" ma:displayName="Kommentarer"/>
        <xsd:element name="keywords" minOccurs="0" maxOccurs="1" type="xsd:string" ma:index="32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3A9093-A1E0-4C2B-AAC6-D00FA84DCCC2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33e95d87-6c40-4868-86a9-229f185d8c23"/>
    <ds:schemaRef ds:uri="http://schemas.microsoft.com/sharepoint/v3"/>
    <ds:schemaRef ds:uri="http://schemas.microsoft.com/sharepoint/v3/fields"/>
    <ds:schemaRef ds:uri="D130052A-DCAD-4E52-90D5-C27EC44DF7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870E5C-D690-4E43-B5A2-84FBA8256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32F9B7-10EC-4360-B8E5-135B8760F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130052A-DCAD-4E52-90D5-C27EC44DF794"/>
    <ds:schemaRef ds:uri="http://schemas.microsoft.com/sharepoint/v3/fields"/>
    <ds:schemaRef ds:uri="33e95d87-6c40-4868-86a9-229f185d8c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3199</TotalTime>
  <Words>1282</Words>
  <Application>Microsoft Office PowerPoint</Application>
  <PresentationFormat>Widescreen</PresentationFormat>
  <Paragraphs>215</Paragraphs>
  <Slides>28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1_Office-tema 2013 - 2022</vt:lpstr>
      <vt:lpstr>sundhedsreformen</vt:lpstr>
      <vt:lpstr>Formål og Virkemidler</vt:lpstr>
      <vt:lpstr>Primære udfordringer for Sundhedsvæsenet</vt:lpstr>
      <vt:lpstr>SUNDHEDSREFORM</vt:lpstr>
      <vt:lpstr>Sundhedsreformen</vt:lpstr>
      <vt:lpstr>Nogle af Sundhedsreformens virkemidler</vt:lpstr>
      <vt:lpstr>Politisk organisering med nye SUndhedsråd</vt:lpstr>
      <vt:lpstr>Fremtidig politisk struktur</vt:lpstr>
      <vt:lpstr>Politisk struktur i syddanmark</vt:lpstr>
      <vt:lpstr>Sundhedsråd i region Syddanmark</vt:lpstr>
      <vt:lpstr>Regionsråd og Forretningsudvalg </vt:lpstr>
      <vt:lpstr>Sundhedsrådenes opgaver og ansvar</vt:lpstr>
      <vt:lpstr>Den Regionale Forvaltning </vt:lpstr>
      <vt:lpstr>Det almenmedicinske Tilbud</vt:lpstr>
      <vt:lpstr>Almen medicinske tilbud </vt:lpstr>
      <vt:lpstr>Patientantal i almen praksis</vt:lpstr>
      <vt:lpstr>Opgaveoverdragelse fra Kommunerne</vt:lpstr>
      <vt:lpstr>PowerPoint-præsentation</vt:lpstr>
      <vt:lpstr>Regionale sundheds- og omsorgspladser</vt:lpstr>
      <vt:lpstr>Integration og Ligestilling af somatik og psykiatri</vt:lpstr>
      <vt:lpstr>Integration af psykiatri og somatik</vt:lpstr>
      <vt:lpstr>Psykiatriske afdelinger</vt:lpstr>
      <vt:lpstr>Implementering i tre hovedspor</vt:lpstr>
      <vt:lpstr>Implementering i tre hovedspor</vt:lpstr>
      <vt:lpstr>Spor 1. Få den overordnede organisation på plads. </vt:lpstr>
      <vt:lpstr>Spor 2. Opgaveoverdragelsen fra kommunerne. </vt:lpstr>
      <vt:lpstr>Spor 3. Visionsarbejdet og det strategiske arbejde.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Willads Lehrmann</dc:creator>
  <cp:keywords/>
  <dc:description/>
  <cp:lastModifiedBy>Magnus Kræpping Andersen</cp:lastModifiedBy>
  <cp:revision>326</cp:revision>
  <dcterms:created xsi:type="dcterms:W3CDTF">2023-02-07T13:53:50Z</dcterms:created>
  <dcterms:modified xsi:type="dcterms:W3CDTF">2025-08-25T11:06:57Z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0x0101009148F5A04DDD49CBA7127AADA5FB792B00AADE34325A8B49CDA8BB4DB53328F21400EBD25DDD0EC985449D51B8FF05B72C51</vt:lpwstr>
  </property>
  <property fmtid="{D5CDD505-2E9C-101B-9397-08002B2CF9AE}" pid="3" name="PortalKeyword">
    <vt:lpwstr/>
  </property>
  <property fmtid="{D5CDD505-2E9C-101B-9397-08002B2CF9AE}" pid="4" name="Order">
    <vt:r8>500</vt:r8>
  </property>
  <property fmtid="{D5CDD505-2E9C-101B-9397-08002B2CF9AE}" pid="5" name="vti_imgdate">
    <vt:lpwstr/>
  </property>
  <property fmtid="{D5CDD505-2E9C-101B-9397-08002B2CF9AE}" pid="6" name="_SourceUrl">
    <vt:lpwstr/>
  </property>
  <property fmtid="{D5CDD505-2E9C-101B-9397-08002B2CF9AE}" pid="7" name="_SharedFileIndex">
    <vt:lpwstr/>
  </property>
</Properties>
</file>