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82" r:id="rId4"/>
    <p:sldId id="301" r:id="rId5"/>
    <p:sldId id="302" r:id="rId6"/>
    <p:sldId id="299" r:id="rId7"/>
    <p:sldId id="300" r:id="rId8"/>
    <p:sldId id="308" r:id="rId9"/>
    <p:sldId id="284" r:id="rId10"/>
    <p:sldId id="285" r:id="rId11"/>
    <p:sldId id="259" r:id="rId12"/>
    <p:sldId id="260" r:id="rId13"/>
    <p:sldId id="261" r:id="rId14"/>
    <p:sldId id="303" r:id="rId15"/>
    <p:sldId id="262" r:id="rId16"/>
    <p:sldId id="263" r:id="rId17"/>
    <p:sldId id="264" r:id="rId18"/>
    <p:sldId id="265" r:id="rId19"/>
    <p:sldId id="266" r:id="rId20"/>
    <p:sldId id="283" r:id="rId21"/>
    <p:sldId id="268" r:id="rId22"/>
    <p:sldId id="269" r:id="rId23"/>
    <p:sldId id="270" r:id="rId24"/>
    <p:sldId id="271" r:id="rId25"/>
    <p:sldId id="287" r:id="rId26"/>
    <p:sldId id="288" r:id="rId27"/>
    <p:sldId id="289" r:id="rId28"/>
    <p:sldId id="294" r:id="rId29"/>
    <p:sldId id="291" r:id="rId30"/>
    <p:sldId id="298" r:id="rId31"/>
    <p:sldId id="293" r:id="rId32"/>
    <p:sldId id="279" r:id="rId33"/>
    <p:sldId id="280" r:id="rId34"/>
    <p:sldId id="281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D95AD-9919-4243-8EB3-0A32F708E27D}" v="468" dt="2026-06-01T18:58:11.099"/>
    <p1510:client id="{ADE78495-5517-0B43-A934-4583986DC834}" v="172" dt="2026-06-02T04:49:03.344"/>
    <p1510:client id="{EDE7B139-C5C8-AC4B-B442-6CE000603826}" v="95" dt="2026-06-02T03:49:12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kel Hougaard" userId="a442d4388e62caa6" providerId="LiveId" clId="{070976EC-BBE5-5314-B650-E835DDAF3153}"/>
    <pc:docChg chg="custSel addSld delSld modSld">
      <pc:chgData name="Mikkel Hougaard" userId="a442d4388e62caa6" providerId="LiveId" clId="{070976EC-BBE5-5314-B650-E835DDAF3153}" dt="2026-06-02T03:49:12.510" v="93"/>
      <pc:docMkLst>
        <pc:docMk/>
      </pc:docMkLst>
      <pc:sldChg chg="addSp modSp add del mod">
        <pc:chgData name="Mikkel Hougaard" userId="a442d4388e62caa6" providerId="LiveId" clId="{070976EC-BBE5-5314-B650-E835DDAF3153}" dt="2026-06-02T03:49:12.437" v="81"/>
        <pc:sldMkLst>
          <pc:docMk/>
          <pc:sldMk cId="3896384430" sldId="307"/>
        </pc:sldMkLst>
        <pc:spChg chg="mod">
          <ac:chgData name="Mikkel Hougaard" userId="a442d4388e62caa6" providerId="LiveId" clId="{070976EC-BBE5-5314-B650-E835DDAF3153}" dt="2026-06-02T03:48:42.910" v="4"/>
          <ac:spMkLst>
            <pc:docMk/>
            <pc:sldMk cId="3896384430" sldId="307"/>
            <ac:spMk id="2" creationId="{05ED6E63-9285-7378-AC20-5CADEC746D13}"/>
          </ac:spMkLst>
        </pc:spChg>
        <pc:spChg chg="mod">
          <ac:chgData name="Mikkel Hougaard" userId="a442d4388e62caa6" providerId="LiveId" clId="{070976EC-BBE5-5314-B650-E835DDAF3153}" dt="2026-06-02T03:48:42.914" v="20"/>
          <ac:spMkLst>
            <pc:docMk/>
            <pc:sldMk cId="3896384430" sldId="307"/>
            <ac:spMk id="4" creationId="{833FAA5D-FD2E-B475-20DB-9EB0E0E2B63B}"/>
          </ac:spMkLst>
        </pc:spChg>
        <pc:spChg chg="mod">
          <ac:chgData name="Mikkel Hougaard" userId="a442d4388e62caa6" providerId="LiveId" clId="{070976EC-BBE5-5314-B650-E835DDAF3153}" dt="2026-06-02T03:48:42.914" v="24"/>
          <ac:spMkLst>
            <pc:docMk/>
            <pc:sldMk cId="3896384430" sldId="307"/>
            <ac:spMk id="5" creationId="{6332B42D-E8DD-E758-F18A-E4E91BBEFA6A}"/>
          </ac:spMkLst>
        </pc:spChg>
        <pc:spChg chg="mod">
          <ac:chgData name="Mikkel Hougaard" userId="a442d4388e62caa6" providerId="LiveId" clId="{070976EC-BBE5-5314-B650-E835DDAF3153}" dt="2026-06-02T03:48:42.915" v="28"/>
          <ac:spMkLst>
            <pc:docMk/>
            <pc:sldMk cId="3896384430" sldId="307"/>
            <ac:spMk id="7" creationId="{083B3FBE-D3CD-69AB-4E48-ED6135560BF8}"/>
          </ac:spMkLst>
        </pc:spChg>
        <pc:spChg chg="mod">
          <ac:chgData name="Mikkel Hougaard" userId="a442d4388e62caa6" providerId="LiveId" clId="{070976EC-BBE5-5314-B650-E835DDAF3153}" dt="2026-06-02T03:48:42.916" v="32"/>
          <ac:spMkLst>
            <pc:docMk/>
            <pc:sldMk cId="3896384430" sldId="307"/>
            <ac:spMk id="8" creationId="{167E5D87-900C-D697-5284-1D705D8A2D83}"/>
          </ac:spMkLst>
        </pc:spChg>
        <pc:spChg chg="mod">
          <ac:chgData name="Mikkel Hougaard" userId="a442d4388e62caa6" providerId="LiveId" clId="{070976EC-BBE5-5314-B650-E835DDAF3153}" dt="2026-06-02T03:48:42.917" v="36"/>
          <ac:spMkLst>
            <pc:docMk/>
            <pc:sldMk cId="3896384430" sldId="307"/>
            <ac:spMk id="10" creationId="{F9D9121B-5CAC-3D78-E34F-5CE9040B5282}"/>
          </ac:spMkLst>
        </pc:spChg>
        <pc:spChg chg="mod">
          <ac:chgData name="Mikkel Hougaard" userId="a442d4388e62caa6" providerId="LiveId" clId="{070976EC-BBE5-5314-B650-E835DDAF3153}" dt="2026-06-02T03:48:42.918" v="40"/>
          <ac:spMkLst>
            <pc:docMk/>
            <pc:sldMk cId="3896384430" sldId="307"/>
            <ac:spMk id="11" creationId="{DE767CA9-D962-6EDD-D94D-79A4514D585E}"/>
          </ac:spMkLst>
        </pc:spChg>
        <pc:spChg chg="add mod">
          <ac:chgData name="Mikkel Hougaard" userId="a442d4388e62caa6" providerId="LiveId" clId="{070976EC-BBE5-5314-B650-E835DDAF3153}" dt="2026-06-02T03:48:42.947" v="44"/>
          <ac:spMkLst>
            <pc:docMk/>
            <pc:sldMk cId="3896384430" sldId="307"/>
            <ac:spMk id="12" creationId="{C72CC3FC-4B5B-0342-BDF0-9F587CAF33FB}"/>
          </ac:spMkLst>
        </pc:spChg>
        <pc:spChg chg="add mod ord">
          <ac:chgData name="Mikkel Hougaard" userId="a442d4388e62caa6" providerId="LiveId" clId="{070976EC-BBE5-5314-B650-E835DDAF3153}" dt="2026-06-02T03:48:43.009" v="77"/>
          <ac:spMkLst>
            <pc:docMk/>
            <pc:sldMk cId="3896384430" sldId="307"/>
            <ac:spMk id="13" creationId="{F346DF49-9658-6C47-B671-35017DB84481}"/>
          </ac:spMkLst>
        </pc:spChg>
        <pc:spChg chg="add mod ord">
          <ac:chgData name="Mikkel Hougaard" userId="a442d4388e62caa6" providerId="LiveId" clId="{070976EC-BBE5-5314-B650-E835DDAF3153}" dt="2026-06-02T03:48:43.009" v="78"/>
          <ac:spMkLst>
            <pc:docMk/>
            <pc:sldMk cId="3896384430" sldId="307"/>
            <ac:spMk id="14" creationId="{43798F95-C38F-B744-BDBE-EF2EA637FC87}"/>
          </ac:spMkLst>
        </pc:spChg>
        <pc:spChg chg="add mod ord">
          <ac:chgData name="Mikkel Hougaard" userId="a442d4388e62caa6" providerId="LiveId" clId="{070976EC-BBE5-5314-B650-E835DDAF3153}" dt="2026-06-02T03:48:43.009" v="79"/>
          <ac:spMkLst>
            <pc:docMk/>
            <pc:sldMk cId="3896384430" sldId="307"/>
            <ac:spMk id="15" creationId="{8EBCE368-D9E8-4249-B42D-3406BCA57E97}"/>
          </ac:spMkLst>
        </pc:spChg>
        <pc:spChg chg="add mod">
          <ac:chgData name="Mikkel Hougaard" userId="a442d4388e62caa6" providerId="LiveId" clId="{070976EC-BBE5-5314-B650-E835DDAF3153}" dt="2026-06-02T03:48:42.955" v="60"/>
          <ac:spMkLst>
            <pc:docMk/>
            <pc:sldMk cId="3896384430" sldId="307"/>
            <ac:spMk id="16" creationId="{7FE7155D-D294-8149-BA0C-8746D012B0E3}"/>
          </ac:spMkLst>
        </pc:spChg>
        <pc:spChg chg="add mod">
          <ac:chgData name="Mikkel Hougaard" userId="a442d4388e62caa6" providerId="LiveId" clId="{070976EC-BBE5-5314-B650-E835DDAF3153}" dt="2026-06-02T03:48:42.956" v="64"/>
          <ac:spMkLst>
            <pc:docMk/>
            <pc:sldMk cId="3896384430" sldId="307"/>
            <ac:spMk id="17" creationId="{A4BEA282-7469-D94D-A99C-C2987FF61B22}"/>
          </ac:spMkLst>
        </pc:spChg>
        <pc:spChg chg="add mod">
          <ac:chgData name="Mikkel Hougaard" userId="a442d4388e62caa6" providerId="LiveId" clId="{070976EC-BBE5-5314-B650-E835DDAF3153}" dt="2026-06-02T03:48:42.957" v="68"/>
          <ac:spMkLst>
            <pc:docMk/>
            <pc:sldMk cId="3896384430" sldId="307"/>
            <ac:spMk id="18" creationId="{883EA259-51D9-0A4C-B419-E33579BF5F12}"/>
          </ac:spMkLst>
        </pc:spChg>
        <pc:spChg chg="add mod">
          <ac:chgData name="Mikkel Hougaard" userId="a442d4388e62caa6" providerId="LiveId" clId="{070976EC-BBE5-5314-B650-E835DDAF3153}" dt="2026-06-02T03:48:42.958" v="72"/>
          <ac:spMkLst>
            <pc:docMk/>
            <pc:sldMk cId="3896384430" sldId="307"/>
            <ac:spMk id="19" creationId="{06F58777-4BB3-6E41-A64C-A88490DBFE82}"/>
          </ac:spMkLst>
        </pc:spChg>
        <pc:spChg chg="add mod">
          <ac:chgData name="Mikkel Hougaard" userId="a442d4388e62caa6" providerId="LiveId" clId="{070976EC-BBE5-5314-B650-E835DDAF3153}" dt="2026-06-02T03:48:42.959" v="76"/>
          <ac:spMkLst>
            <pc:docMk/>
            <pc:sldMk cId="3896384430" sldId="307"/>
            <ac:spMk id="20" creationId="{91B56E9A-71C5-B84D-A70D-176122AB33C1}"/>
          </ac:spMkLst>
        </pc:spChg>
        <pc:picChg chg="mod">
          <ac:chgData name="Mikkel Hougaard" userId="a442d4388e62caa6" providerId="LiveId" clId="{070976EC-BBE5-5314-B650-E835DDAF3153}" dt="2026-06-02T03:48:42.911" v="8"/>
          <ac:picMkLst>
            <pc:docMk/>
            <pc:sldMk cId="3896384430" sldId="307"/>
            <ac:picMk id="3" creationId="{E6F95AD9-2109-89D8-1AF0-5A8E908DFF13}"/>
          </ac:picMkLst>
        </pc:picChg>
        <pc:picChg chg="mod">
          <ac:chgData name="Mikkel Hougaard" userId="a442d4388e62caa6" providerId="LiveId" clId="{070976EC-BBE5-5314-B650-E835DDAF3153}" dt="2026-06-02T03:48:42.912" v="12"/>
          <ac:picMkLst>
            <pc:docMk/>
            <pc:sldMk cId="3896384430" sldId="307"/>
            <ac:picMk id="6" creationId="{32FBFC7B-C0AD-F378-C793-1F6CB7800E14}"/>
          </ac:picMkLst>
        </pc:picChg>
        <pc:picChg chg="mod">
          <ac:chgData name="Mikkel Hougaard" userId="a442d4388e62caa6" providerId="LiveId" clId="{070976EC-BBE5-5314-B650-E835DDAF3153}" dt="2026-06-02T03:48:42.913" v="16"/>
          <ac:picMkLst>
            <pc:docMk/>
            <pc:sldMk cId="3896384430" sldId="307"/>
            <ac:picMk id="9" creationId="{C343480E-6728-2277-DE25-7FC758AAB5FD}"/>
          </ac:picMkLst>
        </pc:picChg>
      </pc:sldChg>
      <pc:sldChg chg="modSp add mod">
        <pc:chgData name="Mikkel Hougaard" userId="a442d4388e62caa6" providerId="LiveId" clId="{070976EC-BBE5-5314-B650-E835DDAF3153}" dt="2026-06-02T03:49:12.510" v="93"/>
        <pc:sldMkLst>
          <pc:docMk/>
          <pc:sldMk cId="934930592" sldId="308"/>
        </pc:sldMkLst>
        <pc:spChg chg="mod">
          <ac:chgData name="Mikkel Hougaard" userId="a442d4388e62caa6" providerId="LiveId" clId="{070976EC-BBE5-5314-B650-E835DDAF3153}" dt="2026-06-02T03:49:12.507" v="83"/>
          <ac:spMkLst>
            <pc:docMk/>
            <pc:sldMk cId="934930592" sldId="308"/>
            <ac:spMk id="4" creationId="{833FAA5D-FD2E-B475-20DB-9EB0E0E2B63B}"/>
          </ac:spMkLst>
        </pc:spChg>
        <pc:spChg chg="mod">
          <ac:chgData name="Mikkel Hougaard" userId="a442d4388e62caa6" providerId="LiveId" clId="{070976EC-BBE5-5314-B650-E835DDAF3153}" dt="2026-06-02T03:49:12.508" v="85"/>
          <ac:spMkLst>
            <pc:docMk/>
            <pc:sldMk cId="934930592" sldId="308"/>
            <ac:spMk id="5" creationId="{6332B42D-E8DD-E758-F18A-E4E91BBEFA6A}"/>
          </ac:spMkLst>
        </pc:spChg>
        <pc:spChg chg="mod">
          <ac:chgData name="Mikkel Hougaard" userId="a442d4388e62caa6" providerId="LiveId" clId="{070976EC-BBE5-5314-B650-E835DDAF3153}" dt="2026-06-02T03:49:12.508" v="87"/>
          <ac:spMkLst>
            <pc:docMk/>
            <pc:sldMk cId="934930592" sldId="308"/>
            <ac:spMk id="7" creationId="{083B3FBE-D3CD-69AB-4E48-ED6135560BF8}"/>
          </ac:spMkLst>
        </pc:spChg>
        <pc:spChg chg="mod">
          <ac:chgData name="Mikkel Hougaard" userId="a442d4388e62caa6" providerId="LiveId" clId="{070976EC-BBE5-5314-B650-E835DDAF3153}" dt="2026-06-02T03:49:12.509" v="89"/>
          <ac:spMkLst>
            <pc:docMk/>
            <pc:sldMk cId="934930592" sldId="308"/>
            <ac:spMk id="8" creationId="{167E5D87-900C-D697-5284-1D705D8A2D83}"/>
          </ac:spMkLst>
        </pc:spChg>
        <pc:spChg chg="mod">
          <ac:chgData name="Mikkel Hougaard" userId="a442d4388e62caa6" providerId="LiveId" clId="{070976EC-BBE5-5314-B650-E835DDAF3153}" dt="2026-06-02T03:49:12.509" v="91"/>
          <ac:spMkLst>
            <pc:docMk/>
            <pc:sldMk cId="934930592" sldId="308"/>
            <ac:spMk id="10" creationId="{F9D9121B-5CAC-3D78-E34F-5CE9040B5282}"/>
          </ac:spMkLst>
        </pc:spChg>
        <pc:spChg chg="mod">
          <ac:chgData name="Mikkel Hougaard" userId="a442d4388e62caa6" providerId="LiveId" clId="{070976EC-BBE5-5314-B650-E835DDAF3153}" dt="2026-06-02T03:49:12.510" v="93"/>
          <ac:spMkLst>
            <pc:docMk/>
            <pc:sldMk cId="934930592" sldId="308"/>
            <ac:spMk id="11" creationId="{DE767CA9-D962-6EDD-D94D-79A4514D585E}"/>
          </ac:spMkLst>
        </pc:spChg>
      </pc:sldChg>
    </pc:docChg>
  </pc:docChgLst>
  <pc:docChgLst>
    <pc:chgData name="Mikkel Hougaard" userId="a442d4388e62caa6" providerId="LiveId" clId="{14833BFF-9F6B-51BC-846B-2211E5CB52E8}"/>
    <pc:docChg chg="undo custSel addSld delSld modSld">
      <pc:chgData name="Mikkel Hougaard" userId="a442d4388e62caa6" providerId="LiveId" clId="{14833BFF-9F6B-51BC-846B-2211E5CB52E8}" dt="2026-06-02T04:49:03.344" v="1136" actId="1076"/>
      <pc:docMkLst>
        <pc:docMk/>
      </pc:docMkLst>
      <pc:sldChg chg="addSp delSp modSp mod">
        <pc:chgData name="Mikkel Hougaard" userId="a442d4388e62caa6" providerId="LiveId" clId="{14833BFF-9F6B-51BC-846B-2211E5CB52E8}" dt="2026-06-02T04:49:03.344" v="1136" actId="1076"/>
        <pc:sldMkLst>
          <pc:docMk/>
          <pc:sldMk cId="0" sldId="256"/>
        </pc:sldMkLst>
        <pc:spChg chg="add del mod">
          <ac:chgData name="Mikkel Hougaard" userId="a442d4388e62caa6" providerId="LiveId" clId="{14833BFF-9F6B-51BC-846B-2211E5CB52E8}" dt="2026-06-01T04:19:01.993" v="911" actId="478"/>
          <ac:spMkLst>
            <pc:docMk/>
            <pc:sldMk cId="0" sldId="256"/>
            <ac:spMk id="5" creationId="{018A00BB-F491-F14F-AD21-818193C7DB3E}"/>
          </ac:spMkLst>
        </pc:spChg>
        <pc:picChg chg="add mod">
          <ac:chgData name="Mikkel Hougaard" userId="a442d4388e62caa6" providerId="LiveId" clId="{14833BFF-9F6B-51BC-846B-2211E5CB52E8}" dt="2026-06-02T04:49:03.344" v="1136" actId="1076"/>
          <ac:picMkLst>
            <pc:docMk/>
            <pc:sldMk cId="0" sldId="256"/>
            <ac:picMk id="7" creationId="{205ED4B7-364C-2352-A8F8-A0296CC03F86}"/>
          </ac:picMkLst>
        </pc:picChg>
      </pc:sldChg>
      <pc:sldChg chg="modSp mod">
        <pc:chgData name="Mikkel Hougaard" userId="a442d4388e62caa6" providerId="LiveId" clId="{14833BFF-9F6B-51BC-846B-2211E5CB52E8}" dt="2026-06-02T03:30:48.754" v="964" actId="113"/>
        <pc:sldMkLst>
          <pc:docMk/>
          <pc:sldMk cId="0" sldId="257"/>
        </pc:sldMkLst>
        <pc:spChg chg="mod">
          <ac:chgData name="Mikkel Hougaard" userId="a442d4388e62caa6" providerId="LiveId" clId="{14833BFF-9F6B-51BC-846B-2211E5CB52E8}" dt="2026-06-02T03:30:48.754" v="964" actId="113"/>
          <ac:spMkLst>
            <pc:docMk/>
            <pc:sldMk cId="0" sldId="257"/>
            <ac:spMk id="15" creationId="{00000000-0000-0000-0000-000000000000}"/>
          </ac:spMkLst>
        </pc:spChg>
      </pc:sldChg>
      <pc:sldChg chg="modSp mod">
        <pc:chgData name="Mikkel Hougaard" userId="a442d4388e62caa6" providerId="LiveId" clId="{14833BFF-9F6B-51BC-846B-2211E5CB52E8}" dt="2026-05-30T17:55:00.728" v="708" actId="20577"/>
        <pc:sldMkLst>
          <pc:docMk/>
          <pc:sldMk cId="0" sldId="263"/>
        </pc:sldMkLst>
        <pc:spChg chg="mod">
          <ac:chgData name="Mikkel Hougaard" userId="a442d4388e62caa6" providerId="LiveId" clId="{14833BFF-9F6B-51BC-846B-2211E5CB52E8}" dt="2026-05-30T17:55:00.728" v="708" actId="20577"/>
          <ac:spMkLst>
            <pc:docMk/>
            <pc:sldMk cId="0" sldId="263"/>
            <ac:spMk id="9" creationId="{00000000-0000-0000-0000-000000000000}"/>
          </ac:spMkLst>
        </pc:spChg>
      </pc:sldChg>
      <pc:sldChg chg="modSp mod modAnim">
        <pc:chgData name="Mikkel Hougaard" userId="a442d4388e62caa6" providerId="LiveId" clId="{14833BFF-9F6B-51BC-846B-2211E5CB52E8}" dt="2026-05-30T17:54:00.351" v="691" actId="790"/>
        <pc:sldMkLst>
          <pc:docMk/>
          <pc:sldMk cId="0" sldId="264"/>
        </pc:sldMkLst>
        <pc:spChg chg="mod">
          <ac:chgData name="Mikkel Hougaard" userId="a442d4388e62caa6" providerId="LiveId" clId="{14833BFF-9F6B-51BC-846B-2211E5CB52E8}" dt="2026-05-30T17:54:00.351" v="691" actId="790"/>
          <ac:spMkLst>
            <pc:docMk/>
            <pc:sldMk cId="0" sldId="264"/>
            <ac:spMk id="8" creationId="{00000000-0000-0000-0000-000000000000}"/>
          </ac:spMkLst>
        </pc:spChg>
      </pc:sldChg>
      <pc:sldChg chg="addSp modSp mod">
        <pc:chgData name="Mikkel Hougaard" userId="a442d4388e62caa6" providerId="LiveId" clId="{14833BFF-9F6B-51BC-846B-2211E5CB52E8}" dt="2026-05-30T17:51:55.056" v="553" actId="1076"/>
        <pc:sldMkLst>
          <pc:docMk/>
          <pc:sldMk cId="0" sldId="265"/>
        </pc:sldMkLst>
        <pc:spChg chg="add mod">
          <ac:chgData name="Mikkel Hougaard" userId="a442d4388e62caa6" providerId="LiveId" clId="{14833BFF-9F6B-51BC-846B-2211E5CB52E8}" dt="2026-05-30T17:51:55.056" v="553" actId="1076"/>
          <ac:spMkLst>
            <pc:docMk/>
            <pc:sldMk cId="0" sldId="265"/>
            <ac:spMk id="12" creationId="{0826B4D0-7BE8-8361-FEA0-EB2C9516861C}"/>
          </ac:spMkLst>
        </pc:spChg>
        <pc:graphicFrameChg chg="mod">
          <ac:chgData name="Mikkel Hougaard" userId="a442d4388e62caa6" providerId="LiveId" clId="{14833BFF-9F6B-51BC-846B-2211E5CB52E8}" dt="2026-05-30T17:50:52.348" v="535" actId="1076"/>
          <ac:graphicFrameMkLst>
            <pc:docMk/>
            <pc:sldMk cId="0" sldId="265"/>
            <ac:graphicFrameMk id="4" creationId="{00000000-0000-0000-0000-000000000000}"/>
          </ac:graphicFrameMkLst>
        </pc:graphicFrameChg>
      </pc:sldChg>
      <pc:sldChg chg="del">
        <pc:chgData name="Mikkel Hougaard" userId="a442d4388e62caa6" providerId="LiveId" clId="{14833BFF-9F6B-51BC-846B-2211E5CB52E8}" dt="2026-06-01T04:13:09.723" v="823" actId="2696"/>
        <pc:sldMkLst>
          <pc:docMk/>
          <pc:sldMk cId="0" sldId="272"/>
        </pc:sldMkLst>
      </pc:sldChg>
      <pc:sldChg chg="del">
        <pc:chgData name="Mikkel Hougaard" userId="a442d4388e62caa6" providerId="LiveId" clId="{14833BFF-9F6B-51BC-846B-2211E5CB52E8}" dt="2026-06-01T04:13:09.737" v="827" actId="2696"/>
        <pc:sldMkLst>
          <pc:docMk/>
          <pc:sldMk cId="0" sldId="273"/>
        </pc:sldMkLst>
      </pc:sldChg>
      <pc:sldChg chg="del">
        <pc:chgData name="Mikkel Hougaard" userId="a442d4388e62caa6" providerId="LiveId" clId="{14833BFF-9F6B-51BC-846B-2211E5CB52E8}" dt="2026-06-01T04:13:09.725" v="824" actId="2696"/>
        <pc:sldMkLst>
          <pc:docMk/>
          <pc:sldMk cId="0" sldId="274"/>
        </pc:sldMkLst>
      </pc:sldChg>
      <pc:sldChg chg="del">
        <pc:chgData name="Mikkel Hougaard" userId="a442d4388e62caa6" providerId="LiveId" clId="{14833BFF-9F6B-51BC-846B-2211E5CB52E8}" dt="2026-06-01T04:13:09.746" v="828" actId="2696"/>
        <pc:sldMkLst>
          <pc:docMk/>
          <pc:sldMk cId="0" sldId="275"/>
        </pc:sldMkLst>
      </pc:sldChg>
      <pc:sldChg chg="del">
        <pc:chgData name="Mikkel Hougaard" userId="a442d4388e62caa6" providerId="LiveId" clId="{14833BFF-9F6B-51BC-846B-2211E5CB52E8}" dt="2026-06-01T04:13:09.752" v="829" actId="2696"/>
        <pc:sldMkLst>
          <pc:docMk/>
          <pc:sldMk cId="0" sldId="276"/>
        </pc:sldMkLst>
      </pc:sldChg>
      <pc:sldChg chg="del">
        <pc:chgData name="Mikkel Hougaard" userId="a442d4388e62caa6" providerId="LiveId" clId="{14833BFF-9F6B-51BC-846B-2211E5CB52E8}" dt="2026-06-01T04:13:09.727" v="825" actId="2696"/>
        <pc:sldMkLst>
          <pc:docMk/>
          <pc:sldMk cId="0" sldId="277"/>
        </pc:sldMkLst>
      </pc:sldChg>
      <pc:sldChg chg="del">
        <pc:chgData name="Mikkel Hougaard" userId="a442d4388e62caa6" providerId="LiveId" clId="{14833BFF-9F6B-51BC-846B-2211E5CB52E8}" dt="2026-06-01T04:13:09.728" v="826" actId="2696"/>
        <pc:sldMkLst>
          <pc:docMk/>
          <pc:sldMk cId="0" sldId="278"/>
        </pc:sldMkLst>
      </pc:sldChg>
      <pc:sldChg chg="modSp mod">
        <pc:chgData name="Mikkel Hougaard" userId="a442d4388e62caa6" providerId="LiveId" clId="{14833BFF-9F6B-51BC-846B-2211E5CB52E8}" dt="2026-06-01T04:16:19.915" v="909" actId="20577"/>
        <pc:sldMkLst>
          <pc:docMk/>
          <pc:sldMk cId="0" sldId="280"/>
        </pc:sldMkLst>
        <pc:spChg chg="mod">
          <ac:chgData name="Mikkel Hougaard" userId="a442d4388e62caa6" providerId="LiveId" clId="{14833BFF-9F6B-51BC-846B-2211E5CB52E8}" dt="2026-06-01T04:16:19.915" v="909" actId="20577"/>
          <ac:spMkLst>
            <pc:docMk/>
            <pc:sldMk cId="0" sldId="280"/>
            <ac:spMk id="7" creationId="{00000000-0000-0000-0000-000000000000}"/>
          </ac:spMkLst>
        </pc:spChg>
        <pc:spChg chg="mod">
          <ac:chgData name="Mikkel Hougaard" userId="a442d4388e62caa6" providerId="LiveId" clId="{14833BFF-9F6B-51BC-846B-2211E5CB52E8}" dt="2026-06-01T04:15:44.535" v="870" actId="20577"/>
          <ac:spMkLst>
            <pc:docMk/>
            <pc:sldMk cId="0" sldId="280"/>
            <ac:spMk id="11" creationId="{00000000-0000-0000-0000-000000000000}"/>
          </ac:spMkLst>
        </pc:spChg>
      </pc:sldChg>
      <pc:sldChg chg="modSp add mod modAnim">
        <pc:chgData name="Mikkel Hougaard" userId="a442d4388e62caa6" providerId="LiveId" clId="{14833BFF-9F6B-51BC-846B-2211E5CB52E8}" dt="2026-06-01T04:11:33.364" v="819" actId="20577"/>
        <pc:sldMkLst>
          <pc:docMk/>
          <pc:sldMk cId="3163745805" sldId="282"/>
        </pc:sldMkLst>
        <pc:spChg chg="mod">
          <ac:chgData name="Mikkel Hougaard" userId="a442d4388e62caa6" providerId="LiveId" clId="{14833BFF-9F6B-51BC-846B-2211E5CB52E8}" dt="2026-06-01T04:11:33.364" v="819" actId="20577"/>
          <ac:spMkLst>
            <pc:docMk/>
            <pc:sldMk cId="3163745805" sldId="282"/>
            <ac:spMk id="6" creationId="{94D05F34-8FDD-5868-EA96-110BB4BDB1CB}"/>
          </ac:spMkLst>
        </pc:spChg>
      </pc:sldChg>
      <pc:sldChg chg="add setBg">
        <pc:chgData name="Mikkel Hougaard" userId="a442d4388e62caa6" providerId="LiveId" clId="{14833BFF-9F6B-51BC-846B-2211E5CB52E8}" dt="2026-05-30T18:09:22.399" v="709"/>
        <pc:sldMkLst>
          <pc:docMk/>
          <pc:sldMk cId="0" sldId="283"/>
        </pc:sldMkLst>
      </pc:sldChg>
      <pc:sldChg chg="add setBg">
        <pc:chgData name="Mikkel Hougaard" userId="a442d4388e62caa6" providerId="LiveId" clId="{14833BFF-9F6B-51BC-846B-2211E5CB52E8}" dt="2026-05-31T04:55:24.262" v="711"/>
        <pc:sldMkLst>
          <pc:docMk/>
          <pc:sldMk cId="0" sldId="284"/>
        </pc:sldMkLst>
      </pc:sldChg>
      <pc:sldChg chg="add setBg">
        <pc:chgData name="Mikkel Hougaard" userId="a442d4388e62caa6" providerId="LiveId" clId="{14833BFF-9F6B-51BC-846B-2211E5CB52E8}" dt="2026-05-31T04:55:24.262" v="711"/>
        <pc:sldMkLst>
          <pc:docMk/>
          <pc:sldMk cId="0" sldId="285"/>
        </pc:sldMkLst>
      </pc:sldChg>
      <pc:sldChg chg="modSp add del setBg modAnim">
        <pc:chgData name="Mikkel Hougaard" userId="a442d4388e62caa6" providerId="LiveId" clId="{14833BFF-9F6B-51BC-846B-2211E5CB52E8}" dt="2026-06-01T04:14:46.835" v="835" actId="2696"/>
        <pc:sldMkLst>
          <pc:docMk/>
          <pc:sldMk cId="3781984685" sldId="286"/>
        </pc:sldMkLst>
        <pc:spChg chg="mod">
          <ac:chgData name="Mikkel Hougaard" userId="a442d4388e62caa6" providerId="LiveId" clId="{14833BFF-9F6B-51BC-846B-2211E5CB52E8}" dt="2026-06-01T04:14:27.832" v="834" actId="20577"/>
          <ac:spMkLst>
            <pc:docMk/>
            <pc:sldMk cId="3781984685" sldId="286"/>
            <ac:spMk id="6" creationId="{FA29F829-B4ED-878A-AB99-834577A0C648}"/>
          </ac:spMkLst>
        </pc:spChg>
      </pc:sldChg>
      <pc:sldChg chg="add del setBg">
        <pc:chgData name="Mikkel Hougaard" userId="a442d4388e62caa6" providerId="LiveId" clId="{14833BFF-9F6B-51BC-846B-2211E5CB52E8}" dt="2026-06-01T04:12:53.876" v="822"/>
        <pc:sldMkLst>
          <pc:docMk/>
          <pc:sldMk cId="0" sldId="287"/>
        </pc:sldMkLst>
      </pc:sldChg>
      <pc:sldChg chg="add del setBg">
        <pc:chgData name="Mikkel Hougaard" userId="a442d4388e62caa6" providerId="LiveId" clId="{14833BFF-9F6B-51BC-846B-2211E5CB52E8}" dt="2026-06-01T04:12:53.876" v="822"/>
        <pc:sldMkLst>
          <pc:docMk/>
          <pc:sldMk cId="0" sldId="288"/>
        </pc:sldMkLst>
      </pc:sldChg>
      <pc:sldChg chg="add del setBg">
        <pc:chgData name="Mikkel Hougaard" userId="a442d4388e62caa6" providerId="LiveId" clId="{14833BFF-9F6B-51BC-846B-2211E5CB52E8}" dt="2026-06-01T04:12:53.876" v="822"/>
        <pc:sldMkLst>
          <pc:docMk/>
          <pc:sldMk cId="0" sldId="289"/>
        </pc:sldMkLst>
      </pc:sldChg>
      <pc:sldChg chg="add del setBg">
        <pc:chgData name="Mikkel Hougaard" userId="a442d4388e62caa6" providerId="LiveId" clId="{14833BFF-9F6B-51BC-846B-2211E5CB52E8}" dt="2026-06-01T05:15:07.847" v="922"/>
        <pc:sldMkLst>
          <pc:docMk/>
          <pc:sldMk cId="0" sldId="290"/>
        </pc:sldMkLst>
      </pc:sldChg>
      <pc:sldChg chg="addSp modSp add del mod setBg">
        <pc:chgData name="Mikkel Hougaard" userId="a442d4388e62caa6" providerId="LiveId" clId="{14833BFF-9F6B-51BC-846B-2211E5CB52E8}" dt="2026-06-01T05:20:26.776" v="950" actId="20577"/>
        <pc:sldMkLst>
          <pc:docMk/>
          <pc:sldMk cId="0" sldId="291"/>
        </pc:sldMkLst>
        <pc:spChg chg="mod">
          <ac:chgData name="Mikkel Hougaard" userId="a442d4388e62caa6" providerId="LiveId" clId="{14833BFF-9F6B-51BC-846B-2211E5CB52E8}" dt="2026-06-01T05:20:26.776" v="950" actId="20577"/>
          <ac:spMkLst>
            <pc:docMk/>
            <pc:sldMk cId="0" sldId="291"/>
            <ac:spMk id="14" creationId="{00000000-0000-0000-0000-000000000000}"/>
          </ac:spMkLst>
        </pc:spChg>
        <pc:picChg chg="add mod">
          <ac:chgData name="Mikkel Hougaard" userId="a442d4388e62caa6" providerId="LiveId" clId="{14833BFF-9F6B-51BC-846B-2211E5CB52E8}" dt="2026-06-01T04:29:24.045" v="920"/>
          <ac:picMkLst>
            <pc:docMk/>
            <pc:sldMk cId="0" sldId="291"/>
            <ac:picMk id="35" creationId="{61F59F4C-647E-AF08-46AE-22C6CA0203AC}"/>
          </ac:picMkLst>
        </pc:picChg>
      </pc:sldChg>
      <pc:sldChg chg="add del setBg">
        <pc:chgData name="Mikkel Hougaard" userId="a442d4388e62caa6" providerId="LiveId" clId="{14833BFF-9F6B-51BC-846B-2211E5CB52E8}" dt="2026-06-01T05:23:06.550" v="952"/>
        <pc:sldMkLst>
          <pc:docMk/>
          <pc:sldMk cId="0" sldId="292"/>
        </pc:sldMkLst>
      </pc:sldChg>
      <pc:sldChg chg="add del setBg">
        <pc:chgData name="Mikkel Hougaard" userId="a442d4388e62caa6" providerId="LiveId" clId="{14833BFF-9F6B-51BC-846B-2211E5CB52E8}" dt="2026-06-01T04:12:53.876" v="822"/>
        <pc:sldMkLst>
          <pc:docMk/>
          <pc:sldMk cId="0" sldId="293"/>
        </pc:sldMkLst>
      </pc:sldChg>
      <pc:sldChg chg="add">
        <pc:chgData name="Mikkel Hougaard" userId="a442d4388e62caa6" providerId="LiveId" clId="{14833BFF-9F6B-51BC-846B-2211E5CB52E8}" dt="2026-06-01T05:15:07.838" v="921"/>
        <pc:sldMkLst>
          <pc:docMk/>
          <pc:sldMk cId="1115259053" sldId="294"/>
        </pc:sldMkLst>
      </pc:sldChg>
      <pc:sldChg chg="add del">
        <pc:chgData name="Mikkel Hougaard" userId="a442d4388e62caa6" providerId="LiveId" clId="{14833BFF-9F6B-51BC-846B-2211E5CB52E8}" dt="2026-06-01T05:23:18.243" v="954"/>
        <pc:sldMkLst>
          <pc:docMk/>
          <pc:sldMk cId="1534732061" sldId="295"/>
        </pc:sldMkLst>
      </pc:sldChg>
      <pc:sldChg chg="add del">
        <pc:chgData name="Mikkel Hougaard" userId="a442d4388e62caa6" providerId="LiveId" clId="{14833BFF-9F6B-51BC-846B-2211E5CB52E8}" dt="2026-06-01T05:27:42.819" v="956"/>
        <pc:sldMkLst>
          <pc:docMk/>
          <pc:sldMk cId="4045892713" sldId="296"/>
        </pc:sldMkLst>
      </pc:sldChg>
      <pc:sldChg chg="modSp add del mod">
        <pc:chgData name="Mikkel Hougaard" userId="a442d4388e62caa6" providerId="LiveId" clId="{14833BFF-9F6B-51BC-846B-2211E5CB52E8}" dt="2026-06-01T05:30:50.744" v="959"/>
        <pc:sldMkLst>
          <pc:docMk/>
          <pc:sldMk cId="3727028800" sldId="297"/>
        </pc:sldMkLst>
        <pc:spChg chg="mod">
          <ac:chgData name="Mikkel Hougaard" userId="a442d4388e62caa6" providerId="LiveId" clId="{14833BFF-9F6B-51BC-846B-2211E5CB52E8}" dt="2026-06-01T05:27:42.940" v="957" actId="27636"/>
          <ac:spMkLst>
            <pc:docMk/>
            <pc:sldMk cId="3727028800" sldId="297"/>
            <ac:spMk id="62" creationId="{00000000-0000-0000-0000-000000000000}"/>
          </ac:spMkLst>
        </pc:spChg>
      </pc:sldChg>
      <pc:sldChg chg="modSp add mod">
        <pc:chgData name="Mikkel Hougaard" userId="a442d4388e62caa6" providerId="LiveId" clId="{14833BFF-9F6B-51BC-846B-2211E5CB52E8}" dt="2026-06-01T05:30:50.796" v="960" actId="27636"/>
        <pc:sldMkLst>
          <pc:docMk/>
          <pc:sldMk cId="2097998134" sldId="298"/>
        </pc:sldMkLst>
        <pc:spChg chg="mod">
          <ac:chgData name="Mikkel Hougaard" userId="a442d4388e62caa6" providerId="LiveId" clId="{14833BFF-9F6B-51BC-846B-2211E5CB52E8}" dt="2026-06-01T05:30:50.796" v="960" actId="27636"/>
          <ac:spMkLst>
            <pc:docMk/>
            <pc:sldMk cId="2097998134" sldId="298"/>
            <ac:spMk id="62" creationId="{00000000-0000-0000-0000-000000000000}"/>
          </ac:spMkLst>
        </pc:spChg>
      </pc:sldChg>
      <pc:sldChg chg="add del setBg">
        <pc:chgData name="Mikkel Hougaard" userId="a442d4388e62caa6" providerId="LiveId" clId="{14833BFF-9F6B-51BC-846B-2211E5CB52E8}" dt="2026-06-01T18:58:11.099" v="963"/>
        <pc:sldMkLst>
          <pc:docMk/>
          <pc:sldMk cId="0" sldId="299"/>
        </pc:sldMkLst>
      </pc:sldChg>
      <pc:sldChg chg="add del setBg">
        <pc:chgData name="Mikkel Hougaard" userId="a442d4388e62caa6" providerId="LiveId" clId="{14833BFF-9F6B-51BC-846B-2211E5CB52E8}" dt="2026-06-01T18:58:11.099" v="963"/>
        <pc:sldMkLst>
          <pc:docMk/>
          <pc:sldMk cId="0" sldId="300"/>
        </pc:sldMkLst>
      </pc:sldChg>
      <pc:sldChg chg="addSp modSp mod modAnim">
        <pc:chgData name="Mikkel Hougaard" userId="a442d4388e62caa6" providerId="LiveId" clId="{14833BFF-9F6B-51BC-846B-2211E5CB52E8}" dt="2026-06-02T04:46:19.702" v="1129" actId="20577"/>
        <pc:sldMkLst>
          <pc:docMk/>
          <pc:sldMk cId="934930592" sldId="308"/>
        </pc:sldMkLst>
        <pc:spChg chg="add mod">
          <ac:chgData name="Mikkel Hougaard" userId="a442d4388e62caa6" providerId="LiveId" clId="{14833BFF-9F6B-51BC-846B-2211E5CB52E8}" dt="2026-06-02T04:46:19.702" v="1129" actId="20577"/>
          <ac:spMkLst>
            <pc:docMk/>
            <pc:sldMk cId="934930592" sldId="308"/>
            <ac:spMk id="21" creationId="{4FDFC810-0854-508B-4965-C0354C1158F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2B_0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E_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2C_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7_0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8_0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9_0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1B_0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1B_0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C_0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regneark_10D_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Randomiseret i alt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Svendborg</c:v>
                </c:pt>
                <c:pt idx="1">
                  <c:v>Lillebælt</c:v>
                </c:pt>
                <c:pt idx="2">
                  <c:v>Sønderjylland</c:v>
                </c:pt>
                <c:pt idx="3">
                  <c:v>Odense</c:v>
                </c:pt>
                <c:pt idx="4">
                  <c:v>Esbjerg (SVS)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18</c:v>
                </c:pt>
                <c:pt idx="3">
                  <c:v>19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30-BD46-ADF4-6AA9501CD3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F29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6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OUH-optageområde (Fyn)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STEMI</c:v>
                </c:pt>
                <c:pt idx="1">
                  <c:v>NSTEMI</c:v>
                </c:pt>
                <c:pt idx="2">
                  <c:v>UAP</c:v>
                </c:pt>
                <c:pt idx="3">
                  <c:v>SAP</c:v>
                </c:pt>
                <c:pt idx="4">
                  <c:v>Øvrige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927</c:v>
                </c:pt>
                <c:pt idx="1">
                  <c:v>1370</c:v>
                </c:pt>
                <c:pt idx="2">
                  <c:v>421</c:v>
                </c:pt>
                <c:pt idx="3">
                  <c:v>2032</c:v>
                </c:pt>
                <c:pt idx="4">
                  <c:v>1078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43-3C4E-BB94-43F7F8E51F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Øvrige Region Syd</c:v>
                </c:pt>
              </c:strCache>
            </c:strRef>
          </c:tx>
          <c:spPr>
            <a:solidFill>
              <a:srgbClr val="7A2E4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STEMI</c:v>
                </c:pt>
                <c:pt idx="1">
                  <c:v>NSTEMI</c:v>
                </c:pt>
                <c:pt idx="2">
                  <c:v>UAP</c:v>
                </c:pt>
                <c:pt idx="3">
                  <c:v>SAP</c:v>
                </c:pt>
                <c:pt idx="4">
                  <c:v>Øvrige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1303</c:v>
                </c:pt>
                <c:pt idx="1">
                  <c:v>1641</c:v>
                </c:pt>
                <c:pt idx="2">
                  <c:v>333</c:v>
                </c:pt>
                <c:pt idx="3">
                  <c:v>1796</c:v>
                </c:pt>
                <c:pt idx="4">
                  <c:v>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43-3C4E-BB94-43F7F8E51F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Andre/ukendt</c:v>
                </c:pt>
              </c:strCache>
            </c:strRef>
          </c:tx>
          <c:spPr>
            <a:solidFill>
              <a:srgbClr val="C886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STEMI</c:v>
                </c:pt>
                <c:pt idx="1">
                  <c:v>NSTEMI</c:v>
                </c:pt>
                <c:pt idx="2">
                  <c:v>UAP</c:v>
                </c:pt>
                <c:pt idx="3">
                  <c:v>SAP</c:v>
                </c:pt>
                <c:pt idx="4">
                  <c:v>Øvrige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205</c:v>
                </c:pt>
                <c:pt idx="1">
                  <c:v>139</c:v>
                </c:pt>
                <c:pt idx="2">
                  <c:v>23</c:v>
                </c:pt>
                <c:pt idx="3">
                  <c:v>84</c:v>
                </c:pt>
                <c:pt idx="4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43-3C4E-BB94-43F7F8E51F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1F29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F29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Region Syd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Svendborg</c:v>
                </c:pt>
                <c:pt idx="1">
                  <c:v>Sønderjylland</c:v>
                </c:pt>
                <c:pt idx="2">
                  <c:v>Lillebælt</c:v>
                </c:pt>
                <c:pt idx="3">
                  <c:v>Odense</c:v>
                </c:pt>
                <c:pt idx="4">
                  <c:v>Esbjerg (SVS)</c:v>
                </c:pt>
                <c:pt idx="5">
                  <c:v>Herlev (ref.)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3.5</c:v>
                </c:pt>
                <c:pt idx="1">
                  <c:v>4.5</c:v>
                </c:pt>
                <c:pt idx="2">
                  <c:v>4.5</c:v>
                </c:pt>
                <c:pt idx="3">
                  <c:v>4.8</c:v>
                </c:pt>
                <c:pt idx="4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0-0C42-9CC7-F847571E22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Herlev (flagskib)</c:v>
                </c:pt>
              </c:strCache>
            </c:strRef>
          </c:tx>
          <c:spPr>
            <a:solidFill>
              <a:srgbClr val="9FBFC2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Svendborg</c:v>
                </c:pt>
                <c:pt idx="1">
                  <c:v>Sønderjylland</c:v>
                </c:pt>
                <c:pt idx="2">
                  <c:v>Lillebælt</c:v>
                </c:pt>
                <c:pt idx="3">
                  <c:v>Odense</c:v>
                </c:pt>
                <c:pt idx="4">
                  <c:v>Esbjerg (SVS)</c:v>
                </c:pt>
                <c:pt idx="5">
                  <c:v>Herlev (ref.)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5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20-0C42-9CC7-F847571E22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1F29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1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KAG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2026*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3024</c:v>
                </c:pt>
                <c:pt idx="1">
                  <c:v>3067</c:v>
                </c:pt>
                <c:pt idx="2">
                  <c:v>3340</c:v>
                </c:pt>
                <c:pt idx="3">
                  <c:v>3958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09-0648-A8C4-4C5A9B11EB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PCI</c:v>
                </c:pt>
              </c:strCache>
            </c:strRef>
          </c:tx>
          <c:spPr>
            <a:solidFill>
              <a:srgbClr val="7A2E4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2026*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1873</c:v>
                </c:pt>
                <c:pt idx="1">
                  <c:v>1930</c:v>
                </c:pt>
                <c:pt idx="2">
                  <c:v>2077</c:v>
                </c:pt>
                <c:pt idx="3">
                  <c:v>2116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09-0648-A8C4-4C5A9B11EB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77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>
              <a:solidFill>
                <a:srgbClr val="1F29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ln w="31750" cap="flat">
              <a:solidFill>
                <a:srgbClr val="DCE8E8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DCE8E8"/>
              </a:solidFill>
              <a:ln w="9525" cap="flat">
                <a:solidFill>
                  <a:srgbClr val="DCE8E8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281</c:v>
                </c:pt>
                <c:pt idx="1">
                  <c:v>265</c:v>
                </c:pt>
                <c:pt idx="2">
                  <c:v>299</c:v>
                </c:pt>
                <c:pt idx="3">
                  <c:v>206</c:v>
                </c:pt>
                <c:pt idx="4">
                  <c:v>246</c:v>
                </c:pt>
                <c:pt idx="5">
                  <c:v>238</c:v>
                </c:pt>
                <c:pt idx="6">
                  <c:v>214</c:v>
                </c:pt>
                <c:pt idx="7">
                  <c:v>235</c:v>
                </c:pt>
                <c:pt idx="8">
                  <c:v>265</c:v>
                </c:pt>
                <c:pt idx="9">
                  <c:v>268</c:v>
                </c:pt>
                <c:pt idx="10">
                  <c:v>263</c:v>
                </c:pt>
                <c:pt idx="11">
                  <c:v>244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E7-5743-86EE-92235D515D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ln w="31750" cap="flat">
              <a:solidFill>
                <a:srgbClr val="9FBFC2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9FBFC2"/>
              </a:solidFill>
              <a:ln w="9525" cap="flat">
                <a:solidFill>
                  <a:srgbClr val="9FBFC2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275</c:v>
                </c:pt>
                <c:pt idx="1">
                  <c:v>227</c:v>
                </c:pt>
                <c:pt idx="2">
                  <c:v>255</c:v>
                </c:pt>
                <c:pt idx="3">
                  <c:v>292</c:v>
                </c:pt>
                <c:pt idx="4">
                  <c:v>251</c:v>
                </c:pt>
                <c:pt idx="5">
                  <c:v>255</c:v>
                </c:pt>
                <c:pt idx="6">
                  <c:v>249</c:v>
                </c:pt>
                <c:pt idx="7">
                  <c:v>229</c:v>
                </c:pt>
                <c:pt idx="8">
                  <c:v>251</c:v>
                </c:pt>
                <c:pt idx="9">
                  <c:v>273</c:v>
                </c:pt>
                <c:pt idx="10">
                  <c:v>244</c:v>
                </c:pt>
                <c:pt idx="11">
                  <c:v>266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E7-5743-86EE-92235D515D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ln w="31750" cap="flat">
              <a:solidFill>
                <a:srgbClr val="1F6F78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F6F78"/>
              </a:solidFill>
              <a:ln w="9525" cap="flat">
                <a:solidFill>
                  <a:srgbClr val="1F6F78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309</c:v>
                </c:pt>
                <c:pt idx="1">
                  <c:v>262</c:v>
                </c:pt>
                <c:pt idx="2">
                  <c:v>302</c:v>
                </c:pt>
                <c:pt idx="3">
                  <c:v>280</c:v>
                </c:pt>
                <c:pt idx="4">
                  <c:v>288</c:v>
                </c:pt>
                <c:pt idx="5">
                  <c:v>272</c:v>
                </c:pt>
                <c:pt idx="6">
                  <c:v>284</c:v>
                </c:pt>
                <c:pt idx="7">
                  <c:v>227</c:v>
                </c:pt>
                <c:pt idx="8">
                  <c:v>273</c:v>
                </c:pt>
                <c:pt idx="9">
                  <c:v>266</c:v>
                </c:pt>
                <c:pt idx="10">
                  <c:v>297</c:v>
                </c:pt>
                <c:pt idx="11">
                  <c:v>280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E7-5743-86EE-92235D515DA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2026</c:v>
                </c:pt>
              </c:strCache>
            </c:strRef>
          </c:tx>
          <c:spPr>
            <a:ln w="31750" cap="flat">
              <a:solidFill>
                <a:srgbClr val="7A2E4A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7A2E4A"/>
              </a:solidFill>
              <a:ln w="9525" cap="flat">
                <a:solidFill>
                  <a:srgbClr val="7A2E4A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301</c:v>
                </c:pt>
                <c:pt idx="1">
                  <c:v>312</c:v>
                </c:pt>
                <c:pt idx="2">
                  <c:v>354</c:v>
                </c:pt>
                <c:pt idx="3">
                  <c:v>350</c:v>
                </c:pt>
                <c:pt idx="4">
                  <c:v>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E7-5743-86EE-92235D515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77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00"/>
          <c:min val="150"/>
        </c:scaling>
        <c:delete val="0"/>
        <c:axPos val="l"/>
        <c:majorGridlines>
          <c:spPr>
            <a:ln w="9525" cap="flat">
              <a:solidFill>
                <a:srgbClr val="F0F4F4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B677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F29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KAG 2026</c:v>
                </c:pt>
              </c:strCache>
            </c:strRef>
          </c:tx>
          <c:spPr>
            <a:solidFill>
              <a:srgbClr val="7A2E4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Uden centralisering
(RSyd-niveau fremskr.)</c:v>
                </c:pt>
                <c:pt idx="1">
                  <c:v>Mål: RM-benchmark
+ organisk vækst</c:v>
                </c:pt>
                <c:pt idx="2">
                  <c:v>Med centralisering
(OUH faktisk est.)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5108</c:v>
                </c:pt>
                <c:pt idx="1">
                  <c:v>4231</c:v>
                </c:pt>
                <c:pt idx="2">
                  <c:v>3958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CD-CD40-B021-E9094F0CCF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1" i="0" u="none" strike="noStrike">
                <a:solidFill>
                  <a:srgbClr val="1F29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8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KAG 2025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A2E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F1A-C24E-BE42-38F0B1CEFD1C}"/>
              </c:ext>
            </c:extLst>
          </c:dPt>
          <c:dPt>
            <c:idx val="1"/>
            <c:bubble3D val="0"/>
            <c:spPr>
              <a:solidFill>
                <a:srgbClr val="1F6F7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F1A-C24E-BE42-38F0B1CEFD1C}"/>
              </c:ext>
            </c:extLst>
          </c:dPt>
          <c:dPt>
            <c:idx val="2"/>
            <c:bubble3D val="0"/>
            <c:spPr>
              <a:solidFill>
                <a:srgbClr val="C886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F1A-C24E-BE42-38F0B1CEFD1C}"/>
              </c:ext>
            </c:extLst>
          </c:dPt>
          <c:dPt>
            <c:idx val="3"/>
            <c:bubble3D val="0"/>
            <c:spPr>
              <a:solidFill>
                <a:srgbClr val="0F3B4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F1A-C24E-BE42-38F0B1CEFD1C}"/>
              </c:ext>
            </c:extLst>
          </c:dPt>
          <c:dPt>
            <c:idx val="4"/>
            <c:bubble3D val="0"/>
            <c:spPr>
              <a:solidFill>
                <a:srgbClr val="9FBFC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AF1A-C24E-BE42-38F0B1CEFD1C}"/>
              </c:ext>
            </c:extLst>
          </c:dPt>
          <c:dPt>
            <c:idx val="5"/>
            <c:bubble3D val="0"/>
            <c:spPr>
              <a:solidFill>
                <a:srgbClr val="B5829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AF1A-C24E-BE42-38F0B1CEFD1C}"/>
              </c:ext>
            </c:extLst>
          </c:dPt>
          <c:dPt>
            <c:idx val="6"/>
            <c:bubble3D val="0"/>
            <c:spPr>
              <a:solidFill>
                <a:srgbClr val="D4A95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AF1A-C24E-BE42-38F0B1CEFD1C}"/>
              </c:ext>
            </c:extLst>
          </c:dPt>
          <c:dPt>
            <c:idx val="7"/>
            <c:bubble3D val="0"/>
            <c:spPr>
              <a:solidFill>
                <a:srgbClr val="3E6F7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AF1A-C24E-BE42-38F0B1CEFD1C}"/>
              </c:ext>
            </c:extLst>
          </c:dPt>
          <c:dPt>
            <c:idx val="8"/>
            <c:bubble3D val="0"/>
            <c:spPr>
              <a:solidFill>
                <a:srgbClr val="C9C7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AF1A-C24E-BE42-38F0B1CEFD1C}"/>
              </c:ext>
            </c:extLst>
          </c:dPt>
          <c:dPt>
            <c:idx val="9"/>
            <c:bubble3D val="0"/>
            <c:spPr>
              <a:solidFill>
                <a:srgbClr val="8A8A8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AF1A-C24E-BE42-38F0B1CEFD1C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1A-C24E-BE42-38F0B1CEFD1C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1A-C24E-BE42-38F0B1CEFD1C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1A-C24E-BE42-38F0B1CEFD1C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F1A-C24E-BE42-38F0B1CEFD1C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1A-C24E-BE42-38F0B1CEFD1C}"/>
                </c:ext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F1A-C24E-BE42-38F0B1CEFD1C}"/>
                </c:ext>
              </c:extLst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F1A-C24E-BE42-38F0B1CEFD1C}"/>
                </c:ext>
              </c:extLst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F1A-C24E-BE42-38F0B1CEFD1C}"/>
                </c:ext>
              </c:extLst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F1A-C24E-BE42-38F0B1CEFD1C}"/>
                </c:ext>
              </c:extLst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F1A-C24E-BE42-38F0B1CEFD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da-D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STEMI</c:v>
                </c:pt>
                <c:pt idx="1">
                  <c:v>NSTEMI</c:v>
                </c:pt>
                <c:pt idx="2">
                  <c:v>UAP</c:v>
                </c:pt>
                <c:pt idx="3">
                  <c:v>SAP</c:v>
                </c:pt>
                <c:pt idx="4">
                  <c:v>Kronisk iskæmi</c:v>
                </c:pt>
                <c:pt idx="5">
                  <c:v>Klap (præ-TAVI)</c:v>
                </c:pt>
                <c:pt idx="6">
                  <c:v>Hjertesvigt/CMP</c:v>
                </c:pt>
                <c:pt idx="7">
                  <c:v>Hjertestop/shock</c:v>
                </c:pt>
                <c:pt idx="8">
                  <c:v>Udredning</c:v>
                </c:pt>
                <c:pt idx="9">
                  <c:v>Andet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643</c:v>
                </c:pt>
                <c:pt idx="1">
                  <c:v>822</c:v>
                </c:pt>
                <c:pt idx="2">
                  <c:v>245</c:v>
                </c:pt>
                <c:pt idx="3">
                  <c:v>1018</c:v>
                </c:pt>
                <c:pt idx="4">
                  <c:v>91</c:v>
                </c:pt>
                <c:pt idx="5">
                  <c:v>117</c:v>
                </c:pt>
                <c:pt idx="6">
                  <c:v>79</c:v>
                </c:pt>
                <c:pt idx="7">
                  <c:v>200</c:v>
                </c:pt>
                <c:pt idx="8">
                  <c:v>103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F1A-C24E-BE42-38F0B1CEF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KAG 2026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A2E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DC2-7A43-B844-82620CC520E0}"/>
              </c:ext>
            </c:extLst>
          </c:dPt>
          <c:dPt>
            <c:idx val="1"/>
            <c:bubble3D val="0"/>
            <c:spPr>
              <a:solidFill>
                <a:srgbClr val="1F6F7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DC2-7A43-B844-82620CC520E0}"/>
              </c:ext>
            </c:extLst>
          </c:dPt>
          <c:dPt>
            <c:idx val="2"/>
            <c:bubble3D val="0"/>
            <c:spPr>
              <a:solidFill>
                <a:srgbClr val="C8862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DC2-7A43-B844-82620CC520E0}"/>
              </c:ext>
            </c:extLst>
          </c:dPt>
          <c:dPt>
            <c:idx val="3"/>
            <c:bubble3D val="0"/>
            <c:spPr>
              <a:solidFill>
                <a:srgbClr val="0F3B4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DC2-7A43-B844-82620CC520E0}"/>
              </c:ext>
            </c:extLst>
          </c:dPt>
          <c:dPt>
            <c:idx val="4"/>
            <c:bubble3D val="0"/>
            <c:spPr>
              <a:solidFill>
                <a:srgbClr val="9FBFC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4DC2-7A43-B844-82620CC520E0}"/>
              </c:ext>
            </c:extLst>
          </c:dPt>
          <c:dPt>
            <c:idx val="5"/>
            <c:bubble3D val="0"/>
            <c:spPr>
              <a:solidFill>
                <a:srgbClr val="B5829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4DC2-7A43-B844-82620CC520E0}"/>
              </c:ext>
            </c:extLst>
          </c:dPt>
          <c:dPt>
            <c:idx val="6"/>
            <c:bubble3D val="0"/>
            <c:spPr>
              <a:solidFill>
                <a:srgbClr val="D4A95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4DC2-7A43-B844-82620CC520E0}"/>
              </c:ext>
            </c:extLst>
          </c:dPt>
          <c:dPt>
            <c:idx val="7"/>
            <c:bubble3D val="0"/>
            <c:spPr>
              <a:solidFill>
                <a:srgbClr val="3E6F7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4DC2-7A43-B844-82620CC520E0}"/>
              </c:ext>
            </c:extLst>
          </c:dPt>
          <c:dPt>
            <c:idx val="8"/>
            <c:bubble3D val="0"/>
            <c:spPr>
              <a:solidFill>
                <a:srgbClr val="C9C7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4DC2-7A43-B844-82620CC520E0}"/>
              </c:ext>
            </c:extLst>
          </c:dPt>
          <c:dPt>
            <c:idx val="9"/>
            <c:bubble3D val="0"/>
            <c:spPr>
              <a:solidFill>
                <a:srgbClr val="8A8A8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4DC2-7A43-B844-82620CC520E0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C2-7A43-B844-82620CC520E0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C2-7A43-B844-82620CC520E0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C2-7A43-B844-82620CC520E0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C2-7A43-B844-82620CC520E0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C2-7A43-B844-82620CC520E0}"/>
                </c:ext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C2-7A43-B844-82620CC520E0}"/>
                </c:ext>
              </c:extLst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C2-7A43-B844-82620CC520E0}"/>
                </c:ext>
              </c:extLst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DC2-7A43-B844-82620CC520E0}"/>
                </c:ext>
              </c:extLst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DC2-7A43-B844-82620CC520E0}"/>
                </c:ext>
              </c:extLst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9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da-DK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DC2-7A43-B844-82620CC520E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da-D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STEMI</c:v>
                </c:pt>
                <c:pt idx="1">
                  <c:v>NSTEMI</c:v>
                </c:pt>
                <c:pt idx="2">
                  <c:v>UAP</c:v>
                </c:pt>
                <c:pt idx="3">
                  <c:v>SAP</c:v>
                </c:pt>
                <c:pt idx="4">
                  <c:v>Kronisk iskæmi</c:v>
                </c:pt>
                <c:pt idx="5">
                  <c:v>Klap (præ-TAVI)</c:v>
                </c:pt>
                <c:pt idx="6">
                  <c:v>Hjertesvigt/CMP</c:v>
                </c:pt>
                <c:pt idx="7">
                  <c:v>Hjertestop/shock</c:v>
                </c:pt>
                <c:pt idx="8">
                  <c:v>Udredning</c:v>
                </c:pt>
                <c:pt idx="9">
                  <c:v>Andet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292</c:v>
                </c:pt>
                <c:pt idx="1">
                  <c:v>392</c:v>
                </c:pt>
                <c:pt idx="2">
                  <c:v>119</c:v>
                </c:pt>
                <c:pt idx="3">
                  <c:v>471</c:v>
                </c:pt>
                <c:pt idx="4">
                  <c:v>31</c:v>
                </c:pt>
                <c:pt idx="5">
                  <c:v>81</c:v>
                </c:pt>
                <c:pt idx="6">
                  <c:v>38</c:v>
                </c:pt>
                <c:pt idx="7">
                  <c:v>86</c:v>
                </c:pt>
                <c:pt idx="8">
                  <c:v>58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DC2-7A43-B844-82620CC52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KAG 2024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F2933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OUH</c:v>
                </c:pt>
                <c:pt idx="1">
                  <c:v>SLB (Vejle)</c:v>
                </c:pt>
                <c:pt idx="2">
                  <c:v>SHS</c:v>
                </c:pt>
                <c:pt idx="3">
                  <c:v>SVS (Esbjerg)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3021</c:v>
                </c:pt>
                <c:pt idx="1">
                  <c:v>625</c:v>
                </c:pt>
                <c:pt idx="2">
                  <c:v>495</c:v>
                </c:pt>
                <c:pt idx="3">
                  <c:v>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01-6143-BF03-6D828BAE3D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F29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40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OUH-optageområde (Fyn)</c:v>
                </c:pt>
              </c:strCache>
            </c:strRef>
          </c:tx>
          <c:spPr>
            <a:solidFill>
              <a:srgbClr val="1F6F7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2026*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</c:v>
                </c:pt>
                <c:pt idx="1">
                  <c:v>50</c:v>
                </c:pt>
                <c:pt idx="2">
                  <c:v>46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9F-984D-8BDB-1EB05CAB3E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Øvrige Region Syd</c:v>
                </c:pt>
              </c:strCache>
            </c:strRef>
          </c:tx>
          <c:spPr>
            <a:solidFill>
              <a:srgbClr val="7A2E4A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2026*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47</c:v>
                </c:pt>
                <c:pt idx="1">
                  <c:v>48</c:v>
                </c:pt>
                <c:pt idx="2">
                  <c:v>50</c:v>
                </c:pt>
                <c:pt idx="3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9F-984D-8BDB-1EB05CAB3E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Andre regioner</c:v>
                </c:pt>
              </c:strCache>
            </c:strRef>
          </c:tx>
          <c:spPr>
            <a:solidFill>
              <a:srgbClr val="C8862B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2026*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9F-984D-8BDB-1EB05CAB3E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77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F29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21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07B46-BF4F-E29C-09F5-D2946018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0114CE3-E663-AC59-1637-3852111A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C672-314C-4AB7-92A5-43A7032A8DD3}" type="datetimeFigureOut">
              <a:rPr lang="da-DK" smtClean="0"/>
              <a:t>01-06-2026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2AC93F1-FEBD-9808-E27B-4479CF1D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76454F2-0603-1060-14DB-AC9B0A7E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A3F0-B112-4F6A-9066-B7FDC2FFA6BD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855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822960" y="219456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Specialerådsmøde</a:t>
            </a:r>
            <a:endParaRPr lang="en-US" sz="460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juni 2026, kl. 13.30–15.30 · Kolding Sygehus</a:t>
            </a:r>
            <a:endParaRPr lang="en-US" sz="1300"/>
          </a:p>
          <a:p>
            <a:pPr marL="0" indent="0">
              <a:buNone/>
            </a:pPr>
            <a:r>
              <a:rPr lang="en-US" sz="1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v/ Mikkel Hougaard, formand · Hjertemedicinsk Afdeling B, OUH</a:t>
            </a:r>
            <a:endParaRPr lang="en-US" sz="130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205ED4B7-364C-2352-A8F8-A0296CC03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025" y="2463800"/>
            <a:ext cx="4953000" cy="330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2 · FAGLIG BEKYMRING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 betyder det for et højtspecialiseret center?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09728" cy="178308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22960" y="1947672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Forskning på subspecialiseret niveau</a:t>
            </a:r>
            <a:endParaRPr lang="en-US" sz="1550"/>
          </a:p>
        </p:txBody>
      </p:sp>
      <p:sp>
        <p:nvSpPr>
          <p:cNvPr id="7" name="Text 5"/>
          <p:cNvSpPr/>
          <p:nvPr/>
        </p:nvSpPr>
        <p:spPr>
          <a:xfrm>
            <a:off x="822960" y="2532888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Hovedtælling straffer forskningsaktive subspecialister: deltidsforskeren optager en hel „plads“. Truer evnen til at randomisere i studier (fx STRATIFY-II) og drive registerforskning.</a:t>
            </a:r>
            <a:endParaRPr lang="en-US" sz="120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109728" cy="178308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6537960" y="1947672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Uddannelse til subspecialerne</a:t>
            </a:r>
            <a:endParaRPr lang="en-US" sz="1550"/>
          </a:p>
        </p:txBody>
      </p:sp>
      <p:sp>
        <p:nvSpPr>
          <p:cNvPr id="11" name="Text 9"/>
          <p:cNvSpPr/>
          <p:nvPr/>
        </p:nvSpPr>
        <p:spPr>
          <a:xfrm>
            <a:off x="6537960" y="2532888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Flere HU-forløb — men vægten ligger på almen medicin og udkant, ikke på dyb subspecialeoplæring (PCI, TAVI, LAAO, embolektomi), der kræver volumen og seniormentorer.</a:t>
            </a:r>
            <a:endParaRPr lang="en-US" sz="1200"/>
          </a:p>
        </p:txBody>
      </p:sp>
      <p:sp>
        <p:nvSpPr>
          <p:cNvPr id="12" name="Shape 10"/>
          <p:cNvSpPr/>
          <p:nvPr/>
        </p:nvSpPr>
        <p:spPr>
          <a:xfrm>
            <a:off x="548640" y="3767328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Shape 11"/>
          <p:cNvSpPr/>
          <p:nvPr/>
        </p:nvSpPr>
        <p:spPr>
          <a:xfrm>
            <a:off x="548640" y="3767328"/>
            <a:ext cx="109728" cy="178308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822960" y="393192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sjældne diagnoser</a:t>
            </a:r>
            <a:endParaRPr lang="en-US" sz="1550"/>
          </a:p>
        </p:txBody>
      </p:sp>
      <p:sp>
        <p:nvSpPr>
          <p:cNvPr id="15" name="Text 13"/>
          <p:cNvSpPr/>
          <p:nvPr/>
        </p:nvSpPr>
        <p:spPr>
          <a:xfrm>
            <a:off x="822960" y="4517136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Reformens decentralisering trækker mod spredning; de sjældne sygdomme kræver det modsatte — samling, mønstergenkendelse og høj volumen ét sted.</a:t>
            </a:r>
            <a:endParaRPr lang="en-US" sz="1200"/>
          </a:p>
        </p:txBody>
      </p:sp>
      <p:sp>
        <p:nvSpPr>
          <p:cNvPr id="16" name="Shape 14"/>
          <p:cNvSpPr/>
          <p:nvPr/>
        </p:nvSpPr>
        <p:spPr>
          <a:xfrm>
            <a:off x="6263640" y="3767328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Shape 15"/>
          <p:cNvSpPr/>
          <p:nvPr/>
        </p:nvSpPr>
        <p:spPr>
          <a:xfrm>
            <a:off x="6263640" y="3767328"/>
            <a:ext cx="109728" cy="178308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8" name="Text 16"/>
          <p:cNvSpPr/>
          <p:nvPr/>
        </p:nvSpPr>
        <p:spPr>
          <a:xfrm>
            <a:off x="6537960" y="393192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OUH's nationale funktion</a:t>
            </a:r>
            <a:endParaRPr lang="en-US" sz="1550"/>
          </a:p>
        </p:txBody>
      </p:sp>
      <p:sp>
        <p:nvSpPr>
          <p:cNvPr id="19" name="Text 17"/>
          <p:cNvSpPr/>
          <p:nvPr/>
        </p:nvSpPr>
        <p:spPr>
          <a:xfrm>
            <a:off x="6537960" y="4517136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Mere udsat end RH: RH er rent tertiært, mens OUH bærer stort optageområde + nationale funktioner i samme matrikel. Loftet „bruges“ på driften og presser de specialiserede stillinger.</a:t>
            </a:r>
            <a:endParaRPr lang="en-US" sz="120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Faglige betragtninger til drøftelse · stillings- og specialeplanaftaler forhandles fortsat (2026).</a:t>
            </a:r>
            <a:endParaRPr lang="en-US" sz="900"/>
          </a:p>
        </p:txBody>
      </p:sp>
      <p:sp>
        <p:nvSpPr>
          <p:cNvPr id="21" name="Text 19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3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AF-plakater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64240" cy="23774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109728" cy="237744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10424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 der behov for trykte plakater til afdelingerne?</a:t>
            </a: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 drøftelse og beslutning: ønsker specialerådet at få fremstillet og distribueret trykte plakater om atrieflimren — og i givet fald til hvilke afsnit og i hvilket oplag.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8" name="Text 6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4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Temadag 11. november 2026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Klinisk prioritering og fagligt fravalg</a:t>
            </a:r>
            <a:endParaRPr lang="en-US" sz="180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11064240" cy="10058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109728" cy="100584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5"/>
          <p:cNvSpPr/>
          <p:nvPr/>
        </p:nvSpPr>
        <p:spPr>
          <a:xfrm>
            <a:off x="868680" y="231343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3200400" y="22860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Temadag for specialeråd og faglige råd i Region Syddanmark om, hvordan man fagligt forsvarligt kan skære overflødige sundhedsydelser fra — færre kontroller, mere behandling.</a:t>
            </a:r>
            <a:endParaRPr lang="en-US" sz="1300"/>
          </a:p>
        </p:txBody>
      </p:sp>
      <p:sp>
        <p:nvSpPr>
          <p:cNvPr id="9" name="Shape 7"/>
          <p:cNvSpPr/>
          <p:nvPr/>
        </p:nvSpPr>
        <p:spPr>
          <a:xfrm>
            <a:off x="548640" y="3383280"/>
            <a:ext cx="11064240" cy="10058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0" name="Shape 8"/>
          <p:cNvSpPr/>
          <p:nvPr/>
        </p:nvSpPr>
        <p:spPr>
          <a:xfrm>
            <a:off x="548640" y="3383280"/>
            <a:ext cx="109728" cy="100584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Text 9"/>
          <p:cNvSpPr/>
          <p:nvPr/>
        </p:nvSpPr>
        <p:spPr>
          <a:xfrm>
            <a:off x="868680" y="350215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Hvornår &amp; hvor</a:t>
            </a:r>
            <a:endParaRPr lang="en-US" sz="1500"/>
          </a:p>
        </p:txBody>
      </p:sp>
      <p:sp>
        <p:nvSpPr>
          <p:cNvPr id="12" name="Text 10"/>
          <p:cNvSpPr/>
          <p:nvPr/>
        </p:nvSpPr>
        <p:spPr>
          <a:xfrm>
            <a:off x="3200400" y="34747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november 2026, kl. 12.30–17.00 · Vingsted Hotel og Konferencecenter, Bredsten.</a:t>
            </a:r>
            <a:endParaRPr lang="en-US" sz="1300"/>
          </a:p>
        </p:txBody>
      </p:sp>
      <p:sp>
        <p:nvSpPr>
          <p:cNvPr id="13" name="Shape 11"/>
          <p:cNvSpPr/>
          <p:nvPr/>
        </p:nvSpPr>
        <p:spPr>
          <a:xfrm>
            <a:off x="548640" y="4572000"/>
            <a:ext cx="11064240" cy="10058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Shape 12"/>
          <p:cNvSpPr/>
          <p:nvPr/>
        </p:nvSpPr>
        <p:spPr>
          <a:xfrm>
            <a:off x="548640" y="4572000"/>
            <a:ext cx="109728" cy="100584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5" name="Text 13"/>
          <p:cNvSpPr/>
          <p:nvPr/>
        </p:nvSpPr>
        <p:spPr>
          <a:xfrm>
            <a:off x="868680" y="469087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Vores deltagelse</a:t>
            </a:r>
            <a:endParaRPr lang="en-US" sz="1500"/>
          </a:p>
        </p:txBody>
      </p:sp>
      <p:sp>
        <p:nvSpPr>
          <p:cNvPr id="16" name="Text 14"/>
          <p:cNvSpPr/>
          <p:nvPr/>
        </p:nvSpPr>
        <p:spPr>
          <a:xfrm>
            <a:off x="3200400" y="46634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personer fra specialerådet kan deltage. Tilmeldingsfrist 15. september. Specialeråd holder selv et kort oplæg i én af de tre eftermiddagssessioner.</a:t>
            </a:r>
            <a:endParaRPr lang="en-US" sz="130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Program: Temadag for specialeråd og faglige råd, Region Syddanmark, 11-11-2026.</a:t>
            </a:r>
            <a:endParaRPr lang="en-US" sz="900"/>
          </a:p>
        </p:txBody>
      </p:sp>
      <p:sp>
        <p:nvSpPr>
          <p:cNvPr id="18" name="Text 16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5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 Multidisciplinære Hjertegruppe (DMHG)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6858000" cy="41148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645920"/>
            <a:ext cx="109728" cy="411480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68680" y="182880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 er DMHG — og hvad er formålet?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868680" y="2286000"/>
            <a:ext cx="63093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Paraplyorganisation for de hjertespecifikke kliniske kvalitetsdatabaser (tidligere under RKKP, nu i regi af Sundhedsvæsenets Kvalitetsinstitut).</a:t>
            </a:r>
            <a:endParaRPr lang="en-US" sz="1250"/>
          </a:p>
          <a:p>
            <a:pPr marL="0" indent="0">
              <a:buNone/>
            </a:pPr>
            <a:endParaRPr lang="en-US" sz="1250"/>
          </a:p>
          <a:p>
            <a:pPr marL="0" indent="0"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Afløste i december 2021 projektet Nyt Dansk Hjerteregister (NDHR) som en stående faglig organisering, der dækker alle hjertedatabaser.</a:t>
            </a:r>
            <a:endParaRPr lang="en-US" sz="1250"/>
          </a:p>
          <a:p>
            <a:pPr marL="0" indent="0">
              <a:buNone/>
            </a:pPr>
            <a:endParaRPr lang="en-US" sz="1250"/>
          </a:p>
          <a:p>
            <a:pPr marL="0" indent="0">
              <a:buNone/>
            </a:pPr>
            <a:r>
              <a:rPr lang="en-US" sz="1250" b="1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Formål:</a:t>
            </a:r>
            <a:endParaRPr lang="en-US" sz="1250"/>
          </a:p>
          <a:p>
            <a:pPr marL="0" indent="0"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Sikre en stående ramme for faglig opfølgning, strategisk overblik og koordinering på tværs af alle hjertedatabaser — og dermed understøtte tværgående initiativer, der udvikler kvaliteten i behandlingen til gavn for patienter og borgere.</a:t>
            </a:r>
            <a:endParaRPr lang="en-US" sz="1250"/>
          </a:p>
        </p:txBody>
      </p:sp>
      <p:sp>
        <p:nvSpPr>
          <p:cNvPr id="8" name="Shape 6"/>
          <p:cNvSpPr/>
          <p:nvPr/>
        </p:nvSpPr>
        <p:spPr>
          <a:xfrm>
            <a:off x="7680960" y="1645920"/>
            <a:ext cx="3931920" cy="233172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9" name="Text 7"/>
          <p:cNvSpPr/>
          <p:nvPr/>
        </p:nvSpPr>
        <p:spPr>
          <a:xfrm>
            <a:off x="7955280" y="18288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Organisering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7955280" y="2194560"/>
            <a:ext cx="34290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Årligt repræsentantskabsmøde</a:t>
            </a:r>
            <a:endParaRPr lang="en-US" sz="115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Forretningsudvalg mødes 4× årligt</a:t>
            </a:r>
            <a:endParaRPr lang="en-US" sz="115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Leverer faglige konklusioner til Sundhedsstyrelsens årlige opfølgning på hjerteområdet</a:t>
            </a:r>
            <a:endParaRPr lang="en-US" sz="1150"/>
          </a:p>
        </p:txBody>
      </p:sp>
      <p:sp>
        <p:nvSpPr>
          <p:cNvPr id="11" name="Shape 9"/>
          <p:cNvSpPr/>
          <p:nvPr/>
        </p:nvSpPr>
        <p:spPr>
          <a:xfrm>
            <a:off x="7680960" y="4160520"/>
            <a:ext cx="3931920" cy="16002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Shape 10"/>
          <p:cNvSpPr/>
          <p:nvPr/>
        </p:nvSpPr>
        <p:spPr>
          <a:xfrm>
            <a:off x="7680960" y="4160520"/>
            <a:ext cx="109728" cy="16002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3" name="Text 11"/>
          <p:cNvSpPr/>
          <p:nvPr/>
        </p:nvSpPr>
        <p:spPr>
          <a:xfrm>
            <a:off x="7955280" y="42976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Dialogmøde 25. juni</a:t>
            </a:r>
            <a:endParaRPr lang="en-US" sz="1400"/>
          </a:p>
        </p:txBody>
      </p:sp>
      <p:sp>
        <p:nvSpPr>
          <p:cNvPr id="14" name="Text 12"/>
          <p:cNvSpPr/>
          <p:nvPr/>
        </p:nvSpPr>
        <p:spPr>
          <a:xfrm>
            <a:off x="7955280" y="4663440"/>
            <a:ext cx="3474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DMHG inviterer til dialogmøde 25. juni (webinar). 1–2 deltagere fra specialerådet ønskes.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Kilder: RKKP &amp; Sundhedsvæsenets Kvalitetsinstitut (sundk.dk). Dialogmøde-invitation, DMHG.</a:t>
            </a:r>
            <a:endParaRPr lang="en-US" sz="900"/>
          </a:p>
        </p:txBody>
      </p:sp>
      <p:sp>
        <p:nvSpPr>
          <p:cNvPr id="16" name="Text 14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H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da-DK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6 · UDDANNELSE</a:t>
            </a:r>
            <a:endParaRPr lang="da-DK" sz="1200"/>
          </a:p>
        </p:txBody>
      </p:sp>
      <p:sp>
        <p:nvSpPr>
          <p:cNvPr id="3" name="Title"/>
          <p:cNvSpPr/>
          <p:nvPr/>
        </p:nvSpPr>
        <p:spPr>
          <a:xfrm>
            <a:off x="548640" y="658368"/>
            <a:ext cx="11064240" cy="6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da-DK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Fordeling af hoveduddannelsesforløb</a:t>
            </a:r>
            <a:endParaRPr lang="da-DK" sz="3000"/>
          </a:p>
        </p:txBody>
      </p:sp>
      <p:sp>
        <p:nvSpPr>
          <p:cNvPr id="4" name="Subtitle"/>
          <p:cNvSpPr/>
          <p:nvPr/>
        </p:nvSpPr>
        <p:spPr>
          <a:xfrm>
            <a:off x="548640" y="1310640"/>
            <a:ext cx="109728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800" i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Henvendelse fra Det regionale uddannelsesudvalg · til drøftelse</a:t>
            </a:r>
            <a:endParaRPr lang="da-DK" sz="1800"/>
          </a:p>
        </p:txBody>
      </p:sp>
      <p:sp>
        <p:nvSpPr>
          <p:cNvPr id="5" name="Card1Bg"/>
          <p:cNvSpPr/>
          <p:nvPr/>
        </p:nvSpPr>
        <p:spPr>
          <a:xfrm>
            <a:off x="548640" y="1900000"/>
            <a:ext cx="11064240" cy="1150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ard1Bar"/>
          <p:cNvSpPr/>
          <p:nvPr/>
        </p:nvSpPr>
        <p:spPr>
          <a:xfrm>
            <a:off x="548640" y="1900000"/>
            <a:ext cx="109728" cy="115000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Card1Head"/>
          <p:cNvSpPr/>
          <p:nvPr/>
        </p:nvSpPr>
        <p:spPr>
          <a:xfrm>
            <a:off x="868680" y="2020000"/>
            <a:ext cx="2240000" cy="9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5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Henvendelsen</a:t>
            </a:r>
          </a:p>
        </p:txBody>
      </p:sp>
      <p:sp>
        <p:nvSpPr>
          <p:cNvPr id="8" name="Card1Body"/>
          <p:cNvSpPr/>
          <p:nvPr/>
        </p:nvSpPr>
        <p:spPr>
          <a:xfrm>
            <a:off x="3300000" y="2000000"/>
            <a:ext cx="8129600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SLB Kolding ønsker efter otte år som uddannelsesafdeling at blive sidestillet med Esbjerg, Aabenraa, Svendborg og Vejle, så de 7 årlige HU-forløb (dimensionering 2026–2030) fordeles ligeligt mellem fem afdelinger. Drøftet i uddannelsesudvalget 26-11-25 uden enighed.</a:t>
            </a:r>
          </a:p>
        </p:txBody>
      </p:sp>
      <p:sp>
        <p:nvSpPr>
          <p:cNvPr id="9" name="Card2Bg"/>
          <p:cNvSpPr/>
          <p:nvPr/>
        </p:nvSpPr>
        <p:spPr>
          <a:xfrm>
            <a:off x="548640" y="3170000"/>
            <a:ext cx="11064240" cy="1150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0" name="Card2Bar"/>
          <p:cNvSpPr/>
          <p:nvPr/>
        </p:nvSpPr>
        <p:spPr>
          <a:xfrm>
            <a:off x="548640" y="3170000"/>
            <a:ext cx="109728" cy="1150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Card2Head"/>
          <p:cNvSpPr/>
          <p:nvPr/>
        </p:nvSpPr>
        <p:spPr>
          <a:xfrm>
            <a:off x="868680" y="3290000"/>
            <a:ext cx="2240000" cy="9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Forslaget i tal</a:t>
            </a:r>
          </a:p>
        </p:txBody>
      </p:sp>
      <p:sp>
        <p:nvSpPr>
          <p:cNvPr id="12" name="Card2Body"/>
          <p:cNvSpPr/>
          <p:nvPr/>
        </p:nvSpPr>
        <p:spPr>
          <a:xfrm>
            <a:off x="3300000" y="3270000"/>
            <a:ext cx="8129600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Ligelig fordeling over 5 år: alle fem matrikler får 7 forløb. Kolding går fra 5 til 7 (+2), mens hver af de fire øvrige afgiver 0,5 (fra 7,5 til 7). Samlet volumen er uændret — 7 forløb om året; omfordelingen er rent intern.</a:t>
            </a:r>
          </a:p>
        </p:txBody>
      </p:sp>
      <p:sp>
        <p:nvSpPr>
          <p:cNvPr id="13" name="Card3Bg"/>
          <p:cNvSpPr/>
          <p:nvPr/>
        </p:nvSpPr>
        <p:spPr>
          <a:xfrm>
            <a:off x="548640" y="4440000"/>
            <a:ext cx="11064240" cy="1150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Card3Bar"/>
          <p:cNvSpPr/>
          <p:nvPr/>
        </p:nvSpPr>
        <p:spPr>
          <a:xfrm>
            <a:off x="548640" y="4440000"/>
            <a:ext cx="109728" cy="115000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5" name="Card3Head"/>
          <p:cNvSpPr/>
          <p:nvPr/>
        </p:nvSpPr>
        <p:spPr>
          <a:xfrm>
            <a:off x="868680" y="4560000"/>
            <a:ext cx="2240000" cy="91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5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Implikation &amp; proces</a:t>
            </a:r>
          </a:p>
        </p:txBody>
      </p:sp>
      <p:sp>
        <p:nvSpPr>
          <p:cNvPr id="16" name="Card3Body"/>
          <p:cNvSpPr/>
          <p:nvPr/>
        </p:nvSpPr>
        <p:spPr>
          <a:xfrm>
            <a:off x="3300000" y="4540000"/>
            <a:ext cx="8129600" cy="9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da-DK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Esbjerg, Aabenraa og Svendborg frygter, at færre forløb øger sårbarheden og rammer rekruttering; alternativt afvente speciallægereformens nye målbeskrivelser. Udvalget ønsker specialerådets drøftelse og cheflægernes input — med forligelighed og fælles populationsansvar som pejlemærke.</a:t>
            </a:r>
          </a:p>
        </p:txBody>
      </p:sp>
      <p:sp>
        <p:nvSpPr>
          <p:cNvPr id="17" name="Source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da-DK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Kilde: Brev fra Det regionale uddannelsesudvalg i intern medicin: kardiologi, ovl. Kristian Altern Øvrehus (OUH). Uddannelsesudvalgsmøde 26-11-2025.</a:t>
            </a:r>
          </a:p>
        </p:txBody>
      </p:sp>
      <p:sp>
        <p:nvSpPr>
          <p:cNvPr id="18" name="PageNo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da-DK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</a:t>
            </a:r>
            <a:endParaRPr lang="en-US" sz="1400"/>
          </a:p>
        </p:txBody>
      </p:sp>
      <p:sp>
        <p:nvSpPr>
          <p:cNvPr id="4" name="Text 2"/>
          <p:cNvSpPr/>
          <p:nvPr/>
        </p:nvSpPr>
        <p:spPr>
          <a:xfrm>
            <a:off x="822960" y="2743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Status: Samling af KAG</a:t>
            </a:r>
            <a:endParaRPr lang="en-US" sz="400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Aktivitetsudvikling, prognose, centralisering og case-mix · 2023 → 2026</a:t>
            </a:r>
            <a:endParaRPr lang="en-US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AKTIVITET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Antal KAG og PCI pr. år — 2023–2026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691640"/>
          <a:ext cx="77724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595360" y="1691640"/>
            <a:ext cx="3017520" cy="42062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Text 3"/>
          <p:cNvSpPr/>
          <p:nvPr/>
        </p:nvSpPr>
        <p:spPr>
          <a:xfrm>
            <a:off x="8823960" y="187452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— ekstrapoleret</a:t>
            </a:r>
            <a:endParaRPr lang="en-US" sz="1200"/>
          </a:p>
        </p:txBody>
      </p:sp>
      <p:sp>
        <p:nvSpPr>
          <p:cNvPr id="7" name="Text 4"/>
          <p:cNvSpPr/>
          <p:nvPr/>
        </p:nvSpPr>
        <p:spPr>
          <a:xfrm>
            <a:off x="8823960" y="228600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0F3B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KAG ~3.960</a:t>
            </a:r>
            <a:endParaRPr lang="en-US" sz="2200"/>
          </a:p>
          <a:p>
            <a:pPr marL="0" indent="0">
              <a:buNone/>
            </a:pPr>
            <a:r>
              <a:rPr lang="en-US" sz="11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helår (147 dage × 2,48)</a:t>
            </a:r>
            <a:endParaRPr lang="en-US" sz="2200"/>
          </a:p>
        </p:txBody>
      </p:sp>
      <p:sp>
        <p:nvSpPr>
          <p:cNvPr id="8" name="Text 5"/>
          <p:cNvSpPr/>
          <p:nvPr/>
        </p:nvSpPr>
        <p:spPr>
          <a:xfrm>
            <a:off x="8823960" y="320040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PCI ~2.120</a:t>
            </a:r>
            <a:endParaRPr lang="en-US" sz="2200"/>
          </a:p>
          <a:p>
            <a:pPr marL="0" indent="0">
              <a:buNone/>
            </a:pPr>
            <a:r>
              <a:rPr lang="en-US" sz="11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helår (147 dage × 2,48)</a:t>
            </a:r>
            <a:endParaRPr lang="en-US" sz="2200"/>
          </a:p>
        </p:txBody>
      </p:sp>
      <p:sp>
        <p:nvSpPr>
          <p:cNvPr id="9" name="Text 6"/>
          <p:cNvSpPr/>
          <p:nvPr/>
        </p:nvSpPr>
        <p:spPr>
          <a:xfrm>
            <a:off x="8823960" y="4206240"/>
            <a:ext cx="2606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i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KAG-volumen vokser ~31 % fra 2023 til 2026-estimatet (+29 % fra 2024), mens PCI er ~</a:t>
            </a:r>
            <a:r>
              <a:rPr lang="en-US" sz="1250" i="1" err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flad</a:t>
            </a:r>
            <a:r>
              <a:rPr lang="en-US" sz="1250" i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err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</a:t>
            </a:r>
            <a:r>
              <a:rPr lang="en-US" sz="1250" i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let </a:t>
            </a:r>
            <a:r>
              <a:rPr lang="en-US" sz="1250" i="1" err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stigende</a:t>
            </a:r>
            <a:r>
              <a:rPr lang="en-US" sz="1250" i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/>
          </a:p>
        </p:txBody>
      </p:sp>
      <p:sp>
        <p:nvSpPr>
          <p:cNvPr id="10" name="Text 7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2026 ekstrapoleret fra 147 dage (t.o.m. 27-05-2026) × 2,48 · Vestdansk Hjertedatabase · OUH · udtræk 28-05-2026</a:t>
            </a:r>
            <a:endParaRPr lang="en-US" sz="900"/>
          </a:p>
        </p:txBody>
      </p:sp>
      <p:sp>
        <p:nvSpPr>
          <p:cNvPr id="11" name="Text 8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MÅNEDSOVERSIGT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KAG pr. måned — stigende niveau ind i 2026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37360"/>
          <a:ext cx="78638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686800" y="1737360"/>
            <a:ext cx="2926080" cy="40233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Shape 3"/>
          <p:cNvSpPr/>
          <p:nvPr/>
        </p:nvSpPr>
        <p:spPr>
          <a:xfrm>
            <a:off x="8686800" y="1737360"/>
            <a:ext cx="109728" cy="402336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4"/>
          <p:cNvSpPr/>
          <p:nvPr/>
        </p:nvSpPr>
        <p:spPr>
          <a:xfrm>
            <a:off x="8961120" y="196596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 skiller sig ud</a:t>
            </a:r>
            <a:endParaRPr lang="en-US" sz="1500"/>
          </a:p>
        </p:txBody>
      </p:sp>
      <p:sp>
        <p:nvSpPr>
          <p:cNvPr id="8" name="Text 5"/>
          <p:cNvSpPr/>
          <p:nvPr/>
        </p:nvSpPr>
        <p:spPr>
          <a:xfrm>
            <a:off x="8961120" y="2377440"/>
            <a:ext cx="246888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Mar–apr 2026 ligger på 350+ KAG/md — højere end nogen måned i 2023–2025.</a:t>
            </a:r>
            <a:endParaRPr lang="en-US" sz="1200"/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Niveauet er løftet bredt, ikke kun i enkeltmåneder. Maj er delvis (data t.o.m. 27/5).</a:t>
            </a:r>
          </a:p>
          <a:p>
            <a:pPr marL="0" indent="0">
              <a:buNone/>
            </a:pPr>
            <a:endParaRPr lang="en-US" sz="1200">
              <a:solidFill>
                <a:srgbClr val="1F2933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da-DK" sz="1200" noProof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Allerede fra 2023 </a:t>
            </a:r>
            <a:r>
              <a:rPr lang="da-DK" sz="1200" noProof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itchFamily="2" charset="2"/>
              </a:rPr>
              <a:t> 2025 ses en årlig stigning i antal KAG på OUH i størrelsesordenen 5%.</a:t>
            </a:r>
            <a:endParaRPr lang="da-DK" sz="1200" noProof="0">
              <a:solidFill>
                <a:srgbClr val="1F2933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200"/>
          </a:p>
        </p:txBody>
      </p:sp>
      <p:sp>
        <p:nvSpPr>
          <p:cNvPr id="9" name="Text 6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Fanen 'Månedsoversigt' · Vestdansk Hjertedatabase · OUH · udtræk 28-05-2026</a:t>
            </a:r>
            <a:endParaRPr lang="en-US" sz="900"/>
          </a:p>
        </p:txBody>
      </p:sp>
      <p:sp>
        <p:nvSpPr>
          <p:cNvPr id="10" name="Text 7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PROGNOSE &amp; BENCHMARK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Centraliseringen var den rigtige beslutning</a:t>
            </a:r>
            <a:endParaRPr lang="en-US" sz="300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2935284691"/>
              </p:ext>
            </p:extLst>
          </p:nvPr>
        </p:nvGraphicFramePr>
        <p:xfrm>
          <a:off x="548640" y="1783080"/>
          <a:ext cx="68580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680960" y="1783080"/>
            <a:ext cx="3931920" cy="40233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3"/>
          <p:cNvSpPr/>
          <p:nvPr/>
        </p:nvSpPr>
        <p:spPr>
          <a:xfrm>
            <a:off x="7955280" y="19659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C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Besparelse</a:t>
            </a:r>
            <a:endParaRPr lang="en-US" sz="1100"/>
          </a:p>
        </p:txBody>
      </p:sp>
      <p:sp>
        <p:nvSpPr>
          <p:cNvPr id="7" name="Text 4"/>
          <p:cNvSpPr/>
          <p:nvPr/>
        </p:nvSpPr>
        <p:spPr>
          <a:xfrm>
            <a:off x="7955280" y="228600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1.000</a:t>
            </a:r>
            <a:endParaRPr lang="en-US" sz="4800"/>
          </a:p>
        </p:txBody>
      </p:sp>
      <p:sp>
        <p:nvSpPr>
          <p:cNvPr id="8" name="Text 5"/>
          <p:cNvSpPr/>
          <p:nvPr/>
        </p:nvSpPr>
        <p:spPr>
          <a:xfrm>
            <a:off x="7955280" y="31089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færre KAG i 2026 end uden centralisering</a:t>
            </a:r>
            <a:endParaRPr lang="en-US" sz="1300"/>
          </a:p>
        </p:txBody>
      </p:sp>
      <p:sp>
        <p:nvSpPr>
          <p:cNvPr id="9" name="Text 6"/>
          <p:cNvSpPr/>
          <p:nvPr/>
        </p:nvSpPr>
        <p:spPr>
          <a:xfrm>
            <a:off x="7955280" y="3749040"/>
            <a:ext cx="34747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RSyd lå i 2024 ~795 KAG </a:t>
            </a:r>
            <a:r>
              <a:rPr lang="en-US" sz="1150" b="1" i="1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</a:t>
            </a: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det populationsbaserede RM-niveau.</a:t>
            </a:r>
            <a:endParaRPr lang="en-US" sz="1150"/>
          </a:p>
          <a:p>
            <a:pPr marL="0" indent="0">
              <a:buNone/>
            </a:pPr>
            <a:endParaRPr lang="en-US" sz="1150"/>
          </a:p>
          <a:p>
            <a:pPr marL="0" indent="0">
              <a:buNone/>
            </a:pPr>
            <a:r>
              <a:rPr lang="en-US" sz="11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centralisering rammer OUH ~3.960 — tæt på RM-benchmark + vækst (~4.230) og under det fremskrevne RSyd-niveau (~5.110).</a:t>
            </a:r>
            <a:endParaRPr lang="en-US" sz="1150"/>
          </a:p>
        </p:txBody>
      </p:sp>
      <p:sp>
        <p:nvSpPr>
          <p:cNvPr id="10" name="Text 7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RM-benchmark: Region Midt 2024-rate × RSyd-population. Organisk vækst ~5 %/år (OUH 2023→2025). Kilde: 'Antallet af KAG i Rsyd' + Månedsoversigt.</a:t>
            </a:r>
            <a:endParaRPr lang="en-US" sz="900"/>
          </a:p>
        </p:txBody>
      </p:sp>
      <p:sp>
        <p:nvSpPr>
          <p:cNvPr id="11" name="Text 8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826B4D0-7BE8-8361-FEA0-EB2C9516861C}"/>
              </a:ext>
            </a:extLst>
          </p:cNvPr>
          <p:cNvSpPr txBox="1"/>
          <p:nvPr/>
        </p:nvSpPr>
        <p:spPr>
          <a:xfrm>
            <a:off x="2912364" y="1433822"/>
            <a:ext cx="2130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/>
              <a:t>Scenarier for 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AFLEDT GEVINST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 svarer ~1.000 færre KAG til?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94960" cy="4069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09728" cy="406908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68680" y="1874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Sparede komplikationer</a:t>
            </a:r>
            <a:endParaRPr lang="en-US" sz="170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Alvorlige komplikationer ved diagnostisk KAG (litteratur):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68680" y="2788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</a:t>
            </a: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ved moderne radial praksis (0,08 %)</a:t>
            </a:r>
            <a:endParaRPr lang="en-US" sz="1600"/>
          </a:p>
        </p:txBody>
      </p:sp>
      <p:sp>
        <p:nvSpPr>
          <p:cNvPr id="9" name="Text 7"/>
          <p:cNvSpPr/>
          <p:nvPr/>
        </p:nvSpPr>
        <p:spPr>
          <a:xfrm>
            <a:off x="868680" y="32004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</a:t>
            </a: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ved mellemestimat (0,5 %)</a:t>
            </a:r>
            <a:endParaRPr lang="en-US" sz="1600"/>
          </a:p>
        </p:txBody>
      </p:sp>
      <p:sp>
        <p:nvSpPr>
          <p:cNvPr id="10" name="Text 8"/>
          <p:cNvSpPr/>
          <p:nvPr/>
        </p:nvSpPr>
        <p:spPr>
          <a:xfrm>
            <a:off x="868680" y="36118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~22</a:t>
            </a:r>
            <a:r>
              <a:rPr lang="en-US" sz="125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ved all-comers inkl. ACS (2,2 %)</a:t>
            </a:r>
            <a:endParaRPr lang="en-US" sz="1600"/>
          </a:p>
        </p:txBody>
      </p:sp>
      <p:sp>
        <p:nvSpPr>
          <p:cNvPr id="11" name="Shape 9"/>
          <p:cNvSpPr/>
          <p:nvPr/>
        </p:nvSpPr>
        <p:spPr>
          <a:xfrm>
            <a:off x="868680" y="4114800"/>
            <a:ext cx="4754880" cy="0"/>
          </a:xfrm>
          <a:prstGeom prst="line">
            <a:avLst/>
          </a:prstGeom>
          <a:noFill/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Text 10"/>
          <p:cNvSpPr/>
          <p:nvPr/>
        </p:nvSpPr>
        <p:spPr>
          <a:xfrm>
            <a:off x="868680" y="425196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Realistisk for elektive forløb: ~1–5/år.</a:t>
            </a: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teoretisk ~0,5 dødsfald/år (mortalitet &lt;0,05 %).</a:t>
            </a:r>
            <a:endParaRPr lang="en-US" sz="1200"/>
          </a:p>
        </p:txBody>
      </p:sp>
      <p:sp>
        <p:nvSpPr>
          <p:cNvPr id="13" name="Shape 11"/>
          <p:cNvSpPr/>
          <p:nvPr/>
        </p:nvSpPr>
        <p:spPr>
          <a:xfrm>
            <a:off x="6217920" y="1691640"/>
            <a:ext cx="5394960" cy="406908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6537960" y="1874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Økonomisk besparelse</a:t>
            </a:r>
            <a:endParaRPr lang="en-US" sz="1700"/>
          </a:p>
        </p:txBody>
      </p:sp>
      <p:sp>
        <p:nvSpPr>
          <p:cNvPr id="15" name="Text 13"/>
          <p:cNvSpPr/>
          <p:nvPr/>
        </p:nvSpPr>
        <p:spPr>
          <a:xfrm>
            <a:off x="6537960" y="23317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10–15</a:t>
            </a:r>
            <a:endParaRPr lang="en-US" sz="4600"/>
          </a:p>
        </p:txBody>
      </p:sp>
      <p:sp>
        <p:nvSpPr>
          <p:cNvPr id="16" name="Text 14"/>
          <p:cNvSpPr/>
          <p:nvPr/>
        </p:nvSpPr>
        <p:spPr>
          <a:xfrm>
            <a:off x="6537960" y="320040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mio. kr/år — selve undersøgelserne (~1.000 × KAG-takst 10–15.000 kr)</a:t>
            </a:r>
            <a:endParaRPr lang="en-US" sz="1300"/>
          </a:p>
        </p:txBody>
      </p:sp>
      <p:sp>
        <p:nvSpPr>
          <p:cNvPr id="17" name="Text 15"/>
          <p:cNvSpPr/>
          <p:nvPr/>
        </p:nvSpPr>
        <p:spPr>
          <a:xfrm>
            <a:off x="6537960" y="397764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>
                <a:solidFill>
                  <a:srgbClr val="C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Hertil afledte besparelser:</a:t>
            </a:r>
            <a:endParaRPr lang="en-US" sz="1250"/>
          </a:p>
          <a:p>
            <a:pPr marL="0" indent="0">
              <a:buNone/>
            </a:pPr>
            <a:r>
              <a:rPr lang="en-US" sz="12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sparede komplikationsbehandlinger · sparet patienttransport for tilrejsende · frigjort kateterlab- og personalekapacitet.</a:t>
            </a:r>
            <a:endParaRPr lang="en-US" sz="125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Komplikationsrater: Mayo (CircCardiovascInterv 2019) 0,08 %; SCAAR 2,2 %. Takst: DRG ambulant KAG (skøn). Teoretiske, antagelsesbaserede tal.</a:t>
            </a:r>
            <a:endParaRPr lang="en-US" sz="900"/>
          </a:p>
        </p:txBody>
      </p:sp>
      <p:sp>
        <p:nvSpPr>
          <p:cNvPr id="19" name="Text 17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JUNI 2026 · KL. 13.30–15.30 · KOLDING SYGEHUS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Dagsorden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</a:t>
            </a:r>
            <a:endParaRPr lang="en-US" sz="1500"/>
          </a:p>
        </p:txBody>
      </p:sp>
      <p:sp>
        <p:nvSpPr>
          <p:cNvPr id="5" name="Text 3"/>
          <p:cNvSpPr/>
          <p:nvPr/>
        </p:nvSpPr>
        <p:spPr>
          <a:xfrm>
            <a:off x="1188720" y="16916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Referent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548640" y="208940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</a:t>
            </a:r>
            <a:endParaRPr lang="en-US" sz="1500"/>
          </a:p>
        </p:txBody>
      </p:sp>
      <p:sp>
        <p:nvSpPr>
          <p:cNvPr id="7" name="Text 5"/>
          <p:cNvSpPr/>
          <p:nvPr/>
        </p:nvSpPr>
        <p:spPr>
          <a:xfrm>
            <a:off x="1188720" y="20894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Orientering fra formanden</a:t>
            </a:r>
            <a:endParaRPr lang="en-US" sz="1400"/>
          </a:p>
        </p:txBody>
      </p:sp>
      <p:sp>
        <p:nvSpPr>
          <p:cNvPr id="8" name="Text 6"/>
          <p:cNvSpPr/>
          <p:nvPr/>
        </p:nvSpPr>
        <p:spPr>
          <a:xfrm>
            <a:off x="548640" y="248716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</a:t>
            </a:r>
            <a:endParaRPr lang="en-US" sz="1500"/>
          </a:p>
        </p:txBody>
      </p:sp>
      <p:sp>
        <p:nvSpPr>
          <p:cNvPr id="9" name="Text 7"/>
          <p:cNvSpPr/>
          <p:nvPr/>
        </p:nvSpPr>
        <p:spPr>
          <a:xfrm>
            <a:off x="1188720" y="24871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AF-plakater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548640" y="288493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</a:t>
            </a:r>
            <a:endParaRPr lang="en-US" sz="1500"/>
          </a:p>
        </p:txBody>
      </p:sp>
      <p:sp>
        <p:nvSpPr>
          <p:cNvPr id="11" name="Text 9"/>
          <p:cNvSpPr/>
          <p:nvPr/>
        </p:nvSpPr>
        <p:spPr>
          <a:xfrm>
            <a:off x="1188720" y="28849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Temadag 11. november 2026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548640" y="328269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</a:t>
            </a:r>
            <a:endParaRPr lang="en-US" sz="1500"/>
          </a:p>
        </p:txBody>
      </p:sp>
      <p:sp>
        <p:nvSpPr>
          <p:cNvPr id="13" name="Text 11"/>
          <p:cNvSpPr/>
          <p:nvPr/>
        </p:nvSpPr>
        <p:spPr>
          <a:xfrm>
            <a:off x="1188720" y="32826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DMHG — dialogmøde 25. juni</a:t>
            </a:r>
            <a:endParaRPr lang="en-US" sz="1400"/>
          </a:p>
        </p:txBody>
      </p:sp>
      <p:sp>
        <p:nvSpPr>
          <p:cNvPr id="14" name="Text 12"/>
          <p:cNvSpPr/>
          <p:nvPr/>
        </p:nvSpPr>
        <p:spPr>
          <a:xfrm>
            <a:off x="548640" y="368046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</a:t>
            </a:r>
            <a:endParaRPr lang="en-US" sz="1500"/>
          </a:p>
        </p:txBody>
      </p:sp>
      <p:sp>
        <p:nvSpPr>
          <p:cNvPr id="15" name="Text 13"/>
          <p:cNvSpPr/>
          <p:nvPr/>
        </p:nvSpPr>
        <p:spPr>
          <a:xfrm>
            <a:off x="1188720" y="36804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Fordeling af HU-forløb i kardiologi</a:t>
            </a:r>
            <a:endParaRPr lang="en-US" sz="1400" b="1"/>
          </a:p>
        </p:txBody>
      </p:sp>
      <p:sp>
        <p:nvSpPr>
          <p:cNvPr id="16" name="Text 14"/>
          <p:cNvSpPr/>
          <p:nvPr/>
        </p:nvSpPr>
        <p:spPr>
          <a:xfrm>
            <a:off x="548640" y="407822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</a:t>
            </a:r>
            <a:endParaRPr lang="en-US" sz="1500"/>
          </a:p>
        </p:txBody>
      </p:sp>
      <p:sp>
        <p:nvSpPr>
          <p:cNvPr id="17" name="Text 15"/>
          <p:cNvSpPr/>
          <p:nvPr/>
        </p:nvSpPr>
        <p:spPr>
          <a:xfrm>
            <a:off x="1188720" y="40782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ift. samling af KAG</a:t>
            </a:r>
            <a:endParaRPr lang="en-US" sz="1400"/>
          </a:p>
        </p:txBody>
      </p:sp>
      <p:sp>
        <p:nvSpPr>
          <p:cNvPr id="18" name="Text 16"/>
          <p:cNvSpPr/>
          <p:nvPr/>
        </p:nvSpPr>
        <p:spPr>
          <a:xfrm>
            <a:off x="548640" y="447598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</a:t>
            </a:r>
            <a:endParaRPr lang="en-US" sz="1500"/>
          </a:p>
        </p:txBody>
      </p:sp>
      <p:sp>
        <p:nvSpPr>
          <p:cNvPr id="19" name="Text 17"/>
          <p:cNvSpPr/>
          <p:nvPr/>
        </p:nvSpPr>
        <p:spPr>
          <a:xfrm>
            <a:off x="1188720" y="44759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Pulmonal embolektomi</a:t>
            </a:r>
            <a:endParaRPr lang="en-US" sz="1400"/>
          </a:p>
        </p:txBody>
      </p:sp>
      <p:sp>
        <p:nvSpPr>
          <p:cNvPr id="20" name="Text 18"/>
          <p:cNvSpPr/>
          <p:nvPr/>
        </p:nvSpPr>
        <p:spPr>
          <a:xfrm>
            <a:off x="548640" y="487375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</a:t>
            </a:r>
            <a:endParaRPr lang="en-US" sz="1500"/>
          </a:p>
        </p:txBody>
      </p:sp>
      <p:sp>
        <p:nvSpPr>
          <p:cNvPr id="21" name="Text 19"/>
          <p:cNvSpPr/>
          <p:nvPr/>
        </p:nvSpPr>
        <p:spPr>
          <a:xfrm>
            <a:off x="1188720" y="487375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Orientering fra sygehusenhederne</a:t>
            </a:r>
            <a:endParaRPr lang="en-US" sz="1400"/>
          </a:p>
        </p:txBody>
      </p:sp>
      <p:sp>
        <p:nvSpPr>
          <p:cNvPr id="22" name="Text 20"/>
          <p:cNvSpPr/>
          <p:nvPr/>
        </p:nvSpPr>
        <p:spPr>
          <a:xfrm>
            <a:off x="548640" y="527151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</a:t>
            </a:r>
            <a:endParaRPr lang="en-US" sz="1500"/>
          </a:p>
        </p:txBody>
      </p:sp>
      <p:sp>
        <p:nvSpPr>
          <p:cNvPr id="23" name="Text 21"/>
          <p:cNvSpPr/>
          <p:nvPr/>
        </p:nvSpPr>
        <p:spPr>
          <a:xfrm>
            <a:off x="1188720" y="527151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Valg af ny formand</a:t>
            </a:r>
            <a:endParaRPr lang="en-US" sz="1400"/>
          </a:p>
        </p:txBody>
      </p:sp>
      <p:sp>
        <p:nvSpPr>
          <p:cNvPr id="24" name="Text 22"/>
          <p:cNvSpPr/>
          <p:nvPr/>
        </p:nvSpPr>
        <p:spPr>
          <a:xfrm>
            <a:off x="548640" y="56692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</a:t>
            </a:r>
            <a:endParaRPr lang="en-US" sz="1500"/>
          </a:p>
        </p:txBody>
      </p:sp>
      <p:sp>
        <p:nvSpPr>
          <p:cNvPr id="25" name="Text 23"/>
          <p:cNvSpPr/>
          <p:nvPr/>
        </p:nvSpPr>
        <p:spPr>
          <a:xfrm>
            <a:off x="1188720" y="56692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Eventuelt</a:t>
            </a:r>
            <a:endParaRPr lang="en-US" sz="1400"/>
          </a:p>
        </p:txBody>
      </p:sp>
      <p:sp>
        <p:nvSpPr>
          <p:cNvPr id="33" name="Shape 22"/>
          <p:cNvSpPr/>
          <p:nvPr/>
        </p:nvSpPr>
        <p:spPr>
          <a:xfrm>
            <a:off x="6766560" y="1691640"/>
            <a:ext cx="4846320" cy="4160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4" name="Shape 23"/>
          <p:cNvSpPr/>
          <p:nvPr/>
        </p:nvSpPr>
        <p:spPr>
          <a:xfrm>
            <a:off x="6766560" y="1691640"/>
            <a:ext cx="109728" cy="4160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6" name="Text 24"/>
          <p:cNvSpPr/>
          <p:nvPr/>
        </p:nvSpPr>
        <p:spPr>
          <a:xfrm>
            <a:off x="7040880" y="182880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DELTAGERE</a:t>
            </a:r>
            <a:endParaRPr lang="en-US" sz="1100"/>
          </a:p>
        </p:txBody>
      </p:sp>
      <p:sp>
        <p:nvSpPr>
          <p:cNvPr id="27" name="Text 25"/>
          <p:cNvSpPr/>
          <p:nvPr/>
        </p:nvSpPr>
        <p:spPr>
          <a:xfrm>
            <a:off x="7040880" y="2121408"/>
            <a:ext cx="44348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Mikkel Hougaard · Mette Worsøe · Allan Erik Rohold · Jess Lambrechtsen · Inge Dørup · Lise Zeuthen · Thomas Christophersen · Niels Peter Rønnow Sand · Lene Svendstrup · Simon Kallestrup Kristiansen · Peter Betton Johansen · Vibeke Guldbrand Rasmussen · Jens Flensted Lassen · Jens Sølgaard · Katalin Judit Réti · Mohammad Nasiri</a:t>
            </a:r>
            <a:endParaRPr lang="en-US" sz="1050"/>
          </a:p>
        </p:txBody>
      </p:sp>
      <p:sp>
        <p:nvSpPr>
          <p:cNvPr id="28" name="Text 26"/>
          <p:cNvSpPr/>
          <p:nvPr/>
        </p:nvSpPr>
        <p:spPr>
          <a:xfrm>
            <a:off x="7040880" y="4114800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Virtuelt (14.00–15.30):  </a:t>
            </a:r>
            <a:r>
              <a:rPr lang="en-US" sz="105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Bjarne Dahler-Eriksen · Rikke Winther Strunge</a:t>
            </a:r>
            <a:endParaRPr lang="en-US" sz="1050"/>
          </a:p>
        </p:txBody>
      </p:sp>
      <p:sp>
        <p:nvSpPr>
          <p:cNvPr id="29" name="Text 27"/>
          <p:cNvSpPr/>
          <p:nvPr/>
        </p:nvSpPr>
        <p:spPr>
          <a:xfrm>
            <a:off x="7040880" y="461772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Afbud:  </a:t>
            </a:r>
            <a:r>
              <a:rPr lang="en-US" sz="105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Anders Bo Junker</a:t>
            </a:r>
            <a:endParaRPr lang="en-US" sz="1050"/>
          </a:p>
        </p:txBody>
      </p:sp>
      <p:sp>
        <p:nvSpPr>
          <p:cNvPr id="30" name="Text 28"/>
          <p:cNvSpPr/>
          <p:nvPr/>
        </p:nvSpPr>
        <p:spPr>
          <a:xfrm>
            <a:off x="7040880" y="5029200"/>
            <a:ext cx="4434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Formand:  </a:t>
            </a:r>
            <a:r>
              <a:rPr lang="en-US" sz="10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Mikkel Hougaard, OUH</a:t>
            </a:r>
            <a:endParaRPr lang="en-US" sz="1050"/>
          </a:p>
          <a:p>
            <a:pPr marL="0" indent="0">
              <a:buNone/>
            </a:pPr>
            <a:r>
              <a:rPr lang="en-US" sz="105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Referent:  </a:t>
            </a:r>
            <a:r>
              <a:rPr lang="en-US" sz="10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Mette Worsøe / Rikke Winther Strunge</a:t>
            </a:r>
            <a:endParaRPr lang="en-US" sz="1050"/>
          </a:p>
        </p:txBody>
      </p:sp>
      <p:sp>
        <p:nvSpPr>
          <p:cNvPr id="31" name="Text 29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32" name="Text 30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CASE-MIX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KAG på OUH fordelt på indikation — 2025 vs. 2026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365760" y="1828800"/>
          <a:ext cx="420624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365760" y="15544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2025</a:t>
            </a:r>
            <a:endParaRPr lang="en-US" sz="1700"/>
          </a:p>
        </p:txBody>
      </p:sp>
      <p:sp>
        <p:nvSpPr>
          <p:cNvPr id="6" name="Text 3"/>
          <p:cNvSpPr/>
          <p:nvPr/>
        </p:nvSpPr>
        <p:spPr>
          <a:xfrm>
            <a:off x="365760" y="54864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3.330</a:t>
            </a:r>
            <a:endParaRPr lang="en-US" sz="1200"/>
          </a:p>
        </p:txBody>
      </p:sp>
      <p:graphicFrame>
        <p:nvGraphicFramePr>
          <p:cNvPr id="7" name="Chart 1"/>
          <p:cNvGraphicFramePr/>
          <p:nvPr/>
        </p:nvGraphicFramePr>
        <p:xfrm>
          <a:off x="4663440" y="1828800"/>
          <a:ext cx="420624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4"/>
          <p:cNvSpPr/>
          <p:nvPr/>
        </p:nvSpPr>
        <p:spPr>
          <a:xfrm>
            <a:off x="4663440" y="15544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2026*</a:t>
            </a:r>
            <a:endParaRPr lang="en-US" sz="1700"/>
          </a:p>
        </p:txBody>
      </p:sp>
      <p:sp>
        <p:nvSpPr>
          <p:cNvPr id="9" name="Text 5"/>
          <p:cNvSpPr/>
          <p:nvPr/>
        </p:nvSpPr>
        <p:spPr>
          <a:xfrm>
            <a:off x="4663440" y="54864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1.572 (t.o.m. 27/5)</a:t>
            </a:r>
            <a:endParaRPr lang="en-US" sz="1200"/>
          </a:p>
        </p:txBody>
      </p:sp>
      <p:sp>
        <p:nvSpPr>
          <p:cNvPr id="10" name="Shape 6"/>
          <p:cNvSpPr/>
          <p:nvPr/>
        </p:nvSpPr>
        <p:spPr>
          <a:xfrm>
            <a:off x="9098280" y="1911096"/>
            <a:ext cx="201168" cy="201168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1" name="Text 7"/>
          <p:cNvSpPr/>
          <p:nvPr/>
        </p:nvSpPr>
        <p:spPr>
          <a:xfrm>
            <a:off x="9372600" y="18745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STEMI</a:t>
            </a:r>
            <a:endParaRPr lang="en-US" sz="1150"/>
          </a:p>
        </p:txBody>
      </p:sp>
      <p:sp>
        <p:nvSpPr>
          <p:cNvPr id="12" name="Shape 8"/>
          <p:cNvSpPr/>
          <p:nvPr/>
        </p:nvSpPr>
        <p:spPr>
          <a:xfrm>
            <a:off x="9098280" y="2240280"/>
            <a:ext cx="201168" cy="201168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3" name="Text 9"/>
          <p:cNvSpPr/>
          <p:nvPr/>
        </p:nvSpPr>
        <p:spPr>
          <a:xfrm>
            <a:off x="9372600" y="220370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NSTEMI</a:t>
            </a:r>
            <a:endParaRPr lang="en-US" sz="1150"/>
          </a:p>
        </p:txBody>
      </p:sp>
      <p:sp>
        <p:nvSpPr>
          <p:cNvPr id="14" name="Shape 10"/>
          <p:cNvSpPr/>
          <p:nvPr/>
        </p:nvSpPr>
        <p:spPr>
          <a:xfrm>
            <a:off x="9098280" y="2569464"/>
            <a:ext cx="201168" cy="201168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5" name="Text 11"/>
          <p:cNvSpPr/>
          <p:nvPr/>
        </p:nvSpPr>
        <p:spPr>
          <a:xfrm>
            <a:off x="9372600" y="253288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UAP</a:t>
            </a:r>
            <a:endParaRPr lang="en-US" sz="1150"/>
          </a:p>
        </p:txBody>
      </p:sp>
      <p:sp>
        <p:nvSpPr>
          <p:cNvPr id="16" name="Shape 12"/>
          <p:cNvSpPr/>
          <p:nvPr/>
        </p:nvSpPr>
        <p:spPr>
          <a:xfrm>
            <a:off x="9098280" y="2898648"/>
            <a:ext cx="201168" cy="201168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7" name="Text 13"/>
          <p:cNvSpPr/>
          <p:nvPr/>
        </p:nvSpPr>
        <p:spPr>
          <a:xfrm>
            <a:off x="9372600" y="286207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</a:t>
            </a:r>
            <a:endParaRPr lang="en-US" sz="1150"/>
          </a:p>
        </p:txBody>
      </p:sp>
      <p:sp>
        <p:nvSpPr>
          <p:cNvPr id="18" name="Shape 14"/>
          <p:cNvSpPr/>
          <p:nvPr/>
        </p:nvSpPr>
        <p:spPr>
          <a:xfrm>
            <a:off x="9098280" y="3227832"/>
            <a:ext cx="201168" cy="201168"/>
          </a:xfrm>
          <a:prstGeom prst="rect">
            <a:avLst/>
          </a:prstGeom>
          <a:solidFill>
            <a:srgbClr val="9FBFC2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9" name="Text 15"/>
          <p:cNvSpPr/>
          <p:nvPr/>
        </p:nvSpPr>
        <p:spPr>
          <a:xfrm>
            <a:off x="9372600" y="319125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Kronisk iskæmi</a:t>
            </a:r>
            <a:endParaRPr lang="en-US" sz="1150"/>
          </a:p>
        </p:txBody>
      </p:sp>
      <p:sp>
        <p:nvSpPr>
          <p:cNvPr id="20" name="Shape 16"/>
          <p:cNvSpPr/>
          <p:nvPr/>
        </p:nvSpPr>
        <p:spPr>
          <a:xfrm>
            <a:off x="9098280" y="3557016"/>
            <a:ext cx="201168" cy="201168"/>
          </a:xfrm>
          <a:prstGeom prst="rect">
            <a:avLst/>
          </a:prstGeom>
          <a:solidFill>
            <a:srgbClr val="B5829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1" name="Text 17"/>
          <p:cNvSpPr/>
          <p:nvPr/>
        </p:nvSpPr>
        <p:spPr>
          <a:xfrm>
            <a:off x="9372600" y="35204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Klap (præ-TAVI)</a:t>
            </a:r>
            <a:endParaRPr lang="en-US" sz="1150"/>
          </a:p>
        </p:txBody>
      </p:sp>
      <p:sp>
        <p:nvSpPr>
          <p:cNvPr id="22" name="Shape 18"/>
          <p:cNvSpPr/>
          <p:nvPr/>
        </p:nvSpPr>
        <p:spPr>
          <a:xfrm>
            <a:off x="9098280" y="3886200"/>
            <a:ext cx="201168" cy="201168"/>
          </a:xfrm>
          <a:prstGeom prst="rect">
            <a:avLst/>
          </a:prstGeom>
          <a:solidFill>
            <a:srgbClr val="D4A95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3" name="Text 19"/>
          <p:cNvSpPr/>
          <p:nvPr/>
        </p:nvSpPr>
        <p:spPr>
          <a:xfrm>
            <a:off x="9372600" y="384962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Hjertesvigt/CMP</a:t>
            </a:r>
            <a:endParaRPr lang="en-US" sz="1150"/>
          </a:p>
        </p:txBody>
      </p:sp>
      <p:sp>
        <p:nvSpPr>
          <p:cNvPr id="24" name="Shape 20"/>
          <p:cNvSpPr/>
          <p:nvPr/>
        </p:nvSpPr>
        <p:spPr>
          <a:xfrm>
            <a:off x="9098280" y="4215384"/>
            <a:ext cx="201168" cy="201168"/>
          </a:xfrm>
          <a:prstGeom prst="rect">
            <a:avLst/>
          </a:prstGeom>
          <a:solidFill>
            <a:srgbClr val="3E6F74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5" name="Text 21"/>
          <p:cNvSpPr/>
          <p:nvPr/>
        </p:nvSpPr>
        <p:spPr>
          <a:xfrm>
            <a:off x="9372600" y="417880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Hjertestop/shock</a:t>
            </a:r>
            <a:endParaRPr lang="en-US" sz="1150"/>
          </a:p>
        </p:txBody>
      </p:sp>
      <p:sp>
        <p:nvSpPr>
          <p:cNvPr id="26" name="Shape 22"/>
          <p:cNvSpPr/>
          <p:nvPr/>
        </p:nvSpPr>
        <p:spPr>
          <a:xfrm>
            <a:off x="9098280" y="4544568"/>
            <a:ext cx="201168" cy="201168"/>
          </a:xfrm>
          <a:prstGeom prst="rect">
            <a:avLst/>
          </a:prstGeom>
          <a:solidFill>
            <a:srgbClr val="C9C7C0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7" name="Text 23"/>
          <p:cNvSpPr/>
          <p:nvPr/>
        </p:nvSpPr>
        <p:spPr>
          <a:xfrm>
            <a:off x="9372600" y="450799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Udredning</a:t>
            </a:r>
            <a:endParaRPr lang="en-US" sz="1150"/>
          </a:p>
        </p:txBody>
      </p:sp>
      <p:sp>
        <p:nvSpPr>
          <p:cNvPr id="28" name="Shape 24"/>
          <p:cNvSpPr/>
          <p:nvPr/>
        </p:nvSpPr>
        <p:spPr>
          <a:xfrm>
            <a:off x="9098280" y="4873752"/>
            <a:ext cx="201168" cy="201168"/>
          </a:xfrm>
          <a:prstGeom prst="rect">
            <a:avLst/>
          </a:prstGeom>
          <a:solidFill>
            <a:srgbClr val="8A8A8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9" name="Text 25"/>
          <p:cNvSpPr/>
          <p:nvPr/>
        </p:nvSpPr>
        <p:spPr>
          <a:xfrm>
            <a:off x="9372600" y="483717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Andet</a:t>
            </a:r>
            <a:endParaRPr lang="en-US" sz="1150"/>
          </a:p>
        </p:txBody>
      </p:sp>
      <p:sp>
        <p:nvSpPr>
          <p:cNvPr id="30" name="Text 26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Case-mix er stabil; største skift er Klap/præ-TAVI 3,5 % → 5,2 %. * 2026 t.o.m. 27-05. Vestdansk Hjertedatabase · OUH · udtræk 28-05-2026</a:t>
            </a:r>
            <a:endParaRPr lang="en-US" sz="900"/>
          </a:p>
        </p:txBody>
      </p:sp>
      <p:sp>
        <p:nvSpPr>
          <p:cNvPr id="31" name="Text 27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DE ØVRIGE MATRIKLER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KAG pr. matrikel i Region Syd — 2024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83080"/>
          <a:ext cx="694944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783080"/>
            <a:ext cx="3840480" cy="393192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3"/>
          <p:cNvSpPr/>
          <p:nvPr/>
        </p:nvSpPr>
        <p:spPr>
          <a:xfrm>
            <a:off x="8046720" y="19659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>
                <a:solidFill>
                  <a:srgbClr val="C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Vigtig nuance</a:t>
            </a:r>
            <a:endParaRPr lang="en-US" sz="1100"/>
          </a:p>
        </p:txBody>
      </p:sp>
      <p:sp>
        <p:nvSpPr>
          <p:cNvPr id="7" name="Text 4"/>
          <p:cNvSpPr/>
          <p:nvPr/>
        </p:nvSpPr>
        <p:spPr>
          <a:xfrm>
            <a:off x="8046720" y="228600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~1.612 perifere KAG bliver </a:t>
            </a:r>
            <a:r>
              <a:rPr lang="en-US" sz="1300" b="1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ikke</a:t>
            </a:r>
            <a:r>
              <a:rPr lang="en-US"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til 1.612 ekstra på OUH.</a:t>
            </a:r>
            <a:endParaRPr lang="en-US" sz="1300"/>
          </a:p>
        </p:txBody>
      </p:sp>
      <p:sp>
        <p:nvSpPr>
          <p:cNvPr id="8" name="Text 5"/>
          <p:cNvSpPr/>
          <p:nvPr/>
        </p:nvSpPr>
        <p:spPr>
          <a:xfrm>
            <a:off x="8046720" y="29718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620</a:t>
            </a:r>
            <a:endParaRPr lang="en-US" sz="3800"/>
          </a:p>
        </p:txBody>
      </p:sp>
      <p:sp>
        <p:nvSpPr>
          <p:cNvPr id="9" name="Text 6"/>
          <p:cNvSpPr/>
          <p:nvPr/>
        </p:nvSpPr>
        <p:spPr>
          <a:xfrm>
            <a:off x="8046720" y="361188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ekstra KAG på OUH (reel mervækst 2025→2026)</a:t>
            </a:r>
            <a:endParaRPr lang="en-US" sz="1200"/>
          </a:p>
        </p:txBody>
      </p:sp>
      <p:sp>
        <p:nvSpPr>
          <p:cNvPr id="10" name="Text 7"/>
          <p:cNvSpPr/>
          <p:nvPr/>
        </p:nvSpPr>
        <p:spPr>
          <a:xfrm>
            <a:off x="8046720" y="425196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del af de perifere forløb genhenvises ikke, behandles medicinsk eller falder fra. Af de ~620 er ~450 centralisering og ~170 organisk vækst.</a:t>
            </a:r>
            <a:endParaRPr lang="en-US" sz="1150"/>
          </a:p>
        </p:txBody>
      </p:sp>
      <p:sp>
        <p:nvSpPr>
          <p:cNvPr id="11" name="Text 8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Kilde: 'Antallet af KAG i Rsyd' (VDH 2024) + Månedsoversigt. SLB = Sygehus Lillebælt, SHS = Sygehus Sønderjylland, SVS = Sydvestjysk Sygehus.</a:t>
            </a:r>
            <a:endParaRPr lang="en-US" sz="900"/>
          </a:p>
        </p:txBody>
      </p:sp>
      <p:sp>
        <p:nvSpPr>
          <p:cNvPr id="12" name="Text 9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CENTRALISERING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KAG+PCI efter patientens bopæl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83080"/>
          <a:ext cx="758952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412480" y="1783080"/>
            <a:ext cx="3200400" cy="40233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Shape 3"/>
          <p:cNvSpPr/>
          <p:nvPr/>
        </p:nvSpPr>
        <p:spPr>
          <a:xfrm>
            <a:off x="8412480" y="1783080"/>
            <a:ext cx="109728" cy="402336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4"/>
          <p:cNvSpPr/>
          <p:nvPr/>
        </p:nvSpPr>
        <p:spPr>
          <a:xfrm>
            <a:off x="8686800" y="20116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Skiftet i 2026</a:t>
            </a:r>
            <a:endParaRPr lang="en-US" sz="1600"/>
          </a:p>
        </p:txBody>
      </p:sp>
      <p:sp>
        <p:nvSpPr>
          <p:cNvPr id="8" name="Text 5"/>
          <p:cNvSpPr/>
          <p:nvPr/>
        </p:nvSpPr>
        <p:spPr>
          <a:xfrm>
            <a:off x="8686800" y="2423160"/>
            <a:ext cx="27432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>
                <a:solidFill>
                  <a:srgbClr val="1F6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Fyn: 49 % → 43 %</a:t>
            </a:r>
            <a:endParaRPr lang="en-US" sz="1250"/>
          </a:p>
          <a:p>
            <a:pPr marL="0" indent="0">
              <a:buNone/>
            </a:pPr>
            <a:r>
              <a:rPr lang="en-US" sz="1250" b="1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Øvrige Region Syd: 47 % → 54 %</a:t>
            </a:r>
            <a:endParaRPr lang="en-US" sz="1250"/>
          </a:p>
          <a:p>
            <a:pPr marL="0" indent="0">
              <a:buNone/>
            </a:pPr>
            <a:endParaRPr lang="en-US" sz="1250"/>
          </a:p>
          <a:p>
            <a:pPr marL="0" indent="0"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første gang kommer over halvdelen af patienterne fra resten af Region Syd. Det er det direkte aftryk af samlingen af KAG på OUH.</a:t>
            </a:r>
            <a:endParaRPr lang="en-US" sz="1250"/>
          </a:p>
        </p:txBody>
      </p:sp>
      <p:sp>
        <p:nvSpPr>
          <p:cNvPr id="9" name="Text 6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Optageområde = patientens bopælskommune. Ekskl. ukendt/udland. * 2026 ekstrapoleret. Vestdansk Hjertedatabase · OUH · udtræk 28-05-2026</a:t>
            </a:r>
            <a:endParaRPr lang="en-US" sz="900"/>
          </a:p>
        </p:txBody>
      </p:sp>
      <p:sp>
        <p:nvSpPr>
          <p:cNvPr id="10" name="Text 7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CASE-MIX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Unikke forløb efter indikation og bopæl</a:t>
            </a:r>
            <a:endParaRPr lang="en-US" sz="300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3736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595360" y="1737360"/>
            <a:ext cx="3017520" cy="41148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Shape 3"/>
          <p:cNvSpPr/>
          <p:nvPr/>
        </p:nvSpPr>
        <p:spPr>
          <a:xfrm>
            <a:off x="8595360" y="1737360"/>
            <a:ext cx="109728" cy="41148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7" name="Text 4"/>
          <p:cNvSpPr/>
          <p:nvPr/>
        </p:nvSpPr>
        <p:spPr>
          <a:xfrm>
            <a:off x="8869680" y="196596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Mønster</a:t>
            </a:r>
            <a:endParaRPr lang="en-US" sz="1600"/>
          </a:p>
        </p:txBody>
      </p:sp>
      <p:sp>
        <p:nvSpPr>
          <p:cNvPr id="8" name="Text 5"/>
          <p:cNvSpPr/>
          <p:nvPr/>
        </p:nvSpPr>
        <p:spPr>
          <a:xfrm>
            <a:off x="8869680" y="2377440"/>
            <a:ext cx="265176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Akut (STEMI) trækker flest tilrejsende fra øvrige Region Syd — kun 38 % er fra eget område.</a:t>
            </a:r>
            <a:endParaRPr lang="en-US" sz="1200"/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er den største gruppe og mest Fyns-tung.</a:t>
            </a:r>
            <a:endParaRPr lang="en-US" sz="1200"/>
          </a:p>
          <a:p>
            <a:pPr marL="0" indent="0">
              <a:buNone/>
            </a:pPr>
            <a:endParaRPr lang="en-US" sz="1200"/>
          </a:p>
          <a:p>
            <a:pPr marL="0" indent="0">
              <a:buNone/>
            </a:pPr>
            <a:r>
              <a:rPr lang="en-US" sz="1100" i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'Øvrige' = kronisk iskæmi, klap/præ-TAVI, hjertesvigt, hjertestop, udredning m.m.</a:t>
            </a:r>
            <a:endParaRPr lang="en-US" sz="1200"/>
          </a:p>
        </p:txBody>
      </p:sp>
      <p:sp>
        <p:nvSpPr>
          <p:cNvPr id="9" name="Text 6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Unikke forløb (KAG+PCI samme dag = ét). Indikation = grupperet PrimInd. Vestdansk Hjertedatabase · OUH · udtræk 28-05-2026</a:t>
            </a:r>
            <a:endParaRPr lang="en-US" sz="900"/>
          </a:p>
        </p:txBody>
      </p:sp>
      <p:sp>
        <p:nvSpPr>
          <p:cNvPr id="10" name="Text 7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822960" y="5029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7 · OPSAMLING</a:t>
            </a:r>
            <a:endParaRPr lang="en-US" sz="1300"/>
          </a:p>
        </p:txBody>
      </p:sp>
      <p:sp>
        <p:nvSpPr>
          <p:cNvPr id="4" name="Text 2"/>
          <p:cNvSpPr/>
          <p:nvPr/>
        </p:nvSpPr>
        <p:spPr>
          <a:xfrm>
            <a:off x="822960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 ses i tallene</a:t>
            </a:r>
            <a:endParaRPr lang="en-US" sz="320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502920" cy="502920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2296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/>
          </a:p>
        </p:txBody>
      </p:sp>
      <p:sp>
        <p:nvSpPr>
          <p:cNvPr id="7" name="Text 5"/>
          <p:cNvSpPr/>
          <p:nvPr/>
        </p:nvSpPr>
        <p:spPr>
          <a:xfrm>
            <a:off x="1554480" y="192024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Volumen vokser, PCI er flad</a:t>
            </a:r>
            <a:endParaRPr lang="en-US" sz="1600"/>
          </a:p>
        </p:txBody>
      </p:sp>
      <p:sp>
        <p:nvSpPr>
          <p:cNvPr id="8" name="Text 6"/>
          <p:cNvSpPr/>
          <p:nvPr/>
        </p:nvSpPr>
        <p:spPr>
          <a:xfrm>
            <a:off x="1554480" y="22860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KAG ~3.020 → ~3.960 (2026-est., +31 %). PCI stabilt ~2.000. Væksten er diagnostisk drevet.</a:t>
            </a:r>
            <a:endParaRPr lang="en-US" sz="1250"/>
          </a:p>
        </p:txBody>
      </p:sp>
      <p:sp>
        <p:nvSpPr>
          <p:cNvPr id="9" name="Shape 7"/>
          <p:cNvSpPr/>
          <p:nvPr/>
        </p:nvSpPr>
        <p:spPr>
          <a:xfrm>
            <a:off x="822960" y="3017520"/>
            <a:ext cx="502920" cy="502920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822960" y="3017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1554480" y="297180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Centraliseringen var den rigtige beslutning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1554480" y="3337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RSyd lå ~795 KAG over det populationsbaserede RM-niveau i 2024. Centralt lander OUH ~3.960 — tæt på benchmark og ~1.000 færre end uden samling.</a:t>
            </a:r>
            <a:endParaRPr lang="en-US" sz="1250"/>
          </a:p>
        </p:txBody>
      </p:sp>
      <p:sp>
        <p:nvSpPr>
          <p:cNvPr id="13" name="Shape 11"/>
          <p:cNvSpPr/>
          <p:nvPr/>
        </p:nvSpPr>
        <p:spPr>
          <a:xfrm>
            <a:off x="822960" y="4069080"/>
            <a:ext cx="502920" cy="502920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822960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/>
          </a:p>
        </p:txBody>
      </p:sp>
      <p:sp>
        <p:nvSpPr>
          <p:cNvPr id="15" name="Text 13"/>
          <p:cNvSpPr/>
          <p:nvPr/>
        </p:nvSpPr>
        <p:spPr>
          <a:xfrm>
            <a:off x="1554480" y="402336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Perifert volumen ≠ mervækst på OUH</a:t>
            </a:r>
            <a:endParaRPr lang="en-US" sz="1600"/>
          </a:p>
        </p:txBody>
      </p:sp>
      <p:sp>
        <p:nvSpPr>
          <p:cNvPr id="16" name="Text 14"/>
          <p:cNvSpPr/>
          <p:nvPr/>
        </p:nvSpPr>
        <p:spPr>
          <a:xfrm>
            <a:off x="1554480" y="43891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~1.612 perifere KAG (2024) bliver til ~620 ekstra på OUH — en del genhenvises ikke eller behandles medicinsk.</a:t>
            </a:r>
            <a:endParaRPr lang="en-US" sz="1250"/>
          </a:p>
        </p:txBody>
      </p:sp>
      <p:sp>
        <p:nvSpPr>
          <p:cNvPr id="17" name="Shape 15"/>
          <p:cNvSpPr/>
          <p:nvPr/>
        </p:nvSpPr>
        <p:spPr>
          <a:xfrm>
            <a:off x="822960" y="5120640"/>
            <a:ext cx="502920" cy="502920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8" name="Text 16"/>
          <p:cNvSpPr/>
          <p:nvPr/>
        </p:nvSpPr>
        <p:spPr>
          <a:xfrm>
            <a:off x="822960" y="5120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/>
          </a:p>
        </p:txBody>
      </p:sp>
      <p:sp>
        <p:nvSpPr>
          <p:cNvPr id="19" name="Text 17"/>
          <p:cNvSpPr/>
          <p:nvPr/>
        </p:nvSpPr>
        <p:spPr>
          <a:xfrm>
            <a:off x="1554480" y="507492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Centraliseringen ses på bopæl</a:t>
            </a:r>
            <a:endParaRPr lang="en-US" sz="1600"/>
          </a:p>
        </p:txBody>
      </p:sp>
      <p:sp>
        <p:nvSpPr>
          <p:cNvPr id="20" name="Text 18"/>
          <p:cNvSpPr/>
          <p:nvPr/>
        </p:nvSpPr>
        <p:spPr>
          <a:xfrm>
            <a:off x="1554480" y="54406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Fyns andel falder mod ~43 %, øvrige Region Syd stiger mod ~54 %. Optageområdet er reelt udvidet.</a:t>
            </a:r>
            <a:endParaRPr lang="en-US" sz="1250"/>
          </a:p>
        </p:txBody>
      </p:sp>
      <p:sp>
        <p:nvSpPr>
          <p:cNvPr id="21" name="Text 19"/>
          <p:cNvSpPr/>
          <p:nvPr/>
        </p:nvSpPr>
        <p:spPr>
          <a:xfrm>
            <a:off x="822960" y="640080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7FA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Tallene er bruttotræk fra Vestdansk Hjertedatabase. 2026 ekstrapoleret fra 147 dage.</a:t>
            </a:r>
            <a:endParaRPr lang="en-US"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300" normalizeH="0" baseline="0" noProof="0">
                <a:ln>
                  <a:noFill/>
                </a:ln>
                <a:solidFill>
                  <a:srgbClr val="9FBFC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v/MIKKEL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822960" y="2743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Pulmonal embolektomi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Status på OUH · evidens og gevinster · STRATIFY-II og regionalt samarbejde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STATUS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Perkutan pulmonal embolektomi på OUH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291840" cy="2286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3291840" cy="109728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214884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38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32918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procedurer i alt 2025 + 2026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434840" y="1828800"/>
            <a:ext cx="3291840" cy="2286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434840" y="1828800"/>
            <a:ext cx="3291840" cy="109728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34840" y="214884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709160" y="32918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heraf i indeværende år (2026)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229600" y="1828800"/>
            <a:ext cx="3291840" cy="2286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229600" y="1828800"/>
            <a:ext cx="3291840" cy="109728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29600" y="214884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↑</a:t>
            </a: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503920" y="32918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tydelig vækst i aktivitet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0080" y="4480560"/>
            <a:ext cx="10881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Anvendes ved intermediær-høj og høj-risiko lungeemboli — særligt hvor trombolyse er kontraindiceret. 22 procedurer på under fem måneder i 2026 svarer til et årsniveau klart over 2025. Afdelingen har opbygget erfaring og device-beredskab, og volumen er stigende.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OUH egne procedureopgørelser, 2025–2026.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EVIDENS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Centrale studier og potentielle gevinster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7040880" cy="731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627632"/>
            <a:ext cx="91440" cy="731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682496"/>
            <a:ext cx="6675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FLASH-registret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77240" y="1920240"/>
            <a:ext cx="6675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Prospektivt register (n≈800), mekanisk embolektomi (FlowTriever). Markant fald i RV/LV-ratio og pulmonaltryk, lav 48-t mortalitet.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77240" y="2194560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Toma et al., EuroIntervention 2023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2432304"/>
            <a:ext cx="7040880" cy="731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2432304"/>
            <a:ext cx="91440" cy="731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77240" y="2487168"/>
            <a:ext cx="6675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FLAME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77240" y="2724912"/>
            <a:ext cx="6675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Høj-risiko PE: mekanisk embolektomi vs. anden behandling. Lavere rate af klinisk forværring i embolektomi-armen.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77240" y="2999232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Silver et al., Circ Cardiovasc Interv 2023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48640" y="3236976"/>
            <a:ext cx="7040880" cy="731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8640" y="3236976"/>
            <a:ext cx="91440" cy="731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77240" y="3291840"/>
            <a:ext cx="6675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PEERLESS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77240" y="3529584"/>
            <a:ext cx="6675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RCT: mekanisk embolektomi vs. kateterbaseret trombolyse ved intermediær-høj PE. Færre samlede komplikationer / mindre klinisk deterioration.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77240" y="3803904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Gonsalves et al., Circulation 2024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48640" y="4041648"/>
            <a:ext cx="7040880" cy="731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8640" y="4041648"/>
            <a:ext cx="91440" cy="731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77240" y="4096512"/>
            <a:ext cx="6675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HI-PEITHO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77240" y="4334256"/>
            <a:ext cx="6675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RCT (n=544): ultralyd-faciliteret kateter-trombolyse + AK vs. AK alene ved intermediær-risiko PE. Lavere risiko for PE-død, dekompensation/kollaps eller recidiv.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77240" y="4608576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Klok et al., NEJM 2026 (ACC.26)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48640" y="4846320"/>
            <a:ext cx="7040880" cy="7315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48640" y="4846320"/>
            <a:ext cx="91440" cy="73152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77240" y="4901184"/>
            <a:ext cx="6675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PEITHO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77240" y="5138928"/>
            <a:ext cx="6675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Systemisk trombolyse ved intermediær-risiko: færre dekompensationer, men øget blødning — rationalet bag mindre aggressive metoder.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77240" y="5413248"/>
            <a:ext cx="6675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Meyer et al., NEJM 2014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7863840" y="1691640"/>
            <a:ext cx="3749040" cy="384048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138160" y="19202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Potentielle gevinster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138160" y="2377440"/>
            <a:ext cx="329184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Hurtig reduktion af trombebyrde og RV-aflastning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Undgår systemisk trombolyse → lavere blødningsrisiko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Behandlingsmulighed når trombolyse er kontraindiceret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Potentielt kortere ophold / mindre intensiv-behov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Mulig forebyggelse af kronisk RV-dysfunktion (under udredning)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Evidensen omfatter nu flere RCT'er (PEERLESS, HI-PEITHO); randomiserede data for mekanisk embolektomi specifikt er fortsat under opbygning.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KOMMENDE STUDIE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STRATIFY-II — design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Population: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akut intermediær-høj risiko PE (ekskl. absolut kontraindikation mod trombolyse). Multicenter, randomiseret 1:1:1.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3630168" cy="16916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3630168" cy="109728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77240" y="2542032"/>
            <a:ext cx="31729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Arm 1 · Mekanisk embolektomi</a:t>
            </a:r>
            <a:endParaRPr kumimoji="0" lang="en-US" sz="14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77240" y="3200400"/>
            <a:ext cx="31729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Kateterbaseret fjernelse af trombe uden trombolytika. Protokollen er ikke device-specifik — på OUH (og RH) forventes hovedsageligt AlphaVac.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407408" y="2331720"/>
            <a:ext cx="3630168" cy="16916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07408" y="2331720"/>
            <a:ext cx="3630168" cy="109728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636008" y="2542032"/>
            <a:ext cx="31729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Arm 2 · Lavdosis trombolyse</a:t>
            </a:r>
            <a:endParaRPr kumimoji="0" lang="en-US" sz="14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36008" y="3200400"/>
            <a:ext cx="31729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Lavdosis systemisk trombolyse intravenøst (lavdosis alteplase) — ikke kateterbaseret.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266176" y="2331720"/>
            <a:ext cx="3630168" cy="169164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66176" y="2331720"/>
            <a:ext cx="3630168" cy="109728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494776" y="2542032"/>
            <a:ext cx="31729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Arm 3 · Heparin</a:t>
            </a:r>
            <a:endParaRPr kumimoji="0" lang="en-US" sz="14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494776" y="3200400"/>
            <a:ext cx="31729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Antikoagulation med mulighed for fuld-dosis trombolyse ved forværring (kontrol).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251960"/>
            <a:ext cx="11064240" cy="137160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22960" y="443484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</a:rPr>
              <a:t>Co-primært endepunkt:  </a:t>
            </a:r>
            <a:r>
              <a:rPr lang="en-US" sz="1300" b="0">
                <a:solidFill>
                  <a:srgbClr val="CFE0E1"/>
                </a:solidFill>
                <a:latin typeface="Calibri" pitchFamily="34" charset="0"/>
              </a:rPr>
              <a:t>reduktion i trombebyrde 48–96 t (embolektomi vs. heparin; samt embolektomi vs. lavdosis trombolyse).   </a:t>
            </a:r>
            <a:r>
              <a:rPr lang="en-US" sz="1300" b="1">
                <a:solidFill>
                  <a:srgbClr val="FFFFFF"/>
                </a:solidFill>
                <a:latin typeface="Calibri" pitchFamily="34" charset="0"/>
              </a:rPr>
              <a:t>Størrelse:  </a:t>
            </a:r>
            <a:r>
              <a:rPr lang="en-US" sz="1300" b="0">
                <a:solidFill>
                  <a:srgbClr val="CFE0E1"/>
                </a:solidFill>
                <a:latin typeface="Calibri" pitchFamily="34" charset="0"/>
              </a:rPr>
              <a:t>~210 patienter, 1:1:1.   </a:t>
            </a:r>
            <a:r>
              <a:rPr lang="en-US" sz="1300" b="1">
                <a:solidFill>
                  <a:srgbClr val="FFFFFF"/>
                </a:solidFill>
                <a:latin typeface="Calibri" pitchFamily="34" charset="0"/>
              </a:rPr>
              <a:t>Forventet opstart hos os:  </a:t>
            </a:r>
            <a:r>
              <a:rPr lang="en-US" sz="1300" b="0">
                <a:solidFill>
                  <a:srgbClr val="CFE0E1"/>
                </a:solidFill>
                <a:latin typeface="Calibri" pitchFamily="34" charset="0"/>
              </a:rPr>
              <a:t>inden for måneder.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</a:rPr>
              <a:t>Organisation:  PI Region Syd:  </a:t>
            </a:r>
            <a:r>
              <a:rPr lang="en-US" sz="1300" b="0">
                <a:solidFill>
                  <a:srgbClr val="CFE0E1"/>
                </a:solidFill>
                <a:latin typeface="Calibri" pitchFamily="34" charset="0"/>
              </a:rPr>
              <a:t>Gro Egholm.   </a:t>
            </a:r>
            <a:r>
              <a:rPr lang="en-US" sz="1300" b="1">
                <a:solidFill>
                  <a:srgbClr val="FFFFFF"/>
                </a:solidFill>
                <a:latin typeface="Calibri" pitchFamily="34" charset="0"/>
              </a:rPr>
              <a:t>Site investigatorer OUH:  </a:t>
            </a:r>
            <a:r>
              <a:rPr lang="en-US" sz="1300" b="0">
                <a:solidFill>
                  <a:srgbClr val="CFE0E1"/>
                </a:solidFill>
                <a:latin typeface="Calibri" pitchFamily="34" charset="0"/>
              </a:rPr>
              <a:t>Mikkel Hougaard og Martin Kirk Christensen.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300" b="1" i="1">
                <a:solidFill>
                  <a:srgbClr val="FFD9A0"/>
                </a:solidFill>
                <a:latin typeface="Calibri" pitchFamily="34" charset="0"/>
              </a:rPr>
              <a:t>Site investigatorer på perifere sites: afklares.</a:t>
            </a:r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STRATIFY-II: ClinicalTrials.gov NCT06453876 · forløber STRATIFY: Kjærgaard et al., Cardiovasc Res 2026;122(4):539–549.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259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STUDIEDESIGN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STRATIFY-II — randomiseringsflow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337560" y="1600200"/>
            <a:ext cx="5486400" cy="96012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474720" y="1709928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Akut intermediær-høj risiko PE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474720" y="2103120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Ekskl. absolut kontraindikation mod trombolyse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337560" y="26974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Randomisering 1:1:1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080760" y="2560320"/>
            <a:ext cx="0" cy="137160"/>
          </a:xfrm>
          <a:prstGeom prst="line">
            <a:avLst/>
          </a:prstGeom>
          <a:noFill/>
          <a:ln w="19050">
            <a:solidFill>
              <a:srgbClr val="5B677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560320" y="3246120"/>
            <a:ext cx="0" cy="457200"/>
          </a:xfrm>
          <a:prstGeom prst="line">
            <a:avLst/>
          </a:prstGeom>
          <a:noFill/>
          <a:ln w="19050">
            <a:solidFill>
              <a:srgbClr val="1F6F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3703320"/>
            <a:ext cx="3383280" cy="14173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68680" y="3703320"/>
            <a:ext cx="3383280" cy="109728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05840" y="3886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2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Arm 1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05840" y="41605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Mekanisk embolektomi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05840" y="45262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AlphaVac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eller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Flowtriever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05840" y="4800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 ~70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46520" y="3246120"/>
            <a:ext cx="0" cy="457200"/>
          </a:xfrm>
          <a:prstGeom prst="line">
            <a:avLst/>
          </a:prstGeom>
          <a:noFill/>
          <a:ln w="19050">
            <a:solidFill>
              <a:srgbClr val="7A2E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754880" y="3703320"/>
            <a:ext cx="3383280" cy="14173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754880" y="3703320"/>
            <a:ext cx="3383280" cy="109728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892040" y="3886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20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Arm 2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892040" y="41605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Lavdosis trombolyse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892040" y="45262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i.v. (lavdosis alteplase)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892040" y="4800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 ~70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0332720" y="3246120"/>
            <a:ext cx="0" cy="457200"/>
          </a:xfrm>
          <a:prstGeom prst="line">
            <a:avLst/>
          </a:prstGeom>
          <a:noFill/>
          <a:ln w="19050">
            <a:solidFill>
              <a:srgbClr val="C8862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641080" y="3703320"/>
            <a:ext cx="3383280" cy="141732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641080" y="3703320"/>
            <a:ext cx="3383280" cy="109728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778240" y="3886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20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Arm 3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778240" y="41605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Heparin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778240" y="45262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standardbehandling (kontrol)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778240" y="4800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 ~70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560320" y="3246120"/>
            <a:ext cx="7772400" cy="0"/>
          </a:xfrm>
          <a:prstGeom prst="line">
            <a:avLst/>
          </a:prstGeom>
          <a:noFill/>
          <a:ln w="19050">
            <a:solidFill>
              <a:srgbClr val="5B677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868680" y="5440680"/>
            <a:ext cx="10378440" cy="5943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097280" y="555955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 alt ~210 patienter</a:t>
            </a: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 ·   co-primært endepunkt: reduktion i trombebyrde 48–96 t   ·   multicenter, regionalt samarbejde   ·   opstart inden for måneder</a:t>
            </a:r>
            <a:endParaRPr kumimoji="0" lang="en-US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48640" y="6492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STRATIFY-II: ClinicalTrials.gov NCT06453876. Armstørrelser er omtrentlige (~210 ÷ 3).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1124712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61F59F4C-647E-AF08-46AE-22C6CA02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00" y="1524000"/>
            <a:ext cx="2222500" cy="15455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2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Orientering fra formanden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5" name="Text 3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94D05F34-8FDD-5868-EA96-110BB4BDB1CB}"/>
              </a:ext>
            </a:extLst>
          </p:cNvPr>
          <p:cNvSpPr txBox="1"/>
          <p:nvPr/>
        </p:nvSpPr>
        <p:spPr>
          <a:xfrm>
            <a:off x="546100" y="1524000"/>
            <a:ext cx="11061700" cy="34240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800" b="1">
                <a:solidFill>
                  <a:srgbClr val="0F3B41"/>
                </a:solidFill>
              </a:rPr>
              <a:t>Tilbageblik på det forgangne år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Plenarmødet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Centraliseringen af KAG (behandles under </a:t>
            </a:r>
            <a:r>
              <a:rPr lang="da-DK" sz="1500" err="1">
                <a:solidFill>
                  <a:srgbClr val="3D4A4D"/>
                </a:solidFill>
              </a:rPr>
              <a:t>pkt</a:t>
            </a:r>
            <a:r>
              <a:rPr lang="da-DK" sz="1500">
                <a:solidFill>
                  <a:srgbClr val="3D4A4D"/>
                </a:solidFill>
              </a:rPr>
              <a:t> 7)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TRACTION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800" b="1">
                <a:solidFill>
                  <a:srgbClr val="0F3B41"/>
                </a:solidFill>
              </a:rPr>
              <a:t>Igangværende planer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Konferenceformer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800" b="1">
                <a:solidFill>
                  <a:srgbClr val="0F3B41"/>
                </a:solidFill>
              </a:rPr>
              <a:t>Fremadrettede opgaver for specialerådet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Implementering af sundhedsreformen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Patientnær behandling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</a:pPr>
            <a:r>
              <a:rPr lang="da-DK" sz="1500">
                <a:solidFill>
                  <a:srgbClr val="3D4A4D"/>
                </a:solidFill>
              </a:rPr>
              <a:t>Styrkelse af den tertiære funktion</a:t>
            </a:r>
          </a:p>
        </p:txBody>
      </p:sp>
    </p:spTree>
    <p:extLst>
      <p:ext uri="{BB962C8B-B14F-4D97-AF65-F5344CB8AC3E}">
        <p14:creationId xmlns:p14="http://schemas.microsoft.com/office/powerpoint/2010/main" val="316374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INKLUSIONSPOTENTIALE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Hvor mange patienter — og hvad er målet?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6035040" cy="10972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09728" cy="1097280"/>
          </a:xfrm>
          <a:prstGeom prst="rect">
            <a:avLst/>
          </a:prstGeom>
          <a:solidFill>
            <a:srgbClr val="9FBFC2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78308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ln>
                  <a:noFill/>
                </a:ln>
                <a:solidFill>
                  <a:srgbClr val="9FBFC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~1.000</a:t>
            </a:r>
          </a:p>
        </p:txBody>
      </p:sp>
      <p:sp>
        <p:nvSpPr>
          <p:cNvPr id="7" name="Text 5"/>
          <p:cNvSpPr/>
          <p:nvPr/>
        </p:nvSpPr>
        <p:spPr>
          <a:xfrm>
            <a:off x="2926080" y="1783080"/>
            <a:ext cx="3566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PE-indlæggelser/år i Region Syd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incidens ~90/100.000 voksne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3017520"/>
            <a:ext cx="6035040" cy="10972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3017520"/>
            <a:ext cx="109728" cy="109728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77240" y="301752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ln>
                  <a:noFill/>
                </a:ln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~100</a:t>
            </a:r>
          </a:p>
        </p:txBody>
      </p:sp>
      <p:sp>
        <p:nvSpPr>
          <p:cNvPr id="11" name="Text 9"/>
          <p:cNvSpPr/>
          <p:nvPr/>
        </p:nvSpPr>
        <p:spPr>
          <a:xfrm>
            <a:off x="2926080" y="3017520"/>
            <a:ext cx="3566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intermediær-høj risiko PE/år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~10 % af alle PE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4251960"/>
            <a:ext cx="6035040" cy="10972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4251960"/>
            <a:ext cx="109728" cy="109728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77240" y="4251960"/>
            <a:ext cx="2103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ln>
                  <a:noFill/>
                </a:ln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~50 / ~30</a:t>
            </a:r>
          </a:p>
        </p:txBody>
      </p:sp>
      <p:sp>
        <p:nvSpPr>
          <p:cNvPr id="15" name="Text 13"/>
          <p:cNvSpPr/>
          <p:nvPr/>
        </p:nvSpPr>
        <p:spPr>
          <a:xfrm>
            <a:off x="2926080" y="4251960"/>
            <a:ext cx="3566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inklusioner/år — ideelt / realistisk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50 % hhv. 30 % af egnede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858000" y="1783080"/>
            <a:ext cx="4754880" cy="37947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132320" y="20116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Inklusionsmål for OUH / Region Syd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132320" y="2606040"/>
            <a:ext cx="42062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>
                <a:ln>
                  <a:noFill/>
                </a:ln>
                <a:solidFill>
                  <a:srgbClr val="FFFFFF"/>
                </a:solidFill>
                <a:latin typeface="Calibri" pitchFamily="34" charset="0"/>
              </a:rPr>
              <a:t>Ideelt:  </a:t>
            </a:r>
            <a:r>
              <a:rPr lang="en-US" sz="1250" b="0">
                <a:ln>
                  <a:noFill/>
                </a:ln>
                <a:solidFill>
                  <a:srgbClr val="CFE0E1"/>
                </a:solidFill>
                <a:latin typeface="Calibri" pitchFamily="34" charset="0"/>
              </a:rPr>
              <a:t>~4 inklusioner/md (~50/år) — kræver fuldt regionalt flow og hurtig henvisning fra alle fire matrikler.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50" b="0"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>
                <a:ln>
                  <a:noFill/>
                </a:ln>
                <a:solidFill>
                  <a:srgbClr val="FFFFFF"/>
                </a:solidFill>
                <a:latin typeface="Calibri" pitchFamily="34" charset="0"/>
              </a:rPr>
              <a:t>Realistisk:  </a:t>
            </a:r>
            <a:r>
              <a:rPr lang="en-US" sz="1250" b="0">
                <a:ln>
                  <a:noFill/>
                </a:ln>
                <a:solidFill>
                  <a:srgbClr val="CFE0E1"/>
                </a:solidFill>
                <a:latin typeface="Calibri" pitchFamily="34" charset="0"/>
              </a:rPr>
              <a:t>2–3 inklusioner/md (~30/år) ved indkøring, samtykke-vinduer og fravalg.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50" b="0"/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>
                <a:ln>
                  <a:noFill/>
                </a:ln>
                <a:solidFill>
                  <a:srgbClr val="FFFFFF"/>
                </a:solidFill>
                <a:latin typeface="Calibri" pitchFamily="34" charset="0"/>
              </a:rPr>
              <a:t>Forsigtigt år 1:  </a:t>
            </a:r>
            <a:r>
              <a:rPr lang="en-US" sz="1250" b="0">
                <a:ln>
                  <a:noFill/>
                </a:ln>
                <a:solidFill>
                  <a:srgbClr val="CFE0E1"/>
                </a:solidFill>
                <a:latin typeface="Calibri" pitchFamily="34" charset="0"/>
              </a:rPr>
              <a:t>~1,5–2/md (~20/år) under opstart.</a:t>
            </a:r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>
                <a:ln>
                  <a:noFill/>
                </a:ln>
                <a:solidFill>
                  <a:srgbClr val="5B6770"/>
                </a:solidFill>
                <a:latin typeface="Calibri" pitchFamily="34" charset="0"/>
              </a:rPr>
              <a:t>Estimat: regnet med ~1.000 PE-indlæggelser/år i Region Syd; int-høj ~10 % af PE; inklusioner = 50 % (ideelt) hhv. 30 % (realistisk) af egnede. Antagelser — ikke et fast tal.</a:t>
            </a:r>
          </a:p>
        </p:txBody>
      </p:sp>
      <p:sp>
        <p:nvSpPr>
          <p:cNvPr id="20" name="Text 18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NoteCardBg"/>
          <p:cNvSpPr/>
          <p:nvPr/>
        </p:nvSpPr>
        <p:spPr>
          <a:xfrm>
            <a:off x="546100" y="5461000"/>
            <a:ext cx="6032500" cy="889000"/>
          </a:xfrm>
          <a:prstGeom prst="rect">
            <a:avLst/>
          </a:prstGeom>
          <a:solidFill>
            <a:srgbClr val="F3ECD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" name="NoteCardStripe"/>
          <p:cNvSpPr/>
          <p:nvPr/>
        </p:nvSpPr>
        <p:spPr>
          <a:xfrm>
            <a:off x="546100" y="5461000"/>
            <a:ext cx="114300" cy="889000"/>
          </a:xfrm>
          <a:prstGeom prst="rect">
            <a:avLst/>
          </a:prstGeom>
          <a:solidFill>
            <a:srgbClr val="C797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" name="NoteCardText"/>
          <p:cNvSpPr/>
          <p:nvPr/>
        </p:nvSpPr>
        <p:spPr>
          <a:xfrm>
            <a:off x="774700" y="5562600"/>
            <a:ext cx="5613400" cy="685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da-DK" sz="1200" b="1">
                <a:solidFill>
                  <a:srgbClr val="8A6A1E"/>
                </a:solidFill>
                <a:latin typeface="Calibri" pitchFamily="34" charset="0"/>
              </a:rPr>
              <a:t>NB — vedr. høj-risiko PE:  </a:t>
            </a:r>
            <a:r>
              <a:rPr lang="da-DK" sz="1200" b="0">
                <a:solidFill>
                  <a:srgbClr val="1F2933"/>
                </a:solidFill>
                <a:latin typeface="Calibri" pitchFamily="34" charset="0"/>
              </a:rPr>
              <a:t>Hos den (separate) gruppe med høj-risiko PE har op mod ~40 % en absolut kontraindikation mod trombolyse. Et tilsvarende tal er </a:t>
            </a:r>
            <a:r>
              <a:rPr lang="da-DK" sz="1200" b="1">
                <a:solidFill>
                  <a:srgbClr val="1F2933"/>
                </a:solidFill>
                <a:latin typeface="Calibri" pitchFamily="34" charset="0"/>
              </a:rPr>
              <a:t>ikke kendt</a:t>
            </a:r>
            <a:r>
              <a:rPr lang="da-DK" sz="1200" b="0">
                <a:solidFill>
                  <a:srgbClr val="1F2933"/>
                </a:solidFill>
                <a:latin typeface="Calibri" pitchFamily="34" charset="0"/>
              </a:rPr>
              <a:t> for intermediær-høj risiko PE (STRATIFY-II-populationen) og kan ikke uden videre overføres.</a:t>
            </a:r>
          </a:p>
        </p:txBody>
      </p:sp>
    </p:spTree>
    <p:extLst>
      <p:ext uri="{BB962C8B-B14F-4D97-AF65-F5344CB8AC3E}">
        <p14:creationId xmlns:p14="http://schemas.microsoft.com/office/powerpoint/2010/main" val="2097998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PUNKT 8 · FORUDSÆTNING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STRATIFY-II kræver tæt regionalt samarbejde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09728" cy="178308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1F6F7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Fælles henvisningsvej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49631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Hurtig, ensartet visitation af intermediær-høj PE fra SHS, SLB og SVS til OUH inden for tidsvinduet.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109728" cy="178308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537960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24/7 beredskab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537960" y="249631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Embolektomi-kapacitet og vagtdækning, så inklusion ikke afhænger af ugedag/tidspunkt.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79476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3794760"/>
            <a:ext cx="109728" cy="178308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2960" y="39776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Fælles PE-respons (PERT)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22960" y="450799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Tværfaglig vurdering (kardiologi, lunge, anæstesi/intensiv, radiologi) med aftalte kriterier.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63640" y="3794760"/>
            <a:ext cx="5486400" cy="17830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263640" y="3794760"/>
            <a:ext cx="109728" cy="178308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537960" y="39776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Datafangst og samtykke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37960" y="450799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F29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Strømlinet CT-vurdering, randomisering og opfølgning — så det reelle inklusionspotentiale realiseres.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Forudsætninger for at nå inklusionsmålet ved OUH som regional behandler.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9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Orientering fra sygehusenhederne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13258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566160" cy="9144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22960" y="21488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SHS</a:t>
            </a:r>
            <a:endParaRPr lang="en-US" sz="2000"/>
          </a:p>
        </p:txBody>
      </p:sp>
      <p:sp>
        <p:nvSpPr>
          <p:cNvPr id="7" name="Text 5"/>
          <p:cNvSpPr/>
          <p:nvPr/>
        </p:nvSpPr>
        <p:spPr>
          <a:xfrm>
            <a:off x="822960" y="26517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Sønderborg / Aabenraa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4361688" y="1828800"/>
            <a:ext cx="3566160" cy="13258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9" name="Shape 7"/>
          <p:cNvSpPr/>
          <p:nvPr/>
        </p:nvSpPr>
        <p:spPr>
          <a:xfrm>
            <a:off x="4361688" y="1828800"/>
            <a:ext cx="3566160" cy="9144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4636008" y="21488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SLB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4636008" y="26517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Vejle · Kolding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8174736" y="1828800"/>
            <a:ext cx="3566160" cy="13258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Shape 11"/>
          <p:cNvSpPr/>
          <p:nvPr/>
        </p:nvSpPr>
        <p:spPr>
          <a:xfrm>
            <a:off x="8174736" y="1828800"/>
            <a:ext cx="3566160" cy="9144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8449056" y="21488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SVS</a:t>
            </a:r>
            <a:endParaRPr lang="en-US" sz="2000"/>
          </a:p>
        </p:txBody>
      </p:sp>
      <p:sp>
        <p:nvSpPr>
          <p:cNvPr id="15" name="Text 13"/>
          <p:cNvSpPr/>
          <p:nvPr/>
        </p:nvSpPr>
        <p:spPr>
          <a:xfrm>
            <a:off x="8449056" y="26517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Esbjerg / Grindsted</a:t>
            </a:r>
            <a:endParaRPr lang="en-US" sz="1300"/>
          </a:p>
        </p:txBody>
      </p:sp>
      <p:sp>
        <p:nvSpPr>
          <p:cNvPr id="16" name="Shape 14"/>
          <p:cNvSpPr/>
          <p:nvPr/>
        </p:nvSpPr>
        <p:spPr>
          <a:xfrm>
            <a:off x="548640" y="3474720"/>
            <a:ext cx="3566160" cy="13258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Shape 15"/>
          <p:cNvSpPr/>
          <p:nvPr/>
        </p:nvSpPr>
        <p:spPr>
          <a:xfrm>
            <a:off x="548640" y="3474720"/>
            <a:ext cx="3566160" cy="9144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8" name="Text 16"/>
          <p:cNvSpPr/>
          <p:nvPr/>
        </p:nvSpPr>
        <p:spPr>
          <a:xfrm>
            <a:off x="822960" y="37947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OUH</a:t>
            </a:r>
            <a:endParaRPr lang="en-US" sz="2000"/>
          </a:p>
        </p:txBody>
      </p:sp>
      <p:sp>
        <p:nvSpPr>
          <p:cNvPr id="19" name="Text 17"/>
          <p:cNvSpPr/>
          <p:nvPr/>
        </p:nvSpPr>
        <p:spPr>
          <a:xfrm>
            <a:off x="822960" y="42976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Odense</a:t>
            </a:r>
            <a:endParaRPr lang="en-US" sz="1300"/>
          </a:p>
        </p:txBody>
      </p:sp>
      <p:sp>
        <p:nvSpPr>
          <p:cNvPr id="20" name="Shape 18"/>
          <p:cNvSpPr/>
          <p:nvPr/>
        </p:nvSpPr>
        <p:spPr>
          <a:xfrm>
            <a:off x="4361688" y="3474720"/>
            <a:ext cx="3566160" cy="132588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Shape 19"/>
          <p:cNvSpPr/>
          <p:nvPr/>
        </p:nvSpPr>
        <p:spPr>
          <a:xfrm>
            <a:off x="4361688" y="3474720"/>
            <a:ext cx="3566160" cy="9144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2" name="Text 20"/>
          <p:cNvSpPr/>
          <p:nvPr/>
        </p:nvSpPr>
        <p:spPr>
          <a:xfrm>
            <a:off x="4636008" y="37947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Professorer</a:t>
            </a:r>
            <a:endParaRPr lang="en-US" sz="2000"/>
          </a:p>
        </p:txBody>
      </p:sp>
      <p:sp>
        <p:nvSpPr>
          <p:cNvPr id="23" name="Text 21"/>
          <p:cNvSpPr/>
          <p:nvPr/>
        </p:nvSpPr>
        <p:spPr>
          <a:xfrm>
            <a:off x="548640" y="52120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 runde fra hver enhed — aktuelle forhold, kapacitet og særlige opmærksomhedspunkter.</a:t>
            </a:r>
            <a:endParaRPr lang="en-US" sz="1300"/>
          </a:p>
        </p:txBody>
      </p:sp>
      <p:sp>
        <p:nvSpPr>
          <p:cNvPr id="24" name="Text 22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25" name="Text 23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10 &amp; 11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Valg af ny formand · Eventuelt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3108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109728" cy="310896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68680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Valg af ny formand</a:t>
            </a:r>
            <a:endParaRPr lang="en-US" sz="2000"/>
          </a:p>
        </p:txBody>
      </p:sp>
      <p:sp>
        <p:nvSpPr>
          <p:cNvPr id="7" name="Text 5"/>
          <p:cNvSpPr/>
          <p:nvPr/>
        </p:nvSpPr>
        <p:spPr>
          <a:xfrm>
            <a:off x="868680" y="2697480"/>
            <a:ext cx="48463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Drøftelse og </a:t>
            </a:r>
            <a:r>
              <a:rPr lang="en-US" sz="1400" err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indstilling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400">
              <a:solidFill>
                <a:srgbClr val="1F2933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err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Siddende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400" err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formand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400" err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accepterer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400" err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genvalg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.</a:t>
            </a:r>
            <a:endParaRPr lang="en-US" sz="1400"/>
          </a:p>
          <a:p>
            <a:pPr marL="0" indent="0">
              <a:buNone/>
            </a:pPr>
            <a:endParaRPr lang="en-US" sz="1400"/>
          </a:p>
        </p:txBody>
      </p:sp>
      <p:sp>
        <p:nvSpPr>
          <p:cNvPr id="8" name="Shape 6"/>
          <p:cNvSpPr/>
          <p:nvPr/>
        </p:nvSpPr>
        <p:spPr>
          <a:xfrm>
            <a:off x="6217920" y="1920240"/>
            <a:ext cx="5394960" cy="3108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9" name="Shape 7"/>
          <p:cNvSpPr/>
          <p:nvPr/>
        </p:nvSpPr>
        <p:spPr>
          <a:xfrm>
            <a:off x="6217920" y="1920240"/>
            <a:ext cx="109728" cy="310896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6537960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Eventuelt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6537960" y="269748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Punkter fra </a:t>
            </a:r>
            <a:r>
              <a:rPr lang="en-US" sz="1400" err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deltagerne</a:t>
            </a:r>
            <a:r>
              <a:rPr lang="en-US" sz="14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400">
              <a:solidFill>
                <a:srgbClr val="1F2933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PLENARMØDE 26. November 2026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13" name="Text 11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 FOR I DAG</a:t>
            </a:r>
            <a:endParaRPr lang="en-US" sz="4000"/>
          </a:p>
        </p:txBody>
      </p:sp>
      <p:sp>
        <p:nvSpPr>
          <p:cNvPr id="4" name="Text 2"/>
          <p:cNvSpPr/>
          <p:nvPr/>
        </p:nvSpPr>
        <p:spPr>
          <a:xfrm>
            <a:off x="822960" y="3749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>
                <a:solidFill>
                  <a:srgbClr val="CFE0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 · 2. juni 2026</a:t>
            </a:r>
            <a:endParaRPr lang="en-US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2 · TILBAGEBLIK</a:t>
            </a:r>
            <a:endParaRPr lang="en-US" sz="1200"/>
          </a:p>
        </p:txBody>
      </p:sp>
      <p:sp>
        <p:nvSpPr>
          <p:cNvPr id="4" name="Text 2"/>
          <p:cNvSpPr/>
          <p:nvPr/>
        </p:nvSpPr>
        <p:spPr>
          <a:xfrm>
            <a:off x="758952" y="77724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Plenarmødet 2025 — kort recap</a:t>
            </a:r>
            <a:endParaRPr lang="en-US" sz="3400"/>
          </a:p>
        </p:txBody>
      </p:sp>
      <p:sp>
        <p:nvSpPr>
          <p:cNvPr id="5" name="Text 3"/>
          <p:cNvSpPr/>
          <p:nvPr/>
        </p:nvSpPr>
        <p:spPr>
          <a:xfrm>
            <a:off x="777240" y="1536192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 november 2025 · Hotel Scandic Kolding · alle regionens kardiologer</a:t>
            </a:r>
            <a:endParaRPr lang="en-US" sz="1400"/>
          </a:p>
        </p:txBody>
      </p:sp>
      <p:sp>
        <p:nvSpPr>
          <p:cNvPr id="6" name="Shape 4"/>
          <p:cNvSpPr/>
          <p:nvPr/>
        </p:nvSpPr>
        <p:spPr>
          <a:xfrm>
            <a:off x="777240" y="2103120"/>
            <a:ext cx="4983480" cy="1965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" name="Shape 5"/>
          <p:cNvSpPr/>
          <p:nvPr/>
        </p:nvSpPr>
        <p:spPr>
          <a:xfrm>
            <a:off x="777240" y="2103120"/>
            <a:ext cx="82296" cy="196596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8" name="Text 6"/>
          <p:cNvSpPr/>
          <p:nvPr/>
        </p:nvSpPr>
        <p:spPr>
          <a:xfrm>
            <a:off x="1069848" y="2267712"/>
            <a:ext cx="4434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 faglige program</a:t>
            </a:r>
            <a:endParaRPr lang="en-US" sz="1800"/>
          </a:p>
        </p:txBody>
      </p:sp>
      <p:sp>
        <p:nvSpPr>
          <p:cNvPr id="9" name="Text 7"/>
          <p:cNvSpPr/>
          <p:nvPr/>
        </p:nvSpPr>
        <p:spPr>
          <a:xfrm>
            <a:off x="1069848" y="2743200"/>
            <a:ext cx="4434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Lungeemboli &amp; PERT-team (M. K. Christensen), ablation ved atrieflimren (arytmi-teamet OUH) og regionsobduktioner — postmortal diagnostik, familieudredning &amp; jura.</a:t>
            </a:r>
            <a:endParaRPr lang="en-US" sz="1250"/>
          </a:p>
        </p:txBody>
      </p:sp>
      <p:sp>
        <p:nvSpPr>
          <p:cNvPr id="10" name="Shape 8"/>
          <p:cNvSpPr/>
          <p:nvPr/>
        </p:nvSpPr>
        <p:spPr>
          <a:xfrm>
            <a:off x="6355080" y="2103120"/>
            <a:ext cx="4983480" cy="1965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1" name="Shape 9"/>
          <p:cNvSpPr/>
          <p:nvPr/>
        </p:nvSpPr>
        <p:spPr>
          <a:xfrm>
            <a:off x="6355080" y="2103120"/>
            <a:ext cx="82296" cy="196596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2" name="Text 10"/>
          <p:cNvSpPr/>
          <p:nvPr/>
        </p:nvSpPr>
        <p:spPr>
          <a:xfrm>
            <a:off x="6647688" y="2267712"/>
            <a:ext cx="4434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ph.d.-oplæg</a:t>
            </a:r>
            <a:endParaRPr lang="en-US" sz="1800"/>
          </a:p>
        </p:txBody>
      </p:sp>
      <p:sp>
        <p:nvSpPr>
          <p:cNvPr id="13" name="Text 11"/>
          <p:cNvSpPr/>
          <p:nvPr/>
        </p:nvSpPr>
        <p:spPr>
          <a:xfrm>
            <a:off x="6647688" y="2743200"/>
            <a:ext cx="4434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Photon-counting CT vs. O-15-vand-PET ved stent &amp; recidiv-angina (S. Scheuer, Esbjerg) og aortaklap-forkalkning ved type 2-diabetes — STENO INTEN-CT (A. Haujir, OUH).</a:t>
            </a:r>
            <a:endParaRPr lang="en-US" sz="1250"/>
          </a:p>
        </p:txBody>
      </p:sp>
      <p:sp>
        <p:nvSpPr>
          <p:cNvPr id="14" name="Shape 12"/>
          <p:cNvSpPr/>
          <p:nvPr/>
        </p:nvSpPr>
        <p:spPr>
          <a:xfrm>
            <a:off x="777240" y="4297680"/>
            <a:ext cx="4983480" cy="1965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Shape 13"/>
          <p:cNvSpPr/>
          <p:nvPr/>
        </p:nvSpPr>
        <p:spPr>
          <a:xfrm>
            <a:off x="777240" y="4297680"/>
            <a:ext cx="82296" cy="196596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6" name="Text 14"/>
          <p:cNvSpPr/>
          <p:nvPr/>
        </p:nvSpPr>
        <p:spPr>
          <a:xfrm>
            <a:off x="1069848" y="4462272"/>
            <a:ext cx="4434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Udredning af stabil AP</a:t>
            </a:r>
            <a:endParaRPr lang="en-US" sz="1800"/>
          </a:p>
        </p:txBody>
      </p:sp>
      <p:sp>
        <p:nvSpPr>
          <p:cNvPr id="17" name="Text 15"/>
          <p:cNvSpPr/>
          <p:nvPr/>
        </p:nvSpPr>
        <p:spPr>
          <a:xfrm>
            <a:off x="1069848" y="4937760"/>
            <a:ext cx="4434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algoritme vedtaget: hjerte-CT som 1.-linje ved de-novo sygdom, FFR-CT som 2. linje. Funktionstest forbeholdt udvalgte. NUK under udfasning, beskedent PET-behov.</a:t>
            </a:r>
            <a:endParaRPr lang="en-US" sz="1250"/>
          </a:p>
        </p:txBody>
      </p:sp>
      <p:sp>
        <p:nvSpPr>
          <p:cNvPr id="18" name="Shape 16"/>
          <p:cNvSpPr/>
          <p:nvPr/>
        </p:nvSpPr>
        <p:spPr>
          <a:xfrm>
            <a:off x="6355080" y="4297680"/>
            <a:ext cx="4983480" cy="196596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Shape 17"/>
          <p:cNvSpPr/>
          <p:nvPr/>
        </p:nvSpPr>
        <p:spPr>
          <a:xfrm>
            <a:off x="6355080" y="4297680"/>
            <a:ext cx="82296" cy="19659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20" name="Text 18"/>
          <p:cNvSpPr/>
          <p:nvPr/>
        </p:nvSpPr>
        <p:spPr>
          <a:xfrm>
            <a:off x="6647688" y="4462272"/>
            <a:ext cx="4434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Samling af KAG</a:t>
            </a:r>
            <a:endParaRPr lang="en-US" sz="1800"/>
          </a:p>
        </p:txBody>
      </p:sp>
      <p:sp>
        <p:nvSpPr>
          <p:cNvPr id="21" name="Text 19"/>
          <p:cNvSpPr/>
          <p:nvPr/>
        </p:nvSpPr>
        <p:spPr>
          <a:xfrm>
            <a:off x="6647688" y="4937760"/>
            <a:ext cx="4434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5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Indstilling om centralisering af diagnostisk KAG til Odense, på linje med øvrige regioner — drøftes videre under pkt. 7 i dag.</a:t>
            </a:r>
            <a:endParaRPr lang="en-US" sz="1250"/>
          </a:p>
        </p:txBody>
      </p:sp>
      <p:sp>
        <p:nvSpPr>
          <p:cNvPr id="22" name="Text 20"/>
          <p:cNvSpPr/>
          <p:nvPr/>
        </p:nvSpPr>
        <p:spPr>
          <a:xfrm>
            <a:off x="777240" y="64556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Kardiologiske Specialeråd · Region Syddanmark</a:t>
            </a:r>
            <a:endParaRPr lang="en-US" sz="900"/>
          </a:p>
        </p:txBody>
      </p:sp>
      <p:sp>
        <p:nvSpPr>
          <p:cNvPr id="23" name="Text 21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B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2 · PLENARMØDET · OPSAMLING</a:t>
            </a:r>
            <a:endParaRPr lang="en-US" sz="1200"/>
          </a:p>
        </p:txBody>
      </p:sp>
      <p:sp>
        <p:nvSpPr>
          <p:cNvPr id="4" name="Text 2"/>
          <p:cNvSpPr/>
          <p:nvPr/>
        </p:nvSpPr>
        <p:spPr>
          <a:xfrm>
            <a:off x="758952" y="77724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Hvad tager vi med fra mødet</a:t>
            </a:r>
            <a:endParaRPr lang="en-US" sz="3400"/>
          </a:p>
        </p:txBody>
      </p:sp>
      <p:sp>
        <p:nvSpPr>
          <p:cNvPr id="5" name="Shape 3"/>
          <p:cNvSpPr/>
          <p:nvPr/>
        </p:nvSpPr>
        <p:spPr>
          <a:xfrm>
            <a:off x="822960" y="1874520"/>
            <a:ext cx="566928" cy="566928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/>
          </a:p>
        </p:txBody>
      </p:sp>
      <p:sp>
        <p:nvSpPr>
          <p:cNvPr id="7" name="Text 5"/>
          <p:cNvSpPr/>
          <p:nvPr/>
        </p:nvSpPr>
        <p:spPr>
          <a:xfrm>
            <a:off x="1600200" y="1837944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Modalitetsskiftet er reelt i gang</a:t>
            </a:r>
            <a:endParaRPr lang="en-US" sz="1700"/>
          </a:p>
        </p:txBody>
      </p:sp>
      <p:sp>
        <p:nvSpPr>
          <p:cNvPr id="8" name="Text 6"/>
          <p:cNvSpPr/>
          <p:nvPr/>
        </p:nvSpPr>
        <p:spPr>
          <a:xfrm>
            <a:off x="1600200" y="2221992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>
                <a:solidFill>
                  <a:srgbClr val="C9D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Hjerte-CT er nu 1.-linje ved stabil angina; NUK-volumen i Vestdanmark er faldet ~68 % fra 2021 til 2025. Hjerte-CT ligger stabilt ~14.000/år.</a:t>
            </a:r>
            <a:endParaRPr lang="en-US" sz="1250"/>
          </a:p>
        </p:txBody>
      </p:sp>
      <p:sp>
        <p:nvSpPr>
          <p:cNvPr id="9" name="Shape 7"/>
          <p:cNvSpPr/>
          <p:nvPr/>
        </p:nvSpPr>
        <p:spPr>
          <a:xfrm>
            <a:off x="822960" y="2935224"/>
            <a:ext cx="566928" cy="566928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822960" y="293522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/>
          </a:p>
        </p:txBody>
      </p:sp>
      <p:sp>
        <p:nvSpPr>
          <p:cNvPr id="11" name="Text 9"/>
          <p:cNvSpPr/>
          <p:nvPr/>
        </p:nvSpPr>
        <p:spPr>
          <a:xfrm>
            <a:off x="1600200" y="2898648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Bred enighed om udredningsalgoritmen</a:t>
            </a:r>
            <a:endParaRPr lang="en-US" sz="1700"/>
          </a:p>
        </p:txBody>
      </p:sp>
      <p:sp>
        <p:nvSpPr>
          <p:cNvPr id="12" name="Text 10"/>
          <p:cNvSpPr/>
          <p:nvPr/>
        </p:nvSpPr>
        <p:spPr>
          <a:xfrm>
            <a:off x="1600200" y="3282696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>
                <a:solidFill>
                  <a:srgbClr val="C9D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Fælles regional vej for iskæmiudredning: CT først, FFR-CT som 2. linje, funktionstest til de få. Skaber ensartethed på tværs af matrikler.</a:t>
            </a:r>
            <a:endParaRPr lang="en-US" sz="1250"/>
          </a:p>
        </p:txBody>
      </p:sp>
      <p:sp>
        <p:nvSpPr>
          <p:cNvPr id="13" name="Shape 11"/>
          <p:cNvSpPr/>
          <p:nvPr/>
        </p:nvSpPr>
        <p:spPr>
          <a:xfrm>
            <a:off x="822960" y="3995928"/>
            <a:ext cx="566928" cy="566928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822960" y="39959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/>
          </a:p>
        </p:txBody>
      </p:sp>
      <p:sp>
        <p:nvSpPr>
          <p:cNvPr id="15" name="Text 13"/>
          <p:cNvSpPr/>
          <p:nvPr/>
        </p:nvSpPr>
        <p:spPr>
          <a:xfrm>
            <a:off x="1600200" y="3959352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KAG-centralisering peger mod Odense</a:t>
            </a:r>
            <a:endParaRPr lang="en-US" sz="1700"/>
          </a:p>
        </p:txBody>
      </p:sp>
      <p:sp>
        <p:nvSpPr>
          <p:cNvPr id="16" name="Text 14"/>
          <p:cNvSpPr/>
          <p:nvPr/>
        </p:nvSpPr>
        <p:spPr>
          <a:xfrm>
            <a:off x="1600200" y="4343400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>
                <a:solidFill>
                  <a:srgbClr val="C9D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Plenarmødets drøftelse banede vej for indstillingen om at samle diagnostisk KAG — som konkretiseres under pkt. 7 i dag.</a:t>
            </a:r>
            <a:endParaRPr lang="en-US" sz="1250"/>
          </a:p>
        </p:txBody>
      </p:sp>
      <p:sp>
        <p:nvSpPr>
          <p:cNvPr id="17" name="Shape 15"/>
          <p:cNvSpPr/>
          <p:nvPr/>
        </p:nvSpPr>
        <p:spPr>
          <a:xfrm>
            <a:off x="822960" y="5056632"/>
            <a:ext cx="566928" cy="566928"/>
          </a:xfrm>
          <a:prstGeom prst="ellipse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8" name="Text 16"/>
          <p:cNvSpPr/>
          <p:nvPr/>
        </p:nvSpPr>
        <p:spPr>
          <a:xfrm>
            <a:off x="822960" y="505663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/>
          </a:p>
        </p:txBody>
      </p:sp>
      <p:sp>
        <p:nvSpPr>
          <p:cNvPr id="19" name="Text 17"/>
          <p:cNvSpPr/>
          <p:nvPr/>
        </p:nvSpPr>
        <p:spPr>
          <a:xfrm>
            <a:off x="1600200" y="5020056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Stærkt regionalt forskningsmiljø</a:t>
            </a:r>
            <a:endParaRPr lang="en-US" sz="1700"/>
          </a:p>
        </p:txBody>
      </p:sp>
      <p:sp>
        <p:nvSpPr>
          <p:cNvPr id="20" name="Text 18"/>
          <p:cNvSpPr/>
          <p:nvPr/>
        </p:nvSpPr>
        <p:spPr>
          <a:xfrm>
            <a:off x="1600200" y="5404104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>
                <a:solidFill>
                  <a:srgbClr val="C9D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ph.d.-projekter på tværs af matrikler (photon-counting CT i Esbjerg, STENO INTEN-CT på OUH) viser forskningskraft lokalt — værd at værne om.</a:t>
            </a:r>
            <a:endParaRPr lang="en-US" sz="1250"/>
          </a:p>
        </p:txBody>
      </p:sp>
      <p:sp>
        <p:nvSpPr>
          <p:cNvPr id="21" name="Text 19"/>
          <p:cNvSpPr/>
          <p:nvPr/>
        </p:nvSpPr>
        <p:spPr>
          <a:xfrm>
            <a:off x="777240" y="64556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NUK/CT-tal: Vestdansk Hjertedatabase, VDH-årsrapport 2025.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1338560" y="645566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FB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FORSKNINGSORIENTERING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TRACTION — inklusionsstatus i Region Syd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CCTA vs. invasiv KAG ved NSTEMI/UAP (n=2.300). Status 13. maj 2026: 1.077 randomiseret (46,8 %) på landsplan.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103120"/>
          <a:ext cx="685800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6235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Region Syd i alt: 91 randomiseret  ·  Esbjerg fører med 22  ·  alle fem matrikler aktive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680960" y="2103120"/>
            <a:ext cx="3931920" cy="35661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955280" y="22860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20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Sammenligning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7955280" y="2606040"/>
            <a:ext cx="3520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Region H &amp; Sjælland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åbnede tidligt og har stort forspring: Herlev 349, Roskilde 296, Hillerød 147, Hvidovre 115, Bispebjerg 79.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Region Syd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åbnede senere (alle fem sites): tilsammen 91 randomiseret, jævnt fordelt 14–22 pr. site.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Forskellen i totaler afspejler især opstartstidspunkt.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Kilde: TRACTION styregruppe, statusmail 13-05-2026 (PI N.T. Olsen). NCT06101862. Site-tal fra leaderboard (sum = 1.077).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300" normalizeH="0" baseline="0" noProof="0">
                <a:ln>
                  <a:noFill/>
                </a:ln>
                <a:solidFill>
                  <a:srgbClr val="7A2E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FORSKNINGSORIENTERING · TRACTION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F3B41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Inklusionsrate pr. måned — korrigeret for opstart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Randomiseringer pr. måned. Herlev åbnede okt. 2023 (~19 mdr.); Region Syds sites jan. 2026 (~4 mdr.).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103120"/>
          <a:ext cx="704088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669280"/>
            <a:ext cx="7040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Pr. site pr. måned. Region Syd-sites: 3,5–5,5/md; Esbjerg højest.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863840" y="2103120"/>
            <a:ext cx="3749040" cy="3566160"/>
          </a:xfrm>
          <a:prstGeom prst="rect">
            <a:avLst/>
          </a:prstGeom>
          <a:solidFill>
            <a:srgbClr val="0F3B4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8138160" y="22860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Pointen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8138160" y="26974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~23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randomiseringer/md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138160" y="3383280"/>
            <a:ext cx="32918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Region Syds fem sites tilsammen randomiserer ~23/md —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mere end Herlev alene (~18/md),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FE0E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som ellers er studiets mest aktive enkeltsite.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C886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Forskellen i totaler skyldes alene, at vi kom senere med — ikke en lavere takt.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Rate = kumulative randomiseringer ÷ aktive måneder. Herlev fra start okt. 2023 (NCT06101862, ACTUAL). Region Syd fra jan. 2026. Kilde: TRACTION-styregruppe 13-05-2026.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5B67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ccentBar3">
            <a:extLst>
              <a:ext uri="{FF2B5EF4-FFF2-40B4-BE49-F238E27FC236}">
                <a16:creationId xmlns:a16="http://schemas.microsoft.com/office/drawing/2014/main" id="{8EBCE368-D9E8-4249-B42D-3406BCA57E97}"/>
              </a:ext>
            </a:extLst>
          </p:cNvPr>
          <p:cNvSpPr/>
          <p:nvPr/>
        </p:nvSpPr>
        <p:spPr>
          <a:xfrm>
            <a:off x="546100" y="4826000"/>
            <a:ext cx="114300" cy="1397000"/>
          </a:xfrm>
          <a:prstGeom prst="rect">
            <a:avLst/>
          </a:prstGeom>
          <a:solidFill>
            <a:srgbClr val="B8860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4" name="AccentBar2">
            <a:extLst>
              <a:ext uri="{FF2B5EF4-FFF2-40B4-BE49-F238E27FC236}">
                <a16:creationId xmlns:a16="http://schemas.microsoft.com/office/drawing/2014/main" id="{43798F95-C38F-B744-BDBE-EF2EA637FC87}"/>
              </a:ext>
            </a:extLst>
          </p:cNvPr>
          <p:cNvSpPr/>
          <p:nvPr/>
        </p:nvSpPr>
        <p:spPr>
          <a:xfrm>
            <a:off x="546100" y="3238500"/>
            <a:ext cx="114300" cy="1397000"/>
          </a:xfrm>
          <a:prstGeom prst="rect">
            <a:avLst/>
          </a:prstGeom>
          <a:solidFill>
            <a:srgbClr val="7A2E4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3" name="AccentBar1">
            <a:extLst>
              <a:ext uri="{FF2B5EF4-FFF2-40B4-BE49-F238E27FC236}">
                <a16:creationId xmlns:a16="http://schemas.microsoft.com/office/drawing/2014/main" id="{F346DF49-9658-6C47-B671-35017DB84481}"/>
              </a:ext>
            </a:extLst>
          </p:cNvPr>
          <p:cNvSpPr/>
          <p:nvPr/>
        </p:nvSpPr>
        <p:spPr>
          <a:xfrm>
            <a:off x="546100" y="1651000"/>
            <a:ext cx="114300" cy="1397000"/>
          </a:xfrm>
          <a:prstGeom prst="rect">
            <a:avLst/>
          </a:prstGeom>
          <a:solidFill>
            <a:srgbClr val="0F3B4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ED6E63-9285-7378-AC20-5CADEC74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660400"/>
            <a:ext cx="11061700" cy="774700"/>
          </a:xfrm>
        </p:spPr>
        <p:txBody>
          <a:bodyPr/>
          <a:lstStyle/>
          <a:p>
            <a:pPr marL="0" indent="0" algn="l">
              <a:buNone/>
            </a:pPr>
            <a:r>
              <a:rPr lang="da-DK" sz="3000" b="1">
                <a:solidFill>
                  <a:srgbClr val="0F3B41"/>
                </a:solidFill>
                <a:latin typeface="Georgia" pitchFamily="34" charset="0"/>
              </a:rPr>
              <a:t>Inklusionsfremskrivning pr. 19/8 – 2025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6F95AD9-2109-89D8-1AF0-5A8E908DF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0" y="1651000"/>
            <a:ext cx="7112000" cy="13970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833FAA5D-FD2E-B475-20DB-9EB0E0E2B63B}"/>
              </a:ext>
            </a:extLst>
          </p:cNvPr>
          <p:cNvSpPr txBox="1"/>
          <p:nvPr/>
        </p:nvSpPr>
        <p:spPr>
          <a:xfrm>
            <a:off x="825500" y="21209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0F3B41"/>
                </a:solidFill>
                <a:latin typeface="Calibri" pitchFamily="34" charset="0"/>
              </a:rPr>
              <a:t>Inklusion færdig oktober 2029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332B42D-E8DD-E758-F18A-E4E91BBEFA6A}"/>
              </a:ext>
            </a:extLst>
          </p:cNvPr>
          <p:cNvSpPr txBox="1"/>
          <p:nvPr/>
        </p:nvSpPr>
        <p:spPr>
          <a:xfrm>
            <a:off x="825500" y="24384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5B6770"/>
                </a:solidFill>
                <a:latin typeface="Calibri" pitchFamily="34" charset="0"/>
              </a:rPr>
              <a:t>Last follow-up færdig oktober 2030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32FBFC7B-C0AD-F378-C793-1F6CB7800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0" y="3238500"/>
            <a:ext cx="7112000" cy="139700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083B3FBE-D3CD-69AB-4E48-ED6135560BF8}"/>
              </a:ext>
            </a:extLst>
          </p:cNvPr>
          <p:cNvSpPr txBox="1"/>
          <p:nvPr/>
        </p:nvSpPr>
        <p:spPr>
          <a:xfrm>
            <a:off x="825500" y="37084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0F3B41"/>
                </a:solidFill>
                <a:latin typeface="Calibri" pitchFamily="34" charset="0"/>
              </a:rPr>
              <a:t>Inklusion færdig oktober 2028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67E5D87-900C-D697-5284-1D705D8A2D83}"/>
              </a:ext>
            </a:extLst>
          </p:cNvPr>
          <p:cNvSpPr txBox="1"/>
          <p:nvPr/>
        </p:nvSpPr>
        <p:spPr>
          <a:xfrm>
            <a:off x="825500" y="40259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5B6770"/>
                </a:solidFill>
                <a:latin typeface="Calibri" pitchFamily="34" charset="0"/>
              </a:rPr>
              <a:t>Last follow-up færdig oktober 2029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343480E-6728-2277-DE25-7FC758AAB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0" y="4826000"/>
            <a:ext cx="7112000" cy="1397000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F9D9121B-5CAC-3D78-E34F-5CE9040B5282}"/>
              </a:ext>
            </a:extLst>
          </p:cNvPr>
          <p:cNvSpPr txBox="1"/>
          <p:nvPr/>
        </p:nvSpPr>
        <p:spPr>
          <a:xfrm>
            <a:off x="825500" y="52959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0F3B41"/>
                </a:solidFill>
                <a:latin typeface="Calibri" pitchFamily="34" charset="0"/>
              </a:rPr>
              <a:t>Inklusion færdig april 2028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E767CA9-D962-6EDD-D94D-79A4514D585E}"/>
              </a:ext>
            </a:extLst>
          </p:cNvPr>
          <p:cNvSpPr txBox="1"/>
          <p:nvPr/>
        </p:nvSpPr>
        <p:spPr>
          <a:xfrm>
            <a:off x="825500" y="5613400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da-DK" sz="1400">
                <a:solidFill>
                  <a:srgbClr val="5B6770"/>
                </a:solidFill>
                <a:latin typeface="Calibri" pitchFamily="34" charset="0"/>
              </a:rPr>
              <a:t>Last follow-up færdig april 2029</a:t>
            </a:r>
          </a:p>
        </p:txBody>
      </p:sp>
      <p:sp>
        <p:nvSpPr>
          <p:cNvPr id="12" name="Category">
            <a:extLst>
              <a:ext uri="{FF2B5EF4-FFF2-40B4-BE49-F238E27FC236}">
                <a16:creationId xmlns:a16="http://schemas.microsoft.com/office/drawing/2014/main" id="{C72CC3FC-4B5B-0342-BDF0-9F587CAF33FB}"/>
              </a:ext>
            </a:extLst>
          </p:cNvPr>
          <p:cNvSpPr txBox="1"/>
          <p:nvPr/>
        </p:nvSpPr>
        <p:spPr>
          <a:xfrm>
            <a:off x="546100" y="381000"/>
            <a:ext cx="10515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da-DK" sz="1200" b="1" kern="0" spc="300">
                <a:solidFill>
                  <a:srgbClr val="7A2E4A"/>
                </a:solidFill>
                <a:latin typeface="Calibri" pitchFamily="34" charset="0"/>
              </a:rPr>
              <a:t>FORSKNINGSORIENTERING · TRACTION</a:t>
            </a:r>
          </a:p>
        </p:txBody>
      </p:sp>
      <p:sp>
        <p:nvSpPr>
          <p:cNvPr id="16" name="ModelName1">
            <a:extLst>
              <a:ext uri="{FF2B5EF4-FFF2-40B4-BE49-F238E27FC236}">
                <a16:creationId xmlns:a16="http://schemas.microsoft.com/office/drawing/2014/main" id="{7FE7155D-D294-8149-BA0C-8746D012B0E3}"/>
              </a:ext>
            </a:extLst>
          </p:cNvPr>
          <p:cNvSpPr txBox="1"/>
          <p:nvPr/>
        </p:nvSpPr>
        <p:spPr>
          <a:xfrm>
            <a:off x="825500" y="1714500"/>
            <a:ext cx="34290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da-DK" sz="1600" b="1">
                <a:solidFill>
                  <a:srgbClr val="0F3B41"/>
                </a:solidFill>
                <a:latin typeface="Georgia" pitchFamily="34" charset="0"/>
              </a:rPr>
              <a:t>Model 1 — 400/år</a:t>
            </a:r>
          </a:p>
        </p:txBody>
      </p:sp>
      <p:sp>
        <p:nvSpPr>
          <p:cNvPr id="17" name="ModelName2">
            <a:extLst>
              <a:ext uri="{FF2B5EF4-FFF2-40B4-BE49-F238E27FC236}">
                <a16:creationId xmlns:a16="http://schemas.microsoft.com/office/drawing/2014/main" id="{A4BEA282-7469-D94D-A99C-C2987FF61B22}"/>
              </a:ext>
            </a:extLst>
          </p:cNvPr>
          <p:cNvSpPr txBox="1"/>
          <p:nvPr/>
        </p:nvSpPr>
        <p:spPr>
          <a:xfrm>
            <a:off x="825500" y="3302000"/>
            <a:ext cx="34290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da-DK" sz="1600" b="1">
                <a:solidFill>
                  <a:srgbClr val="0F3B41"/>
                </a:solidFill>
                <a:latin typeface="Georgia" pitchFamily="34" charset="0"/>
              </a:rPr>
              <a:t>Model 2 — 600/år</a:t>
            </a:r>
          </a:p>
        </p:txBody>
      </p:sp>
      <p:sp>
        <p:nvSpPr>
          <p:cNvPr id="18" name="ModelName3">
            <a:extLst>
              <a:ext uri="{FF2B5EF4-FFF2-40B4-BE49-F238E27FC236}">
                <a16:creationId xmlns:a16="http://schemas.microsoft.com/office/drawing/2014/main" id="{883EA259-51D9-0A4C-B419-E33579BF5F12}"/>
              </a:ext>
            </a:extLst>
          </p:cNvPr>
          <p:cNvSpPr txBox="1"/>
          <p:nvPr/>
        </p:nvSpPr>
        <p:spPr>
          <a:xfrm>
            <a:off x="825500" y="4889500"/>
            <a:ext cx="34290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da-DK" sz="1600" b="1">
                <a:solidFill>
                  <a:srgbClr val="0F3B41"/>
                </a:solidFill>
                <a:latin typeface="Georgia" pitchFamily="34" charset="0"/>
              </a:rPr>
              <a:t>Model 3 — 700/år</a:t>
            </a:r>
          </a:p>
        </p:txBody>
      </p:sp>
      <p:sp>
        <p:nvSpPr>
          <p:cNvPr id="19" name="Footer">
            <a:extLst>
              <a:ext uri="{FF2B5EF4-FFF2-40B4-BE49-F238E27FC236}">
                <a16:creationId xmlns:a16="http://schemas.microsoft.com/office/drawing/2014/main" id="{06F58777-4BB3-6E41-A64C-A88490DBFE82}"/>
              </a:ext>
            </a:extLst>
          </p:cNvPr>
          <p:cNvSpPr txBox="1"/>
          <p:nvPr/>
        </p:nvSpPr>
        <p:spPr>
          <a:xfrm>
            <a:off x="546100" y="6451600"/>
            <a:ext cx="100584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da-DK" sz="900">
                <a:solidFill>
                  <a:srgbClr val="5B6770"/>
                </a:solidFill>
                <a:latin typeface="Calibri" pitchFamily="34" charset="0"/>
              </a:rPr>
              <a:t>Kilde: TRACTION-fremskrivning 19-08-2025.</a:t>
            </a:r>
          </a:p>
        </p:txBody>
      </p:sp>
      <p:sp>
        <p:nvSpPr>
          <p:cNvPr id="20" name="PageNum">
            <a:extLst>
              <a:ext uri="{FF2B5EF4-FFF2-40B4-BE49-F238E27FC236}">
                <a16:creationId xmlns:a16="http://schemas.microsoft.com/office/drawing/2014/main" id="{91B56E9A-71C5-B84D-A70D-176122AB33C1}"/>
              </a:ext>
            </a:extLst>
          </p:cNvPr>
          <p:cNvSpPr txBox="1"/>
          <p:nvPr/>
        </p:nvSpPr>
        <p:spPr>
          <a:xfrm>
            <a:off x="11252200" y="6451600"/>
            <a:ext cx="4572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r">
              <a:buNone/>
            </a:pPr>
            <a:r>
              <a:rPr lang="da-DK" sz="1000">
                <a:solidFill>
                  <a:srgbClr val="5B6770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4FDFC810-0854-508B-4965-C0354C1158F0}"/>
              </a:ext>
            </a:extLst>
          </p:cNvPr>
          <p:cNvSpPr txBox="1"/>
          <p:nvPr/>
        </p:nvSpPr>
        <p:spPr>
          <a:xfrm>
            <a:off x="3672127" y="2195255"/>
            <a:ext cx="4265375" cy="2554545"/>
          </a:xfrm>
          <a:custGeom>
            <a:avLst/>
            <a:gdLst>
              <a:gd name="csX0" fmla="*/ 0 w 4265375"/>
              <a:gd name="csY0" fmla="*/ 0 h 2554545"/>
              <a:gd name="csX1" fmla="*/ 575826 w 4265375"/>
              <a:gd name="csY1" fmla="*/ 0 h 2554545"/>
              <a:gd name="csX2" fmla="*/ 981036 w 4265375"/>
              <a:gd name="csY2" fmla="*/ 0 h 2554545"/>
              <a:gd name="csX3" fmla="*/ 1471554 w 4265375"/>
              <a:gd name="csY3" fmla="*/ 0 h 2554545"/>
              <a:gd name="csX4" fmla="*/ 2090034 w 4265375"/>
              <a:gd name="csY4" fmla="*/ 0 h 2554545"/>
              <a:gd name="csX5" fmla="*/ 2623206 w 4265375"/>
              <a:gd name="csY5" fmla="*/ 0 h 2554545"/>
              <a:gd name="csX6" fmla="*/ 3199031 w 4265375"/>
              <a:gd name="csY6" fmla="*/ 0 h 2554545"/>
              <a:gd name="csX7" fmla="*/ 3689549 w 4265375"/>
              <a:gd name="csY7" fmla="*/ 0 h 2554545"/>
              <a:gd name="csX8" fmla="*/ 4265375 w 4265375"/>
              <a:gd name="csY8" fmla="*/ 0 h 2554545"/>
              <a:gd name="csX9" fmla="*/ 4265375 w 4265375"/>
              <a:gd name="csY9" fmla="*/ 562000 h 2554545"/>
              <a:gd name="csX10" fmla="*/ 4265375 w 4265375"/>
              <a:gd name="csY10" fmla="*/ 1021818 h 2554545"/>
              <a:gd name="csX11" fmla="*/ 4265375 w 4265375"/>
              <a:gd name="csY11" fmla="*/ 1456091 h 2554545"/>
              <a:gd name="csX12" fmla="*/ 4265375 w 4265375"/>
              <a:gd name="csY12" fmla="*/ 1915909 h 2554545"/>
              <a:gd name="csX13" fmla="*/ 4265375 w 4265375"/>
              <a:gd name="csY13" fmla="*/ 2554545 h 2554545"/>
              <a:gd name="csX14" fmla="*/ 3732203 w 4265375"/>
              <a:gd name="csY14" fmla="*/ 2554545 h 2554545"/>
              <a:gd name="csX15" fmla="*/ 3199031 w 4265375"/>
              <a:gd name="csY15" fmla="*/ 2554545 h 2554545"/>
              <a:gd name="csX16" fmla="*/ 2751167 w 4265375"/>
              <a:gd name="csY16" fmla="*/ 2554545 h 2554545"/>
              <a:gd name="csX17" fmla="*/ 2217995 w 4265375"/>
              <a:gd name="csY17" fmla="*/ 2554545 h 2554545"/>
              <a:gd name="csX18" fmla="*/ 1684823 w 4265375"/>
              <a:gd name="csY18" fmla="*/ 2554545 h 2554545"/>
              <a:gd name="csX19" fmla="*/ 1151651 w 4265375"/>
              <a:gd name="csY19" fmla="*/ 2554545 h 2554545"/>
              <a:gd name="csX20" fmla="*/ 618479 w 4265375"/>
              <a:gd name="csY20" fmla="*/ 2554545 h 2554545"/>
              <a:gd name="csX21" fmla="*/ 0 w 4265375"/>
              <a:gd name="csY21" fmla="*/ 2554545 h 2554545"/>
              <a:gd name="csX22" fmla="*/ 0 w 4265375"/>
              <a:gd name="csY22" fmla="*/ 2018091 h 2554545"/>
              <a:gd name="csX23" fmla="*/ 0 w 4265375"/>
              <a:gd name="csY23" fmla="*/ 1481636 h 2554545"/>
              <a:gd name="csX24" fmla="*/ 0 w 4265375"/>
              <a:gd name="csY24" fmla="*/ 945182 h 2554545"/>
              <a:gd name="csX25" fmla="*/ 0 w 4265375"/>
              <a:gd name="csY25" fmla="*/ 0 h 25545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265375" h="2554545" fill="none" extrusionOk="0">
                <a:moveTo>
                  <a:pt x="0" y="0"/>
                </a:moveTo>
                <a:cubicBezTo>
                  <a:pt x="266920" y="-24548"/>
                  <a:pt x="318713" y="19202"/>
                  <a:pt x="575826" y="0"/>
                </a:cubicBezTo>
                <a:cubicBezTo>
                  <a:pt x="832939" y="-19202"/>
                  <a:pt x="871000" y="33727"/>
                  <a:pt x="981036" y="0"/>
                </a:cubicBezTo>
                <a:cubicBezTo>
                  <a:pt x="1091072" y="-33727"/>
                  <a:pt x="1289110" y="35711"/>
                  <a:pt x="1471554" y="0"/>
                </a:cubicBezTo>
                <a:cubicBezTo>
                  <a:pt x="1653998" y="-35711"/>
                  <a:pt x="1962075" y="51073"/>
                  <a:pt x="2090034" y="0"/>
                </a:cubicBezTo>
                <a:cubicBezTo>
                  <a:pt x="2217993" y="-51073"/>
                  <a:pt x="2373046" y="46495"/>
                  <a:pt x="2623206" y="0"/>
                </a:cubicBezTo>
                <a:cubicBezTo>
                  <a:pt x="2873366" y="-46495"/>
                  <a:pt x="2917394" y="35791"/>
                  <a:pt x="3199031" y="0"/>
                </a:cubicBezTo>
                <a:cubicBezTo>
                  <a:pt x="3480669" y="-35791"/>
                  <a:pt x="3556810" y="21130"/>
                  <a:pt x="3689549" y="0"/>
                </a:cubicBezTo>
                <a:cubicBezTo>
                  <a:pt x="3822288" y="-21130"/>
                  <a:pt x="4090633" y="15455"/>
                  <a:pt x="4265375" y="0"/>
                </a:cubicBezTo>
                <a:cubicBezTo>
                  <a:pt x="4300573" y="236482"/>
                  <a:pt x="4254534" y="281465"/>
                  <a:pt x="4265375" y="562000"/>
                </a:cubicBezTo>
                <a:cubicBezTo>
                  <a:pt x="4276216" y="842535"/>
                  <a:pt x="4247454" y="842715"/>
                  <a:pt x="4265375" y="1021818"/>
                </a:cubicBezTo>
                <a:cubicBezTo>
                  <a:pt x="4283296" y="1200921"/>
                  <a:pt x="4262748" y="1280042"/>
                  <a:pt x="4265375" y="1456091"/>
                </a:cubicBezTo>
                <a:cubicBezTo>
                  <a:pt x="4268002" y="1632140"/>
                  <a:pt x="4234738" y="1707910"/>
                  <a:pt x="4265375" y="1915909"/>
                </a:cubicBezTo>
                <a:cubicBezTo>
                  <a:pt x="4296012" y="2123908"/>
                  <a:pt x="4193131" y="2391039"/>
                  <a:pt x="4265375" y="2554545"/>
                </a:cubicBezTo>
                <a:cubicBezTo>
                  <a:pt x="4106923" y="2590158"/>
                  <a:pt x="3909741" y="2541674"/>
                  <a:pt x="3732203" y="2554545"/>
                </a:cubicBezTo>
                <a:cubicBezTo>
                  <a:pt x="3554665" y="2567416"/>
                  <a:pt x="3387137" y="2493702"/>
                  <a:pt x="3199031" y="2554545"/>
                </a:cubicBezTo>
                <a:cubicBezTo>
                  <a:pt x="3010925" y="2615388"/>
                  <a:pt x="2858720" y="2531293"/>
                  <a:pt x="2751167" y="2554545"/>
                </a:cubicBezTo>
                <a:cubicBezTo>
                  <a:pt x="2643614" y="2577797"/>
                  <a:pt x="2350013" y="2552996"/>
                  <a:pt x="2217995" y="2554545"/>
                </a:cubicBezTo>
                <a:cubicBezTo>
                  <a:pt x="2085977" y="2556094"/>
                  <a:pt x="1861023" y="2531132"/>
                  <a:pt x="1684823" y="2554545"/>
                </a:cubicBezTo>
                <a:cubicBezTo>
                  <a:pt x="1508623" y="2577958"/>
                  <a:pt x="1346752" y="2530110"/>
                  <a:pt x="1151651" y="2554545"/>
                </a:cubicBezTo>
                <a:cubicBezTo>
                  <a:pt x="956550" y="2578980"/>
                  <a:pt x="739781" y="2537351"/>
                  <a:pt x="618479" y="2554545"/>
                </a:cubicBezTo>
                <a:cubicBezTo>
                  <a:pt x="497177" y="2571739"/>
                  <a:pt x="179794" y="2524906"/>
                  <a:pt x="0" y="2554545"/>
                </a:cubicBezTo>
                <a:cubicBezTo>
                  <a:pt x="-41924" y="2317308"/>
                  <a:pt x="7266" y="2251523"/>
                  <a:pt x="0" y="2018091"/>
                </a:cubicBezTo>
                <a:cubicBezTo>
                  <a:pt x="-7266" y="1784659"/>
                  <a:pt x="60359" y="1633478"/>
                  <a:pt x="0" y="1481636"/>
                </a:cubicBezTo>
                <a:cubicBezTo>
                  <a:pt x="-60359" y="1329795"/>
                  <a:pt x="3083" y="1199650"/>
                  <a:pt x="0" y="945182"/>
                </a:cubicBezTo>
                <a:cubicBezTo>
                  <a:pt x="-3083" y="690714"/>
                  <a:pt x="57726" y="189409"/>
                  <a:pt x="0" y="0"/>
                </a:cubicBezTo>
                <a:close/>
              </a:path>
              <a:path w="4265375" h="2554545" stroke="0" extrusionOk="0">
                <a:moveTo>
                  <a:pt x="0" y="0"/>
                </a:moveTo>
                <a:cubicBezTo>
                  <a:pt x="107633" y="-42583"/>
                  <a:pt x="312340" y="5624"/>
                  <a:pt x="490518" y="0"/>
                </a:cubicBezTo>
                <a:cubicBezTo>
                  <a:pt x="668696" y="-5624"/>
                  <a:pt x="768648" y="21425"/>
                  <a:pt x="895729" y="0"/>
                </a:cubicBezTo>
                <a:cubicBezTo>
                  <a:pt x="1022810" y="-21425"/>
                  <a:pt x="1362138" y="30233"/>
                  <a:pt x="1514208" y="0"/>
                </a:cubicBezTo>
                <a:cubicBezTo>
                  <a:pt x="1666278" y="-30233"/>
                  <a:pt x="1784630" y="35762"/>
                  <a:pt x="2004726" y="0"/>
                </a:cubicBezTo>
                <a:cubicBezTo>
                  <a:pt x="2224822" y="-35762"/>
                  <a:pt x="2362089" y="7101"/>
                  <a:pt x="2495244" y="0"/>
                </a:cubicBezTo>
                <a:cubicBezTo>
                  <a:pt x="2628399" y="-7101"/>
                  <a:pt x="2965137" y="41959"/>
                  <a:pt x="3113724" y="0"/>
                </a:cubicBezTo>
                <a:cubicBezTo>
                  <a:pt x="3262311" y="-41959"/>
                  <a:pt x="3367571" y="13958"/>
                  <a:pt x="3561588" y="0"/>
                </a:cubicBezTo>
                <a:cubicBezTo>
                  <a:pt x="3755605" y="-13958"/>
                  <a:pt x="3984620" y="33823"/>
                  <a:pt x="4265375" y="0"/>
                </a:cubicBezTo>
                <a:cubicBezTo>
                  <a:pt x="4322122" y="232943"/>
                  <a:pt x="4206995" y="327275"/>
                  <a:pt x="4265375" y="562000"/>
                </a:cubicBezTo>
                <a:cubicBezTo>
                  <a:pt x="4323755" y="796725"/>
                  <a:pt x="4220207" y="793087"/>
                  <a:pt x="4265375" y="1021818"/>
                </a:cubicBezTo>
                <a:cubicBezTo>
                  <a:pt x="4310543" y="1250549"/>
                  <a:pt x="4212303" y="1293058"/>
                  <a:pt x="4265375" y="1532727"/>
                </a:cubicBezTo>
                <a:cubicBezTo>
                  <a:pt x="4318447" y="1772396"/>
                  <a:pt x="4231460" y="1881728"/>
                  <a:pt x="4265375" y="2069181"/>
                </a:cubicBezTo>
                <a:cubicBezTo>
                  <a:pt x="4299290" y="2256634"/>
                  <a:pt x="4213585" y="2407445"/>
                  <a:pt x="4265375" y="2554545"/>
                </a:cubicBezTo>
                <a:cubicBezTo>
                  <a:pt x="4069931" y="2598861"/>
                  <a:pt x="3954880" y="2499003"/>
                  <a:pt x="3732203" y="2554545"/>
                </a:cubicBezTo>
                <a:cubicBezTo>
                  <a:pt x="3509526" y="2610087"/>
                  <a:pt x="3439098" y="2530210"/>
                  <a:pt x="3284339" y="2554545"/>
                </a:cubicBezTo>
                <a:cubicBezTo>
                  <a:pt x="3129580" y="2578880"/>
                  <a:pt x="2999667" y="2513144"/>
                  <a:pt x="2751167" y="2554545"/>
                </a:cubicBezTo>
                <a:cubicBezTo>
                  <a:pt x="2502667" y="2595946"/>
                  <a:pt x="2327158" y="2487037"/>
                  <a:pt x="2132688" y="2554545"/>
                </a:cubicBezTo>
                <a:cubicBezTo>
                  <a:pt x="1938218" y="2622053"/>
                  <a:pt x="1787761" y="2540635"/>
                  <a:pt x="1599516" y="2554545"/>
                </a:cubicBezTo>
                <a:cubicBezTo>
                  <a:pt x="1411271" y="2568455"/>
                  <a:pt x="1369803" y="2521502"/>
                  <a:pt x="1194305" y="2554545"/>
                </a:cubicBezTo>
                <a:cubicBezTo>
                  <a:pt x="1018807" y="2587588"/>
                  <a:pt x="899873" y="2504866"/>
                  <a:pt x="746441" y="2554545"/>
                </a:cubicBezTo>
                <a:cubicBezTo>
                  <a:pt x="593009" y="2604224"/>
                  <a:pt x="359428" y="2519084"/>
                  <a:pt x="0" y="2554545"/>
                </a:cubicBezTo>
                <a:cubicBezTo>
                  <a:pt x="-55041" y="2301894"/>
                  <a:pt x="384" y="2201951"/>
                  <a:pt x="0" y="2043636"/>
                </a:cubicBezTo>
                <a:cubicBezTo>
                  <a:pt x="-384" y="1885321"/>
                  <a:pt x="52332" y="1737200"/>
                  <a:pt x="0" y="1532727"/>
                </a:cubicBezTo>
                <a:cubicBezTo>
                  <a:pt x="-52332" y="1328254"/>
                  <a:pt x="23315" y="1152001"/>
                  <a:pt x="0" y="1047363"/>
                </a:cubicBezTo>
                <a:cubicBezTo>
                  <a:pt x="-23315" y="942725"/>
                  <a:pt x="39642" y="778903"/>
                  <a:pt x="0" y="613091"/>
                </a:cubicBezTo>
                <a:cubicBezTo>
                  <a:pt x="-39642" y="447279"/>
                  <a:pt x="64419" y="233112"/>
                  <a:pt x="0" y="0"/>
                </a:cubicBezTo>
                <a:close/>
              </a:path>
            </a:pathLst>
          </a:custGeom>
          <a:solidFill>
            <a:srgbClr val="0F3B41"/>
          </a:solidFill>
          <a:ln w="7302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a-DK" sz="3200">
                <a:solidFill>
                  <a:schemeClr val="bg1"/>
                </a:solidFill>
              </a:rPr>
              <a:t>Region Syddanmarks årlige bidrag ved aktuel inklusionsrate: </a:t>
            </a:r>
          </a:p>
          <a:p>
            <a:r>
              <a:rPr lang="da-DK" sz="3200">
                <a:solidFill>
                  <a:schemeClr val="bg1"/>
                </a:solidFill>
              </a:rPr>
              <a:t>23 ptt/md x 12 </a:t>
            </a:r>
            <a:r>
              <a:rPr lang="da-DK" sz="3200" err="1">
                <a:solidFill>
                  <a:schemeClr val="bg1"/>
                </a:solidFill>
              </a:rPr>
              <a:t>mdr</a:t>
            </a:r>
            <a:r>
              <a:rPr lang="da-DK" sz="3200">
                <a:solidFill>
                  <a:schemeClr val="bg1"/>
                </a:solidFill>
              </a:rPr>
              <a:t> = </a:t>
            </a:r>
            <a:r>
              <a:rPr lang="da-DK" sz="3200" b="1">
                <a:solidFill>
                  <a:schemeClr val="bg1"/>
                </a:solidFill>
              </a:rPr>
              <a:t>276 ptt/pr år</a:t>
            </a:r>
          </a:p>
        </p:txBody>
      </p:sp>
    </p:spTree>
    <p:extLst>
      <p:ext uri="{BB962C8B-B14F-4D97-AF65-F5344CB8AC3E}">
        <p14:creationId xmlns:p14="http://schemas.microsoft.com/office/powerpoint/2010/main" val="93493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>
                <a:solidFill>
                  <a:srgbClr val="7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2 · SUNDHEDSREFORMEN</a:t>
            </a:r>
            <a:endParaRPr lang="en-US" sz="120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3B4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Sundhedsreformen — rammen for Region Syd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143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09728" cy="1143000"/>
          </a:xfrm>
          <a:prstGeom prst="rect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68680" y="1911096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1F6F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Ny struktur fra 2027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4297680" y="1892808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→ 4 regioner (Østdanmark dannes). Region Syd består, men sundhedsklynger nedlægges og erstattes af 17 sundhedsråd. Grundtonen er decentralisering — „tæt på dig“.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548640" y="3081528"/>
            <a:ext cx="11064240" cy="1143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9" name="Shape 7"/>
          <p:cNvSpPr/>
          <p:nvPr/>
        </p:nvSpPr>
        <p:spPr>
          <a:xfrm>
            <a:off x="548640" y="3081528"/>
            <a:ext cx="109728" cy="1143000"/>
          </a:xfrm>
          <a:prstGeom prst="rect">
            <a:avLst/>
          </a:prstGeom>
          <a:solidFill>
            <a:srgbClr val="7A2E4A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0" name="Text 8"/>
          <p:cNvSpPr/>
          <p:nvPr/>
        </p:nvSpPr>
        <p:spPr>
          <a:xfrm>
            <a:off x="868680" y="3209544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7A2E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Speciallægeloft (foråret 2025)</a:t>
            </a:r>
            <a:endParaRPr lang="en-US" sz="1600"/>
          </a:p>
        </p:txBody>
      </p:sp>
      <p:sp>
        <p:nvSpPr>
          <p:cNvPr id="11" name="Text 9"/>
          <p:cNvSpPr/>
          <p:nvPr/>
        </p:nvSpPr>
        <p:spPr>
          <a:xfrm>
            <a:off x="4297680" y="3191256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Loft over antal speciallægestillinger på de fem universitetshospitaler — OUH er ét af dem. Formålet er at flytte læger mod mindre sygehuse.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548640" y="4379976"/>
            <a:ext cx="11064240" cy="1143000"/>
          </a:xfrm>
          <a:prstGeom prst="rect">
            <a:avLst/>
          </a:prstGeom>
          <a:solidFill>
            <a:srgbClr val="F4F8F8"/>
          </a:solidFill>
          <a:ln w="12700">
            <a:solidFill>
              <a:srgbClr val="DCE8E8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Shape 11"/>
          <p:cNvSpPr/>
          <p:nvPr/>
        </p:nvSpPr>
        <p:spPr>
          <a:xfrm>
            <a:off x="548640" y="4379976"/>
            <a:ext cx="109728" cy="1143000"/>
          </a:xfrm>
          <a:prstGeom prst="rect">
            <a:avLst/>
          </a:prstGeom>
          <a:solidFill>
            <a:srgbClr val="C8862B"/>
          </a:solidFill>
          <a:ln/>
        </p:spPr>
        <p:txBody>
          <a:bodyPr/>
          <a:lstStyle/>
          <a:p>
            <a:endParaRPr lang="da-DK"/>
          </a:p>
        </p:txBody>
      </p:sp>
      <p:sp>
        <p:nvSpPr>
          <p:cNvPr id="14" name="Text 12"/>
          <p:cNvSpPr/>
          <p:nvPr/>
        </p:nvSpPr>
        <p:spPr>
          <a:xfrm>
            <a:off x="868680" y="4507992"/>
            <a:ext cx="3291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C886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Tæller hoveder, ikke årsværk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4297680" y="4489704"/>
            <a:ext cx="7132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forsker eller seniorlæge på deltid fylder lige så meget under loftet som en fuldtidskliniker — uanset reel klinisk kapacitet.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Kilder: Sundhedsreformen 2024; Forårsaftale 2025 (ism.dk); Ugeskriftet.dk.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124712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D8EFBC6C-54B6-7445-A186-CB9CCA2BF696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f2e4dabe-ea64-4ecd-9065-08bbb330d828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92BAF082-585D-B243-B7B4-B5EE5B3FE5C9}">
  <we:reference id="wa200005669" version="2.0.0.0" store="en-US" storeType="OMEX"/>
  <we:alternateReferences>
    <we:reference id="WA200005669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34</Slides>
  <Notes>30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Inklusionsfremskrivning pr. 19/8 –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1</cp:revision>
  <dcterms:created xsi:type="dcterms:W3CDTF">2026-05-30T16:14:28Z</dcterms:created>
  <dcterms:modified xsi:type="dcterms:W3CDTF">2026-06-02T04:49:37Z</dcterms:modified>
</cp:coreProperties>
</file>