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65" r:id="rId2"/>
    <p:sldId id="281" r:id="rId3"/>
    <p:sldId id="289" r:id="rId4"/>
    <p:sldId id="266" r:id="rId5"/>
    <p:sldId id="267" r:id="rId6"/>
    <p:sldId id="268" r:id="rId7"/>
    <p:sldId id="269" r:id="rId8"/>
    <p:sldId id="270" r:id="rId9"/>
    <p:sldId id="271" r:id="rId10"/>
    <p:sldId id="279" r:id="rId11"/>
    <p:sldId id="272" r:id="rId12"/>
    <p:sldId id="280" r:id="rId13"/>
    <p:sldId id="282" r:id="rId14"/>
    <p:sldId id="273" r:id="rId15"/>
    <p:sldId id="274" r:id="rId16"/>
    <p:sldId id="283" r:id="rId17"/>
    <p:sldId id="284" r:id="rId18"/>
    <p:sldId id="285" r:id="rId19"/>
    <p:sldId id="275" r:id="rId20"/>
    <p:sldId id="276" r:id="rId21"/>
    <p:sldId id="286" r:id="rId22"/>
    <p:sldId id="288" r:id="rId23"/>
    <p:sldId id="287" r:id="rId24"/>
    <p:sldId id="277" r:id="rId25"/>
    <p:sldId id="278" r:id="rId26"/>
    <p:sldId id="264" r:id="rId2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8" autoAdjust="0"/>
    <p:restoredTop sz="94660"/>
  </p:normalViewPr>
  <p:slideViewPr>
    <p:cSldViewPr>
      <p:cViewPr varScale="1">
        <p:scale>
          <a:sx n="95" d="100"/>
          <a:sy n="95" d="100"/>
        </p:scale>
        <p:origin x="504" y="72"/>
      </p:cViewPr>
      <p:guideLst>
        <p:guide orient="horz" pos="2160"/>
        <p:guide pos="3840"/>
      </p:guideLst>
    </p:cSldViewPr>
  </p:slideViewPr>
  <p:notesTextViewPr>
    <p:cViewPr>
      <p:scale>
        <a:sx n="1" d="1"/>
        <a:sy n="1" d="1"/>
      </p:scale>
      <p:origin x="0" y="0"/>
    </p:cViewPr>
  </p:notesTextViewPr>
  <p:notesViewPr>
    <p:cSldViewPr>
      <p:cViewPr varScale="1">
        <p:scale>
          <a:sx n="124" d="100"/>
          <a:sy n="124" d="100"/>
        </p:scale>
        <p:origin x="75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85B964-5655-401E-ADDF-5B1D773E7FC9}" type="datetimeFigureOut">
              <a:rPr lang="da-DK" smtClean="0"/>
              <a:t>02-05-2025</a:t>
            </a:fld>
            <a:endParaRPr lang="da-DK"/>
          </a:p>
        </p:txBody>
      </p:sp>
      <p:sp>
        <p:nvSpPr>
          <p:cNvPr id="4" name="Pladsholder til diasbille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97A4EE-84B3-4BD3-9133-2DA7922FC606}" type="slidenum">
              <a:rPr lang="da-DK" smtClean="0"/>
              <a:t>‹nr.›</a:t>
            </a:fld>
            <a:endParaRPr lang="da-DK"/>
          </a:p>
        </p:txBody>
      </p:sp>
    </p:spTree>
    <p:extLst>
      <p:ext uri="{BB962C8B-B14F-4D97-AF65-F5344CB8AC3E}">
        <p14:creationId xmlns:p14="http://schemas.microsoft.com/office/powerpoint/2010/main" val="3652246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sp>
        <p:nvSpPr>
          <p:cNvPr id="7" name="Pladsholder til dato 6"/>
          <p:cNvSpPr>
            <a:spLocks noGrp="1"/>
          </p:cNvSpPr>
          <p:nvPr>
            <p:ph type="dt" sz="half" idx="10"/>
          </p:nvPr>
        </p:nvSpPr>
        <p:spPr/>
        <p:txBody>
          <a:bodyPr/>
          <a:lstStyle/>
          <a:p>
            <a:fld id="{AAE3B8A7-3029-45F6-A125-E764AE9E064D}" type="datetime1">
              <a:rPr lang="da-DK" smtClean="0"/>
              <a:t>02-05-2025</a:t>
            </a:fld>
            <a:endParaRPr lang="da-DK"/>
          </a:p>
        </p:txBody>
      </p:sp>
      <p:sp>
        <p:nvSpPr>
          <p:cNvPr id="8" name="Pladsholder til sidefod 7"/>
          <p:cNvSpPr>
            <a:spLocks noGrp="1"/>
          </p:cNvSpPr>
          <p:nvPr>
            <p:ph type="ftr" sz="quarter" idx="11"/>
          </p:nvPr>
        </p:nvSpPr>
        <p:spPr/>
        <p:txBody>
          <a:bodyPr/>
          <a:lstStyle/>
          <a:p>
            <a:endParaRPr lang="da-DK" dirty="0"/>
          </a:p>
        </p:txBody>
      </p:sp>
      <p:sp>
        <p:nvSpPr>
          <p:cNvPr id="9" name="Pladsholder til diasnummer 8"/>
          <p:cNvSpPr>
            <a:spLocks noGrp="1"/>
          </p:cNvSpPr>
          <p:nvPr>
            <p:ph type="sldNum" sz="quarter" idx="12"/>
          </p:nvPr>
        </p:nvSpPr>
        <p:spPr/>
        <p:txBody>
          <a:bodyPr/>
          <a:lstStyle/>
          <a:p>
            <a:fld id="{49B640F0-DCBE-4DC7-A596-29A694D8A71D}" type="slidenum">
              <a:rPr lang="da-DK" smtClean="0"/>
              <a:t>‹nr.›</a:t>
            </a:fld>
            <a:endParaRPr lang="da-DK"/>
          </a:p>
        </p:txBody>
      </p:sp>
      <p:sp>
        <p:nvSpPr>
          <p:cNvPr id="14" name="Pladsholder til tekst 13"/>
          <p:cNvSpPr>
            <a:spLocks noGrp="1"/>
          </p:cNvSpPr>
          <p:nvPr>
            <p:ph type="body" sz="quarter" idx="13" hasCustomPrompt="1"/>
          </p:nvPr>
        </p:nvSpPr>
        <p:spPr>
          <a:xfrm>
            <a:off x="334434" y="4869160"/>
            <a:ext cx="6817684" cy="1224136"/>
          </a:xfrm>
        </p:spPr>
        <p:txBody>
          <a:bodyPr>
            <a:noAutofit/>
          </a:bodyPr>
          <a:lstStyle>
            <a:lvl1pPr marL="0" indent="0">
              <a:buNone/>
              <a:defRPr sz="3200" baseline="0">
                <a:latin typeface="+mj-lt"/>
                <a:ea typeface="Verdana" panose="020B0604030504040204" pitchFamily="34" charset="0"/>
                <a:cs typeface="Verdana" panose="020B0604030504040204" pitchFamily="34" charset="0"/>
              </a:defRPr>
            </a:lvl1pPr>
          </a:lstStyle>
          <a:p>
            <a:pPr lvl="0"/>
            <a:r>
              <a:rPr lang="da-DK" dirty="0"/>
              <a:t>Titel på præsentationen</a:t>
            </a:r>
          </a:p>
          <a:p>
            <a:pPr lvl="0"/>
            <a:r>
              <a:rPr lang="da-DK" dirty="0"/>
              <a:t>Linje 2</a:t>
            </a:r>
          </a:p>
        </p:txBody>
      </p:sp>
      <p:sp>
        <p:nvSpPr>
          <p:cNvPr id="3" name="Pladsholder til tekst 2"/>
          <p:cNvSpPr>
            <a:spLocks noGrp="1"/>
          </p:cNvSpPr>
          <p:nvPr>
            <p:ph type="body" sz="quarter" idx="15" hasCustomPrompt="1"/>
          </p:nvPr>
        </p:nvSpPr>
        <p:spPr>
          <a:xfrm>
            <a:off x="334333" y="6165304"/>
            <a:ext cx="6817784" cy="503238"/>
          </a:xfrm>
        </p:spPr>
        <p:txBody>
          <a:bodyPr anchor="ctr">
            <a:noAutofit/>
          </a:bodyPr>
          <a:lstStyle>
            <a:lvl1pPr marL="0" indent="0">
              <a:buNone/>
              <a:defRPr sz="2000" baseline="0">
                <a:solidFill>
                  <a:schemeClr val="bg1">
                    <a:lumMod val="50000"/>
                  </a:schemeClr>
                </a:solidFill>
              </a:defRPr>
            </a:lvl1pPr>
            <a:lvl5pPr>
              <a:defRPr baseline="0"/>
            </a:lvl5pPr>
          </a:lstStyle>
          <a:p>
            <a:pPr lvl="0"/>
            <a:r>
              <a:rPr lang="da-DK" dirty="0"/>
              <a:t>Tid og sted</a:t>
            </a:r>
          </a:p>
        </p:txBody>
      </p:sp>
      <p:pic>
        <p:nvPicPr>
          <p:cNvPr id="2" name="Billede 1"/>
          <p:cNvPicPr>
            <a:picLocks noChangeAspect="1"/>
          </p:cNvPicPr>
          <p:nvPr userDrawn="1"/>
        </p:nvPicPr>
        <p:blipFill>
          <a:blip r:embed="rId2"/>
          <a:stretch>
            <a:fillRect/>
          </a:stretch>
        </p:blipFill>
        <p:spPr>
          <a:xfrm>
            <a:off x="-48683" y="8790"/>
            <a:ext cx="12176373" cy="6849210"/>
          </a:xfrm>
          <a:prstGeom prst="rect">
            <a:avLst/>
          </a:prstGeom>
        </p:spPr>
      </p:pic>
    </p:spTree>
    <p:extLst>
      <p:ext uri="{BB962C8B-B14F-4D97-AF65-F5344CB8AC3E}">
        <p14:creationId xmlns:p14="http://schemas.microsoft.com/office/powerpoint/2010/main" val="404434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2">
    <p:spTree>
      <p:nvGrpSpPr>
        <p:cNvPr id="1" name=""/>
        <p:cNvGrpSpPr/>
        <p:nvPr/>
      </p:nvGrpSpPr>
      <p:grpSpPr>
        <a:xfrm>
          <a:off x="0" y="0"/>
          <a:ext cx="0" cy="0"/>
          <a:chOff x="0" y="0"/>
          <a:chExt cx="0" cy="0"/>
        </a:xfrm>
      </p:grpSpPr>
      <p:sp>
        <p:nvSpPr>
          <p:cNvPr id="11" name="Pladsholder til tekst 10"/>
          <p:cNvSpPr>
            <a:spLocks noGrp="1"/>
          </p:cNvSpPr>
          <p:nvPr>
            <p:ph type="body" sz="quarter" idx="10" hasCustomPrompt="1"/>
          </p:nvPr>
        </p:nvSpPr>
        <p:spPr>
          <a:xfrm>
            <a:off x="968812" y="1484785"/>
            <a:ext cx="10176933" cy="2808287"/>
          </a:xfrm>
        </p:spPr>
        <p:txBody>
          <a:bodyPr>
            <a:normAutofit/>
          </a:bodyPr>
          <a:lstStyle>
            <a:lvl1pPr marL="0" indent="0" algn="ctr">
              <a:buNone/>
              <a:defRPr sz="4200"/>
            </a:lvl1pPr>
            <a:lvl2pPr marL="457200" indent="0" algn="ctr">
              <a:buNone/>
              <a:defRPr sz="4200"/>
            </a:lvl2pPr>
          </a:lstStyle>
          <a:p>
            <a:pPr lvl="0"/>
            <a:r>
              <a:rPr lang="da-DK" dirty="0"/>
              <a:t>Titel på præsentation</a:t>
            </a:r>
          </a:p>
          <a:p>
            <a:pPr lvl="1"/>
            <a:r>
              <a:rPr lang="da-DK" dirty="0"/>
              <a:t>Linje 2</a:t>
            </a:r>
          </a:p>
        </p:txBody>
      </p:sp>
      <p:pic>
        <p:nvPicPr>
          <p:cNvPr id="2" name="Billede 1"/>
          <p:cNvPicPr>
            <a:picLocks noChangeAspect="1"/>
          </p:cNvPicPr>
          <p:nvPr userDrawn="1"/>
        </p:nvPicPr>
        <p:blipFill>
          <a:blip r:embed="rId2"/>
          <a:stretch>
            <a:fillRect/>
          </a:stretch>
        </p:blipFill>
        <p:spPr>
          <a:xfrm>
            <a:off x="0" y="1"/>
            <a:ext cx="12185915" cy="6854577"/>
          </a:xfrm>
          <a:prstGeom prst="rect">
            <a:avLst/>
          </a:prstGeom>
        </p:spPr>
      </p:pic>
    </p:spTree>
    <p:extLst>
      <p:ext uri="{BB962C8B-B14F-4D97-AF65-F5344CB8AC3E}">
        <p14:creationId xmlns:p14="http://schemas.microsoft.com/office/powerpoint/2010/main" val="310757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dholdside">
    <p:spTree>
      <p:nvGrpSpPr>
        <p:cNvPr id="1" name=""/>
        <p:cNvGrpSpPr/>
        <p:nvPr/>
      </p:nvGrpSpPr>
      <p:grpSpPr>
        <a:xfrm>
          <a:off x="0" y="0"/>
          <a:ext cx="0" cy="0"/>
          <a:chOff x="0" y="0"/>
          <a:chExt cx="0" cy="0"/>
        </a:xfrm>
      </p:grpSpPr>
      <p:sp>
        <p:nvSpPr>
          <p:cNvPr id="5" name="Pladsholder til sidefod 4"/>
          <p:cNvSpPr>
            <a:spLocks noGrp="1"/>
          </p:cNvSpPr>
          <p:nvPr>
            <p:ph type="ftr" sz="quarter" idx="11"/>
          </p:nvPr>
        </p:nvSpPr>
        <p:spPr/>
        <p:txBody>
          <a:bodyPr/>
          <a:lstStyle>
            <a:lvl1pPr>
              <a:defRPr sz="1100" b="1">
                <a:solidFill>
                  <a:schemeClr val="accent5"/>
                </a:solidFill>
              </a:defRPr>
            </a:lvl1pPr>
          </a:lstStyle>
          <a:p>
            <a:endParaRPr lang="da-DK" dirty="0"/>
          </a:p>
        </p:txBody>
      </p:sp>
      <p:sp>
        <p:nvSpPr>
          <p:cNvPr id="6" name="Pladsholder til diasnummer 5"/>
          <p:cNvSpPr>
            <a:spLocks noGrp="1"/>
          </p:cNvSpPr>
          <p:nvPr>
            <p:ph type="sldNum" sz="quarter" idx="12"/>
          </p:nvPr>
        </p:nvSpPr>
        <p:spPr/>
        <p:txBody>
          <a:bodyPr/>
          <a:lstStyle>
            <a:lvl1pPr>
              <a:defRPr sz="1400" b="1"/>
            </a:lvl1pPr>
          </a:lstStyle>
          <a:p>
            <a:fld id="{49B640F0-DCBE-4DC7-A596-29A694D8A71D}" type="slidenum">
              <a:rPr lang="da-DK" smtClean="0"/>
              <a:pPr/>
              <a:t>‹nr.›</a:t>
            </a:fld>
            <a:endParaRPr lang="da-DK" dirty="0"/>
          </a:p>
        </p:txBody>
      </p:sp>
      <p:sp>
        <p:nvSpPr>
          <p:cNvPr id="8" name="Pladsholder til tekst 7"/>
          <p:cNvSpPr>
            <a:spLocks noGrp="1"/>
          </p:cNvSpPr>
          <p:nvPr>
            <p:ph type="body" sz="quarter" idx="13"/>
          </p:nvPr>
        </p:nvSpPr>
        <p:spPr>
          <a:xfrm>
            <a:off x="334433" y="1268413"/>
            <a:ext cx="10754784" cy="4752975"/>
          </a:xfrm>
        </p:spPr>
        <p:txBody>
          <a:bodyPr/>
          <a:lstStyle>
            <a:lvl1pPr>
              <a:defRPr sz="2800" b="1">
                <a:solidFill>
                  <a:schemeClr val="accent1"/>
                </a:solidFill>
              </a:defRPr>
            </a:lvl1pPr>
            <a:lvl2pPr marL="742950" indent="-285750">
              <a:buFont typeface="Courier New" panose="02070309020205020404" pitchFamily="49" charset="0"/>
              <a:buChar char="o"/>
              <a:defRPr sz="2500"/>
            </a:lvl2pPr>
            <a:lvl3pPr>
              <a:defRPr sz="2200"/>
            </a:lvl3pPr>
            <a:lvl4pPr>
              <a:defRPr sz="1800"/>
            </a:lvl4pPr>
            <a:lvl5pPr>
              <a:defRPr sz="1200"/>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12" name="Pladsholder til tekst 11"/>
          <p:cNvSpPr>
            <a:spLocks noGrp="1"/>
          </p:cNvSpPr>
          <p:nvPr>
            <p:ph type="body" sz="quarter" idx="14" hasCustomPrompt="1"/>
          </p:nvPr>
        </p:nvSpPr>
        <p:spPr>
          <a:xfrm>
            <a:off x="334433" y="188914"/>
            <a:ext cx="7969251" cy="936625"/>
          </a:xfrm>
        </p:spPr>
        <p:txBody>
          <a:bodyPr anchor="ctr"/>
          <a:lstStyle>
            <a:lvl1pPr marL="0" indent="0">
              <a:buNone/>
              <a:defRPr/>
            </a:lvl1pPr>
          </a:lstStyle>
          <a:p>
            <a:pPr lvl="0"/>
            <a:r>
              <a:rPr lang="da-DK" dirty="0"/>
              <a:t>Overskrift</a:t>
            </a:r>
          </a:p>
        </p:txBody>
      </p:sp>
    </p:spTree>
    <p:extLst>
      <p:ext uri="{BB962C8B-B14F-4D97-AF65-F5344CB8AC3E}">
        <p14:creationId xmlns:p14="http://schemas.microsoft.com/office/powerpoint/2010/main" val="1528349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49B640F0-DCBE-4DC7-A596-29A694D8A71D}" type="slidenum">
              <a:rPr lang="da-DK" smtClean="0"/>
              <a:pPr/>
              <a:t>‹nr.›</a:t>
            </a:fld>
            <a:endParaRPr lang="da-DK" dirty="0"/>
          </a:p>
        </p:txBody>
      </p:sp>
    </p:spTree>
    <p:extLst>
      <p:ext uri="{BB962C8B-B14F-4D97-AF65-F5344CB8AC3E}">
        <p14:creationId xmlns:p14="http://schemas.microsoft.com/office/powerpoint/2010/main" val="67574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dirty="0"/>
          </a:p>
        </p:txBody>
      </p:sp>
      <p:sp>
        <p:nvSpPr>
          <p:cNvPr id="3" name="Pladsholder til dato 2"/>
          <p:cNvSpPr>
            <a:spLocks noGrp="1"/>
          </p:cNvSpPr>
          <p:nvPr>
            <p:ph type="dt" sz="half" idx="10"/>
          </p:nvPr>
        </p:nvSpPr>
        <p:spPr/>
        <p:txBody>
          <a:bodyPr/>
          <a:lstStyle/>
          <a:p>
            <a:fld id="{10083B42-CADF-48F6-8768-89B39068212F}" type="datetime1">
              <a:rPr lang="da-DK" smtClean="0"/>
              <a:t>02-05-2025</a:t>
            </a:fld>
            <a:endParaRPr lang="da-DK"/>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49B640F0-DCBE-4DC7-A596-29A694D8A71D}" type="slidenum">
              <a:rPr lang="da-DK" smtClean="0"/>
              <a:pPr/>
              <a:t>‹nr.›</a:t>
            </a:fld>
            <a:endParaRPr lang="da-DK" dirty="0"/>
          </a:p>
        </p:txBody>
      </p:sp>
      <p:sp>
        <p:nvSpPr>
          <p:cNvPr id="7" name="Pladsholder til billede 6"/>
          <p:cNvSpPr>
            <a:spLocks noGrp="1"/>
          </p:cNvSpPr>
          <p:nvPr>
            <p:ph type="pic" sz="quarter" idx="13"/>
          </p:nvPr>
        </p:nvSpPr>
        <p:spPr>
          <a:xfrm>
            <a:off x="624417" y="1268413"/>
            <a:ext cx="11328400" cy="4897437"/>
          </a:xfrm>
        </p:spPr>
        <p:txBody>
          <a:bodyPr/>
          <a:lstStyle/>
          <a:p>
            <a:r>
              <a:rPr lang="da-DK"/>
              <a:t>Klik på ikonet for at tilføje et billede</a:t>
            </a:r>
            <a:endParaRPr lang="da-DK" dirty="0"/>
          </a:p>
        </p:txBody>
      </p:sp>
    </p:spTree>
    <p:extLst>
      <p:ext uri="{BB962C8B-B14F-4D97-AF65-F5344CB8AC3E}">
        <p14:creationId xmlns:p14="http://schemas.microsoft.com/office/powerpoint/2010/main" val="2296349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utslide">
    <p:spTree>
      <p:nvGrpSpPr>
        <p:cNvPr id="1" name=""/>
        <p:cNvGrpSpPr/>
        <p:nvPr/>
      </p:nvGrpSpPr>
      <p:grpSpPr>
        <a:xfrm>
          <a:off x="0" y="0"/>
          <a:ext cx="0" cy="0"/>
          <a:chOff x="0" y="0"/>
          <a:chExt cx="0" cy="0"/>
        </a:xfrm>
      </p:grpSpPr>
      <p:sp>
        <p:nvSpPr>
          <p:cNvPr id="11" name="Pladsholder til tekst 10"/>
          <p:cNvSpPr>
            <a:spLocks noGrp="1"/>
          </p:cNvSpPr>
          <p:nvPr>
            <p:ph type="body" sz="quarter" idx="10" hasCustomPrompt="1"/>
          </p:nvPr>
        </p:nvSpPr>
        <p:spPr>
          <a:xfrm>
            <a:off x="968812" y="1124745"/>
            <a:ext cx="10176933" cy="3168327"/>
          </a:xfrm>
        </p:spPr>
        <p:txBody>
          <a:bodyPr>
            <a:normAutofit/>
          </a:bodyPr>
          <a:lstStyle>
            <a:lvl1pPr marL="0" indent="0" algn="l">
              <a:buNone/>
              <a:defRPr sz="2800" baseline="0">
                <a:solidFill>
                  <a:schemeClr val="tx1"/>
                </a:solidFill>
              </a:defRPr>
            </a:lvl1pPr>
            <a:lvl2pPr marL="457200" indent="0" algn="l">
              <a:buNone/>
              <a:defRPr sz="2800">
                <a:solidFill>
                  <a:schemeClr val="tx1"/>
                </a:solidFill>
              </a:defRPr>
            </a:lvl2pPr>
          </a:lstStyle>
          <a:p>
            <a:pPr lvl="0"/>
            <a:r>
              <a:rPr lang="da-DK" dirty="0"/>
              <a:t>Indsæt tekst</a:t>
            </a:r>
          </a:p>
        </p:txBody>
      </p:sp>
      <p:sp>
        <p:nvSpPr>
          <p:cNvPr id="4" name="Pladsholder til tekst 10"/>
          <p:cNvSpPr>
            <a:spLocks noGrp="1"/>
          </p:cNvSpPr>
          <p:nvPr>
            <p:ph type="body" sz="quarter" idx="11" hasCustomPrompt="1"/>
          </p:nvPr>
        </p:nvSpPr>
        <p:spPr>
          <a:xfrm>
            <a:off x="968812" y="188641"/>
            <a:ext cx="10176933" cy="720080"/>
          </a:xfrm>
        </p:spPr>
        <p:txBody>
          <a:bodyPr>
            <a:normAutofit/>
          </a:bodyPr>
          <a:lstStyle>
            <a:lvl1pPr marL="0" indent="0" algn="l">
              <a:buNone/>
              <a:defRPr sz="3500"/>
            </a:lvl1pPr>
            <a:lvl2pPr marL="457200" indent="0" algn="l">
              <a:buNone/>
              <a:defRPr sz="4200"/>
            </a:lvl2pPr>
          </a:lstStyle>
          <a:p>
            <a:pPr lvl="0"/>
            <a:r>
              <a:rPr lang="da-DK" dirty="0"/>
              <a:t>Overskrift</a:t>
            </a:r>
          </a:p>
        </p:txBody>
      </p:sp>
      <p:pic>
        <p:nvPicPr>
          <p:cNvPr id="5" name="Billede 4"/>
          <p:cNvPicPr>
            <a:picLocks noChangeAspect="1"/>
          </p:cNvPicPr>
          <p:nvPr userDrawn="1"/>
        </p:nvPicPr>
        <p:blipFill>
          <a:blip r:embed="rId2"/>
          <a:stretch>
            <a:fillRect/>
          </a:stretch>
        </p:blipFill>
        <p:spPr>
          <a:xfrm>
            <a:off x="0" y="1"/>
            <a:ext cx="12185915" cy="6854577"/>
          </a:xfrm>
          <a:prstGeom prst="rect">
            <a:avLst/>
          </a:prstGeom>
        </p:spPr>
      </p:pic>
    </p:spTree>
    <p:extLst>
      <p:ext uri="{BB962C8B-B14F-4D97-AF65-F5344CB8AC3E}">
        <p14:creationId xmlns:p14="http://schemas.microsoft.com/office/powerpoint/2010/main" val="1713334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609600" y="274638"/>
            <a:ext cx="7502624" cy="850106"/>
          </a:xfrm>
          <a:prstGeom prst="rect">
            <a:avLst/>
          </a:prstGeom>
        </p:spPr>
        <p:txBody>
          <a:bodyPr vert="horz" lIns="91440" tIns="45720" rIns="91440" bIns="45720" rtlCol="0" anchor="ctr">
            <a:normAutofit/>
          </a:bodyPr>
          <a:lstStyle/>
          <a:p>
            <a:r>
              <a:rPr lang="da-DK" dirty="0"/>
              <a:t>Overskrift</a:t>
            </a:r>
          </a:p>
        </p:txBody>
      </p:sp>
      <p:sp>
        <p:nvSpPr>
          <p:cNvPr id="3" name="Pladsholder til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83B42-CADF-48F6-8768-89B39068212F}" type="datetime1">
              <a:rPr lang="da-DK" smtClean="0"/>
              <a:t>02-05-2025</a:t>
            </a:fld>
            <a:endParaRPr lang="da-DK"/>
          </a:p>
        </p:txBody>
      </p:sp>
      <p:sp>
        <p:nvSpPr>
          <p:cNvPr id="5" name="Pladsholder til sidefod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dirty="0"/>
          </a:p>
        </p:txBody>
      </p:sp>
      <p:sp>
        <p:nvSpPr>
          <p:cNvPr id="6" name="Pladsholder til dias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accent3"/>
                </a:solidFill>
              </a:defRPr>
            </a:lvl1pPr>
          </a:lstStyle>
          <a:p>
            <a:fld id="{49B640F0-DCBE-4DC7-A596-29A694D8A71D}" type="slidenum">
              <a:rPr lang="da-DK" smtClean="0"/>
              <a:pPr/>
              <a:t>‹nr.›</a:t>
            </a:fld>
            <a:endParaRPr lang="da-DK" dirty="0"/>
          </a:p>
        </p:txBody>
      </p:sp>
      <p:pic>
        <p:nvPicPr>
          <p:cNvPr id="8" name="Billede 7"/>
          <p:cNvPicPr>
            <a:picLocks noChangeAspect="1"/>
          </p:cNvPicPr>
          <p:nvPr userDrawn="1"/>
        </p:nvPicPr>
        <p:blipFill>
          <a:blip r:embed="rId8"/>
          <a:stretch>
            <a:fillRect/>
          </a:stretch>
        </p:blipFill>
        <p:spPr>
          <a:xfrm>
            <a:off x="1" y="21426"/>
            <a:ext cx="12153911" cy="6836575"/>
          </a:xfrm>
          <a:prstGeom prst="rect">
            <a:avLst/>
          </a:prstGeom>
        </p:spPr>
      </p:pic>
    </p:spTree>
    <p:extLst>
      <p:ext uri="{BB962C8B-B14F-4D97-AF65-F5344CB8AC3E}">
        <p14:creationId xmlns:p14="http://schemas.microsoft.com/office/powerpoint/2010/main" val="362474401"/>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61" r:id="rId4"/>
    <p:sldLayoutId id="2147483662" r:id="rId5"/>
    <p:sldLayoutId id="2147483664" r:id="rId6"/>
  </p:sldLayoutIdLst>
  <p:hf hdr="0" ftr="0" dt="0"/>
  <p:txStyles>
    <p:titleStyle>
      <a:lvl1pPr algn="l" defTabSz="914400" rtl="0" eaLnBrk="1" latinLnBrk="0" hangingPunct="1">
        <a:spcBef>
          <a:spcPct val="0"/>
        </a:spcBef>
        <a:buNone/>
        <a:defRPr sz="3200" b="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mailto:tvaers@rsyd.dk" TargetMode="External"/><Relationship Id="rId2" Type="http://schemas.openxmlformats.org/officeDocument/2006/relationships/hyperlink" Target="https://regionsyddanmark.dk/fagfolk/det-naere-sundhedsvaesen/samarbejdsaftaler-og-forlobsprogrammer/samarbejdsaftaler-om-born-og-unge/samarbejdsaftale-for-gravide-og-born-tilknyttet-familieambulatoriet-og-familieambulatoriet-plus"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regionsyddanmark.dk/fagfolk/det-naere-sundhedsvaesen/samarbejdsaftaler-og-forlobsprogrammer/samarbejdsaftaler-om-born-og-unge/samarbejdsaftale-for-gravide-og-born-tilknyttet-familieambulatoriet-og-familieambulatoriet-plu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3"/>
          </p:nvPr>
        </p:nvSpPr>
        <p:spPr/>
        <p:txBody>
          <a:bodyPr/>
          <a:lstStyle/>
          <a:p>
            <a:r>
              <a:rPr lang="da-DK" dirty="0"/>
              <a:t>Samarbejdsaftale om gravide og børn tilknyttet Familieambulatoriet og Familieambulatoriet Plus</a:t>
            </a:r>
          </a:p>
        </p:txBody>
      </p:sp>
    </p:spTree>
    <p:extLst>
      <p:ext uri="{BB962C8B-B14F-4D97-AF65-F5344CB8AC3E}">
        <p14:creationId xmlns:p14="http://schemas.microsoft.com/office/powerpoint/2010/main" val="1780924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10</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9938031" cy="5328939"/>
          </a:xfrm>
        </p:spPr>
        <p:txBody>
          <a:bodyPr>
            <a:normAutofit fontScale="77500" lnSpcReduction="20000"/>
          </a:bodyPr>
          <a:lstStyle/>
          <a:p>
            <a:r>
              <a:rPr lang="da-DK" sz="2600" b="0" dirty="0">
                <a:solidFill>
                  <a:schemeClr val="tx2">
                    <a:lumMod val="50000"/>
                  </a:schemeClr>
                </a:solidFill>
              </a:rPr>
              <a:t>Alle offentlige aktører har </a:t>
            </a:r>
            <a:r>
              <a:rPr lang="da-DK" sz="2600" dirty="0">
                <a:solidFill>
                  <a:schemeClr val="tx2">
                    <a:lumMod val="50000"/>
                  </a:schemeClr>
                </a:solidFill>
              </a:rPr>
              <a:t>skærpet underretningspligt </a:t>
            </a:r>
          </a:p>
          <a:p>
            <a:r>
              <a:rPr lang="da-DK" sz="2600" b="0" dirty="0">
                <a:solidFill>
                  <a:schemeClr val="tx2">
                    <a:lumMod val="50000"/>
                  </a:schemeClr>
                </a:solidFill>
              </a:rPr>
              <a:t>Ved </a:t>
            </a:r>
            <a:r>
              <a:rPr lang="da-DK" sz="2600" dirty="0">
                <a:solidFill>
                  <a:schemeClr val="tx2">
                    <a:lumMod val="50000"/>
                  </a:schemeClr>
                </a:solidFill>
              </a:rPr>
              <a:t>nye, bekymrende oplysninger </a:t>
            </a:r>
            <a:r>
              <a:rPr lang="da-DK" sz="2600" b="0" dirty="0">
                <a:solidFill>
                  <a:schemeClr val="tx2">
                    <a:lumMod val="50000"/>
                  </a:schemeClr>
                </a:solidFill>
              </a:rPr>
              <a:t>undervejs i forløbet, fremsendes </a:t>
            </a:r>
            <a:r>
              <a:rPr lang="da-DK" sz="2600" dirty="0">
                <a:solidFill>
                  <a:schemeClr val="tx2">
                    <a:lumMod val="50000"/>
                  </a:schemeClr>
                </a:solidFill>
              </a:rPr>
              <a:t>ny underretning </a:t>
            </a:r>
            <a:r>
              <a:rPr lang="da-DK" sz="2600" b="0" dirty="0">
                <a:solidFill>
                  <a:schemeClr val="tx2">
                    <a:lumMod val="50000"/>
                  </a:schemeClr>
                </a:solidFill>
              </a:rPr>
              <a:t>til kommunen.</a:t>
            </a:r>
          </a:p>
          <a:p>
            <a:r>
              <a:rPr lang="da-DK" sz="2600" b="0" dirty="0">
                <a:solidFill>
                  <a:schemeClr val="tx2">
                    <a:lumMod val="50000"/>
                  </a:schemeClr>
                </a:solidFill>
              </a:rPr>
              <a:t>Kommunen skal give en </a:t>
            </a:r>
            <a:r>
              <a:rPr lang="da-DK" sz="2600" dirty="0">
                <a:solidFill>
                  <a:schemeClr val="tx2">
                    <a:lumMod val="50000"/>
                  </a:schemeClr>
                </a:solidFill>
              </a:rPr>
              <a:t>tilbagemelding</a:t>
            </a:r>
            <a:r>
              <a:rPr lang="da-DK" sz="2600" b="0" dirty="0">
                <a:solidFill>
                  <a:schemeClr val="tx2">
                    <a:lumMod val="50000"/>
                  </a:schemeClr>
                </a:solidFill>
              </a:rPr>
              <a:t> på, hvad underretningen har givet anledning til, når der underrettes fra offentligt ansat</a:t>
            </a:r>
          </a:p>
          <a:p>
            <a:r>
              <a:rPr lang="da-DK" sz="2600" b="0" dirty="0">
                <a:solidFill>
                  <a:schemeClr val="tx2">
                    <a:lumMod val="50000"/>
                  </a:schemeClr>
                </a:solidFill>
              </a:rPr>
              <a:t>Ved </a:t>
            </a:r>
            <a:r>
              <a:rPr lang="da-DK" sz="2600" dirty="0">
                <a:solidFill>
                  <a:schemeClr val="tx2">
                    <a:lumMod val="50000"/>
                  </a:schemeClr>
                </a:solidFill>
              </a:rPr>
              <a:t>bekymrende udeblivelser eller afbud</a:t>
            </a:r>
            <a:r>
              <a:rPr lang="da-DK" sz="2600" b="0" dirty="0">
                <a:solidFill>
                  <a:schemeClr val="tx2">
                    <a:lumMod val="50000"/>
                  </a:schemeClr>
                </a:solidFill>
              </a:rPr>
              <a:t>, underrettes den kommunale familieafdeling, og den gravide orienteres herom</a:t>
            </a:r>
          </a:p>
          <a:p>
            <a:endParaRPr lang="da-DK" b="0" dirty="0">
              <a:solidFill>
                <a:schemeClr val="tx2">
                  <a:lumMod val="50000"/>
                </a:schemeClr>
              </a:solidFill>
            </a:endParaRPr>
          </a:p>
          <a:p>
            <a:pPr marL="0" indent="0">
              <a:buNone/>
            </a:pPr>
            <a:r>
              <a:rPr lang="da-DK" dirty="0">
                <a:solidFill>
                  <a:schemeClr val="tx2">
                    <a:lumMod val="50000"/>
                  </a:schemeClr>
                </a:solidFill>
              </a:rPr>
              <a:t>Anbefalinger til dialog og fælles sprog ved underretninger:</a:t>
            </a:r>
          </a:p>
          <a:p>
            <a:pPr lvl="1"/>
            <a:r>
              <a:rPr lang="da-DK" sz="2600" dirty="0">
                <a:solidFill>
                  <a:schemeClr val="tx2">
                    <a:lumMod val="50000"/>
                  </a:schemeClr>
                </a:solidFill>
              </a:rPr>
              <a:t>Myndighedsarbejdet med sårbare gravide og småbørn </a:t>
            </a:r>
            <a:r>
              <a:rPr lang="da-DK" sz="2600" b="1" dirty="0">
                <a:solidFill>
                  <a:schemeClr val="tx2">
                    <a:lumMod val="50000"/>
                  </a:schemeClr>
                </a:solidFill>
              </a:rPr>
              <a:t>samles hos en mindre gruppe specialiserede fagpersoner </a:t>
            </a:r>
            <a:r>
              <a:rPr lang="da-DK" sz="2600" dirty="0">
                <a:solidFill>
                  <a:schemeClr val="tx2">
                    <a:lumMod val="50000"/>
                  </a:schemeClr>
                </a:solidFill>
              </a:rPr>
              <a:t>i kommunen med særligt kendskab til målgruppen og håndtering af underretninger herom. Dette for at opnå mere ensartethed i vurdering af underretninger samt sikre høj faglighed og erfaring.</a:t>
            </a:r>
          </a:p>
          <a:p>
            <a:pPr lvl="1"/>
            <a:r>
              <a:rPr lang="da-DK" sz="2600" dirty="0">
                <a:solidFill>
                  <a:schemeClr val="tx2">
                    <a:lumMod val="50000"/>
                  </a:schemeClr>
                </a:solidFill>
              </a:rPr>
              <a:t>Det skal være </a:t>
            </a:r>
            <a:r>
              <a:rPr lang="da-DK" sz="2600" b="1" dirty="0">
                <a:solidFill>
                  <a:schemeClr val="tx2">
                    <a:lumMod val="50000"/>
                  </a:schemeClr>
                </a:solidFill>
              </a:rPr>
              <a:t>tydeligt</a:t>
            </a:r>
            <a:r>
              <a:rPr lang="da-DK" sz="2600" dirty="0">
                <a:solidFill>
                  <a:schemeClr val="tx2">
                    <a:lumMod val="50000"/>
                  </a:schemeClr>
                </a:solidFill>
              </a:rPr>
              <a:t> i det lokale samarbejde, </a:t>
            </a:r>
            <a:r>
              <a:rPr lang="da-DK" sz="2600" b="1" dirty="0">
                <a:solidFill>
                  <a:schemeClr val="tx2">
                    <a:lumMod val="50000"/>
                  </a:schemeClr>
                </a:solidFill>
              </a:rPr>
              <a:t>hvem der kan kontaktes </a:t>
            </a:r>
            <a:r>
              <a:rPr lang="da-DK" sz="2600" dirty="0">
                <a:solidFill>
                  <a:schemeClr val="tx2">
                    <a:lumMod val="50000"/>
                  </a:schemeClr>
                </a:solidFill>
              </a:rPr>
              <a:t>kommunalt og regionalt, når det handler om gravide, nyfødte eller småbørn. </a:t>
            </a:r>
          </a:p>
          <a:p>
            <a:pPr lvl="1"/>
            <a:r>
              <a:rPr lang="da-DK" sz="2600" dirty="0">
                <a:solidFill>
                  <a:schemeClr val="tx2">
                    <a:lumMod val="50000"/>
                  </a:schemeClr>
                </a:solidFill>
              </a:rPr>
              <a:t>Der foregår jævnligt </a:t>
            </a:r>
            <a:r>
              <a:rPr lang="da-DK" sz="2600" b="1" dirty="0">
                <a:solidFill>
                  <a:schemeClr val="tx2">
                    <a:lumMod val="50000"/>
                  </a:schemeClr>
                </a:solidFill>
              </a:rPr>
              <a:t>tværfaglige samarbejdsmøder på ledelsesniveau </a:t>
            </a:r>
            <a:r>
              <a:rPr lang="da-DK" sz="2600" dirty="0">
                <a:solidFill>
                  <a:schemeClr val="tx2">
                    <a:lumMod val="50000"/>
                  </a:schemeClr>
                </a:solidFill>
              </a:rPr>
              <a:t>i det lokale samarbejde med fokus på at styrke det gode samarbejde samt håndtere de udfordringer, der løbende kan opstå i samarbejdet.</a:t>
            </a:r>
          </a:p>
          <a:p>
            <a:pPr lvl="1"/>
            <a:endParaRPr lang="da-DK"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FÆLLES ANSVAR OG OPGAVER (2)</a:t>
            </a:r>
          </a:p>
          <a:p>
            <a:r>
              <a:rPr lang="da-DK" dirty="0">
                <a:solidFill>
                  <a:schemeClr val="tx2">
                    <a:lumMod val="50000"/>
                  </a:schemeClr>
                </a:solidFill>
              </a:rPr>
              <a:t>Underretninger</a:t>
            </a:r>
            <a:r>
              <a:rPr lang="da-DK" b="1" dirty="0">
                <a:solidFill>
                  <a:schemeClr val="tx2">
                    <a:lumMod val="50000"/>
                  </a:schemeClr>
                </a:solidFill>
              </a:rPr>
              <a:t> </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5.1.3</a:t>
            </a:r>
          </a:p>
        </p:txBody>
      </p:sp>
    </p:spTree>
    <p:extLst>
      <p:ext uri="{BB962C8B-B14F-4D97-AF65-F5344CB8AC3E}">
        <p14:creationId xmlns:p14="http://schemas.microsoft.com/office/powerpoint/2010/main" val="1882897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11</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6841687" cy="4752975"/>
          </a:xfrm>
        </p:spPr>
        <p:txBody>
          <a:bodyPr>
            <a:normAutofit/>
          </a:bodyPr>
          <a:lstStyle/>
          <a:p>
            <a:pPr lvl="0"/>
            <a:r>
              <a:rPr lang="da-DK" sz="2200" b="0" dirty="0">
                <a:solidFill>
                  <a:schemeClr val="tx2">
                    <a:lumMod val="50000"/>
                  </a:schemeClr>
                </a:solidFill>
              </a:rPr>
              <a:t>Alle aktører opfordres til at </a:t>
            </a:r>
            <a:r>
              <a:rPr lang="da-DK" sz="2200" dirty="0">
                <a:solidFill>
                  <a:schemeClr val="tx2">
                    <a:lumMod val="50000"/>
                  </a:schemeClr>
                </a:solidFill>
              </a:rPr>
              <a:t>orientere hinanden via korrespondancebreve</a:t>
            </a:r>
            <a:r>
              <a:rPr lang="da-DK" sz="2200" b="0" dirty="0">
                <a:solidFill>
                  <a:schemeClr val="tx2">
                    <a:lumMod val="50000"/>
                  </a:schemeClr>
                </a:solidFill>
              </a:rPr>
              <a:t>, hvis der sker væsentlige ændringer i forløbet (f.eks. ny henvisning til eller iværksat behandling/indsats) under forudsætning af, at den gravide har givet samtykke hertil. </a:t>
            </a:r>
          </a:p>
          <a:p>
            <a:pPr lvl="0"/>
            <a:endParaRPr lang="da-DK" sz="2200" b="0" dirty="0">
              <a:solidFill>
                <a:schemeClr val="tx2">
                  <a:lumMod val="50000"/>
                </a:schemeClr>
              </a:solidFill>
            </a:endParaRPr>
          </a:p>
          <a:p>
            <a:pPr lvl="0"/>
            <a:r>
              <a:rPr lang="da-DK" sz="2200" b="0" dirty="0">
                <a:solidFill>
                  <a:schemeClr val="tx2">
                    <a:lumMod val="50000"/>
                  </a:schemeClr>
                </a:solidFill>
              </a:rPr>
              <a:t>Det anbefales, at alle aktører praktiserer </a:t>
            </a:r>
            <a:r>
              <a:rPr lang="da-DK" sz="2200" dirty="0">
                <a:solidFill>
                  <a:schemeClr val="tx2">
                    <a:lumMod val="50000"/>
                  </a:schemeClr>
                </a:solidFill>
              </a:rPr>
              <a:t>lukket kommunikationsloop</a:t>
            </a:r>
            <a:r>
              <a:rPr lang="da-DK" sz="2200" b="0" dirty="0">
                <a:solidFill>
                  <a:schemeClr val="tx2">
                    <a:lumMod val="50000"/>
                  </a:schemeClr>
                </a:solidFill>
              </a:rPr>
              <a:t>, således at de involverede parter hele tiden holder hinanden opdateret. </a:t>
            </a:r>
          </a:p>
          <a:p>
            <a:pPr marL="0" indent="0">
              <a:buNone/>
            </a:pPr>
            <a:endParaRPr lang="da-DK" dirty="0">
              <a:solidFill>
                <a:schemeClr val="tx2">
                  <a:lumMod val="50000"/>
                </a:schemeClr>
              </a:solidFill>
            </a:endParaRPr>
          </a:p>
          <a:p>
            <a:pPr marL="0" indent="0">
              <a:buNone/>
            </a:pPr>
            <a:endParaRPr lang="da-DK" dirty="0">
              <a:solidFill>
                <a:schemeClr val="tx2">
                  <a:lumMod val="50000"/>
                </a:schemeClr>
              </a:solidFill>
            </a:endParaRPr>
          </a:p>
        </p:txBody>
      </p:sp>
      <p:sp>
        <p:nvSpPr>
          <p:cNvPr id="4" name="Pladsholder til tekst 3"/>
          <p:cNvSpPr>
            <a:spLocks noGrp="1"/>
          </p:cNvSpPr>
          <p:nvPr>
            <p:ph type="body" sz="quarter" idx="14"/>
          </p:nvPr>
        </p:nvSpPr>
        <p:spPr>
          <a:xfrm>
            <a:off x="334433" y="188640"/>
            <a:ext cx="7969251" cy="936625"/>
          </a:xfrm>
        </p:spPr>
        <p:txBody>
          <a:bodyPr>
            <a:normAutofit fontScale="92500" lnSpcReduction="20000"/>
          </a:bodyPr>
          <a:lstStyle/>
          <a:p>
            <a:r>
              <a:rPr lang="da-DK" b="1" dirty="0">
                <a:solidFill>
                  <a:schemeClr val="tx2">
                    <a:lumMod val="50000"/>
                  </a:schemeClr>
                </a:solidFill>
              </a:rPr>
              <a:t>FÆLLES ANSVAR OG OPGAVER (3)</a:t>
            </a:r>
          </a:p>
          <a:p>
            <a:r>
              <a:rPr lang="da-DK" dirty="0">
                <a:solidFill>
                  <a:schemeClr val="tx2">
                    <a:lumMod val="50000"/>
                  </a:schemeClr>
                </a:solidFill>
              </a:rPr>
              <a:t>Kommunikation </a:t>
            </a:r>
          </a:p>
        </p:txBody>
      </p:sp>
      <p:pic>
        <p:nvPicPr>
          <p:cNvPr id="6" name="Billed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36160" y="1898622"/>
            <a:ext cx="3752767" cy="3492555"/>
          </a:xfrm>
          <a:prstGeom prst="rect">
            <a:avLst/>
          </a:prstGeom>
        </p:spPr>
      </p:pic>
      <p:sp>
        <p:nvSpPr>
          <p:cNvPr id="7" name="Ellipse 6"/>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5.1.4</a:t>
            </a:r>
          </a:p>
        </p:txBody>
      </p:sp>
    </p:spTree>
    <p:extLst>
      <p:ext uri="{BB962C8B-B14F-4D97-AF65-F5344CB8AC3E}">
        <p14:creationId xmlns:p14="http://schemas.microsoft.com/office/powerpoint/2010/main" val="72770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12</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9938031" cy="5328939"/>
          </a:xfrm>
        </p:spPr>
        <p:txBody>
          <a:bodyPr>
            <a:noAutofit/>
          </a:bodyPr>
          <a:lstStyle/>
          <a:p>
            <a:r>
              <a:rPr lang="da-DK" sz="2200" b="0" dirty="0">
                <a:solidFill>
                  <a:schemeClr val="tx2">
                    <a:lumMod val="50000"/>
                  </a:schemeClr>
                </a:solidFill>
              </a:rPr>
              <a:t>Hvis der vurderes at være behov, </a:t>
            </a:r>
            <a:r>
              <a:rPr lang="da-DK" sz="2200" dirty="0">
                <a:solidFill>
                  <a:schemeClr val="tx2">
                    <a:lumMod val="50000"/>
                  </a:schemeClr>
                </a:solidFill>
              </a:rPr>
              <a:t>indkalder kommunal sagsbehandler eller Familieambulatoriet</a:t>
            </a:r>
            <a:r>
              <a:rPr lang="da-DK" sz="2200" b="0" dirty="0">
                <a:solidFill>
                  <a:schemeClr val="tx2">
                    <a:lumMod val="50000"/>
                  </a:schemeClr>
                </a:solidFill>
              </a:rPr>
              <a:t> til et koordinerende til tværsektorielt netværksmøde med alle relevante parter. Alle parter kan opfordre til mødet.</a:t>
            </a:r>
          </a:p>
          <a:p>
            <a:pPr marL="0" indent="0">
              <a:buNone/>
            </a:pPr>
            <a:endParaRPr lang="da-DK" sz="2200" b="0" dirty="0">
              <a:solidFill>
                <a:schemeClr val="tx2">
                  <a:lumMod val="50000"/>
                </a:schemeClr>
              </a:solidFill>
            </a:endParaRPr>
          </a:p>
          <a:p>
            <a:r>
              <a:rPr lang="da-DK" sz="2200" dirty="0">
                <a:solidFill>
                  <a:schemeClr val="tx2">
                    <a:lumMod val="50000"/>
                  </a:schemeClr>
                </a:solidFill>
              </a:rPr>
              <a:t>Mødets formål</a:t>
            </a:r>
            <a:r>
              <a:rPr lang="da-DK" sz="2200" b="0" dirty="0">
                <a:solidFill>
                  <a:schemeClr val="tx2">
                    <a:lumMod val="50000"/>
                  </a:schemeClr>
                </a:solidFill>
              </a:rPr>
              <a:t>: Tilrettelægge både kort- og langsigtet plan for den gravide og familien. Aftale rolle- og kompetencefordeling på tværs af sektorerne.</a:t>
            </a:r>
          </a:p>
          <a:p>
            <a:pPr marL="0" indent="0">
              <a:buNone/>
            </a:pPr>
            <a:endParaRPr lang="da-DK" sz="2200" b="0" dirty="0">
              <a:solidFill>
                <a:schemeClr val="tx2">
                  <a:lumMod val="50000"/>
                </a:schemeClr>
              </a:solidFill>
            </a:endParaRPr>
          </a:p>
          <a:p>
            <a:r>
              <a:rPr lang="da-DK" sz="2200" b="0" dirty="0">
                <a:solidFill>
                  <a:schemeClr val="tx2">
                    <a:lumMod val="50000"/>
                  </a:schemeClr>
                </a:solidFill>
              </a:rPr>
              <a:t>Det tilstræbes, at indkaldelsen sker med </a:t>
            </a:r>
            <a:r>
              <a:rPr lang="da-DK" sz="2200" dirty="0">
                <a:solidFill>
                  <a:schemeClr val="tx2">
                    <a:lumMod val="50000"/>
                  </a:schemeClr>
                </a:solidFill>
              </a:rPr>
              <a:t>14 dages varsel.</a:t>
            </a:r>
          </a:p>
          <a:p>
            <a:pPr marL="0" indent="0">
              <a:buNone/>
            </a:pPr>
            <a:endParaRPr lang="da-DK" sz="2200" dirty="0">
              <a:solidFill>
                <a:schemeClr val="tx2">
                  <a:lumMod val="50000"/>
                </a:schemeClr>
              </a:solidFill>
            </a:endParaRPr>
          </a:p>
          <a:p>
            <a:r>
              <a:rPr lang="da-DK" sz="2200" b="0" dirty="0">
                <a:solidFill>
                  <a:schemeClr val="tx2">
                    <a:lumMod val="50000"/>
                  </a:schemeClr>
                </a:solidFill>
              </a:rPr>
              <a:t>Mødeindkalder udarbejder </a:t>
            </a:r>
            <a:r>
              <a:rPr lang="da-DK" sz="2200" dirty="0">
                <a:solidFill>
                  <a:schemeClr val="tx2">
                    <a:lumMod val="50000"/>
                  </a:schemeClr>
                </a:solidFill>
              </a:rPr>
              <a:t>referat</a:t>
            </a:r>
            <a:r>
              <a:rPr lang="da-DK" sz="2200" b="0" dirty="0">
                <a:solidFill>
                  <a:schemeClr val="tx2">
                    <a:lumMod val="50000"/>
                  </a:schemeClr>
                </a:solidFill>
              </a:rPr>
              <a:t>. Sendes efter indhentet samtykke til alle inviterede. </a:t>
            </a:r>
          </a:p>
          <a:p>
            <a:pPr marL="0" indent="0">
              <a:buNone/>
            </a:pPr>
            <a:endParaRPr lang="da-DK" sz="2200" b="0" dirty="0">
              <a:solidFill>
                <a:schemeClr val="tx2">
                  <a:lumMod val="50000"/>
                </a:schemeClr>
              </a:solidFill>
            </a:endParaRPr>
          </a:p>
          <a:p>
            <a:r>
              <a:rPr lang="da-DK" sz="2200" dirty="0">
                <a:solidFill>
                  <a:schemeClr val="tx2">
                    <a:lumMod val="50000"/>
                  </a:schemeClr>
                </a:solidFill>
              </a:rPr>
              <a:t>Samtykke</a:t>
            </a:r>
            <a:r>
              <a:rPr lang="da-DK" sz="2200" b="0" dirty="0">
                <a:solidFill>
                  <a:schemeClr val="tx2">
                    <a:lumMod val="50000"/>
                  </a:schemeClr>
                </a:solidFill>
              </a:rPr>
              <a:t> indhentes ved starten af mødet og føres til referat (skemaer til samtykkeerklæringer i samarbejdsaftalens bilag 3)</a:t>
            </a:r>
          </a:p>
          <a:p>
            <a:endParaRPr lang="da-DK" sz="2600" b="0" dirty="0">
              <a:solidFill>
                <a:schemeClr val="tx2">
                  <a:lumMod val="50000"/>
                </a:schemeClr>
              </a:solidFill>
            </a:endParaRPr>
          </a:p>
          <a:p>
            <a:endParaRPr lang="da-DK" b="0"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FÆLLES ANSVAR OG OPGAVER (4)</a:t>
            </a:r>
          </a:p>
          <a:p>
            <a:r>
              <a:rPr lang="da-DK" dirty="0">
                <a:solidFill>
                  <a:schemeClr val="tx2">
                    <a:lumMod val="50000"/>
                  </a:schemeClr>
                </a:solidFill>
              </a:rPr>
              <a:t>Tværsektorielt netværksmøde</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5.1.5</a:t>
            </a:r>
          </a:p>
        </p:txBody>
      </p:sp>
    </p:spTree>
    <p:extLst>
      <p:ext uri="{BB962C8B-B14F-4D97-AF65-F5344CB8AC3E}">
        <p14:creationId xmlns:p14="http://schemas.microsoft.com/office/powerpoint/2010/main" val="1208029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13</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503105" y="3284984"/>
            <a:ext cx="8065823" cy="3385768"/>
          </a:xfrm>
        </p:spPr>
        <p:txBody>
          <a:bodyPr>
            <a:noAutofit/>
          </a:bodyPr>
          <a:lstStyle/>
          <a:p>
            <a:r>
              <a:rPr lang="da-DK" sz="2000" b="0" dirty="0">
                <a:solidFill>
                  <a:schemeClr val="tx2">
                    <a:lumMod val="50000"/>
                  </a:schemeClr>
                </a:solidFill>
              </a:rPr>
              <a:t>I planen bør </a:t>
            </a:r>
            <a:r>
              <a:rPr lang="da-DK" sz="2000" dirty="0">
                <a:solidFill>
                  <a:schemeClr val="tx2">
                    <a:lumMod val="50000"/>
                  </a:schemeClr>
                </a:solidFill>
              </a:rPr>
              <a:t>oplysninger</a:t>
            </a:r>
            <a:r>
              <a:rPr lang="da-DK" sz="2000" b="0" dirty="0">
                <a:solidFill>
                  <a:schemeClr val="tx2">
                    <a:lumMod val="50000"/>
                  </a:schemeClr>
                </a:solidFill>
              </a:rPr>
              <a:t> </a:t>
            </a:r>
            <a:r>
              <a:rPr lang="da-DK" sz="2000" dirty="0">
                <a:solidFill>
                  <a:schemeClr val="tx2">
                    <a:lumMod val="50000"/>
                  </a:schemeClr>
                </a:solidFill>
              </a:rPr>
              <a:t>om alle relevante aktører </a:t>
            </a:r>
            <a:r>
              <a:rPr lang="da-DK" sz="2000" b="0" dirty="0">
                <a:solidFill>
                  <a:schemeClr val="tx2">
                    <a:lumMod val="50000"/>
                  </a:schemeClr>
                </a:solidFill>
              </a:rPr>
              <a:t>fremgå sammen med oplysninger om, hvem der skal kontaktes i hastende tilfælde, hvis de nævnte aktører ikke kan træffes.</a:t>
            </a:r>
          </a:p>
          <a:p>
            <a:endParaRPr lang="da-DK" sz="2000" b="0" dirty="0">
              <a:solidFill>
                <a:schemeClr val="tx2">
                  <a:lumMod val="50000"/>
                </a:schemeClr>
              </a:solidFill>
            </a:endParaRPr>
          </a:p>
          <a:p>
            <a:r>
              <a:rPr lang="da-DK" sz="2000" b="0" dirty="0">
                <a:solidFill>
                  <a:schemeClr val="tx2">
                    <a:lumMod val="50000"/>
                  </a:schemeClr>
                </a:solidFill>
              </a:rPr>
              <a:t>Alle parter er </a:t>
            </a:r>
            <a:r>
              <a:rPr lang="da-DK" sz="2000" dirty="0">
                <a:solidFill>
                  <a:schemeClr val="tx2">
                    <a:lumMod val="50000"/>
                  </a:schemeClr>
                </a:solidFill>
              </a:rPr>
              <a:t>forpligtet</a:t>
            </a:r>
            <a:r>
              <a:rPr lang="da-DK" sz="2000" b="0" dirty="0">
                <a:solidFill>
                  <a:schemeClr val="tx2">
                    <a:lumMod val="50000"/>
                  </a:schemeClr>
                </a:solidFill>
              </a:rPr>
              <a:t> til at følge den aftalte plan</a:t>
            </a:r>
          </a:p>
          <a:p>
            <a:pPr marL="0" indent="0">
              <a:buNone/>
            </a:pPr>
            <a:endParaRPr lang="da-DK" sz="2000" b="0" dirty="0">
              <a:solidFill>
                <a:schemeClr val="tx2">
                  <a:lumMod val="50000"/>
                </a:schemeClr>
              </a:solidFill>
            </a:endParaRPr>
          </a:p>
          <a:p>
            <a:r>
              <a:rPr lang="da-DK" sz="2000" b="0" dirty="0">
                <a:solidFill>
                  <a:schemeClr val="tx2">
                    <a:lumMod val="50000"/>
                  </a:schemeClr>
                </a:solidFill>
              </a:rPr>
              <a:t>Til udarbejdelse af den socialfaglige forløbsplan anvendes </a:t>
            </a:r>
            <a:r>
              <a:rPr lang="da-DK" sz="2000" dirty="0">
                <a:solidFill>
                  <a:schemeClr val="tx2">
                    <a:lumMod val="50000"/>
                  </a:schemeClr>
                </a:solidFill>
              </a:rPr>
              <a:t>skabelon til anmodning om oplysninger i forbindelse med fødsel og barsel </a:t>
            </a:r>
            <a:r>
              <a:rPr lang="da-DK" sz="2000" b="0" dirty="0">
                <a:solidFill>
                  <a:schemeClr val="tx2">
                    <a:lumMod val="50000"/>
                  </a:schemeClr>
                </a:solidFill>
              </a:rPr>
              <a:t>(samarbejdsaftalens bilag 4). Der henvises til samarbejdsaftalens afsnit 5.1.6 for en beskrivelse af brug af skabelonen.</a:t>
            </a:r>
            <a:endParaRPr lang="da-DK" sz="2000"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FÆLLES ANSVAR OG OPGAVER (5)</a:t>
            </a:r>
          </a:p>
          <a:p>
            <a:r>
              <a:rPr lang="da-DK" dirty="0">
                <a:solidFill>
                  <a:schemeClr val="tx2">
                    <a:lumMod val="50000"/>
                  </a:schemeClr>
                </a:solidFill>
              </a:rPr>
              <a:t>Socialfaglig forløbsplan</a:t>
            </a:r>
          </a:p>
        </p:txBody>
      </p:sp>
      <p:pic>
        <p:nvPicPr>
          <p:cNvPr id="5" name="Billede 4"/>
          <p:cNvPicPr/>
          <p:nvPr/>
        </p:nvPicPr>
        <p:blipFill>
          <a:blip r:embed="rId2" cstate="print">
            <a:extLst>
              <a:ext uri="{28A0092B-C50C-407E-A947-70E740481C1C}">
                <a14:useLocalDpi xmlns:a14="http://schemas.microsoft.com/office/drawing/2010/main" val="0"/>
              </a:ext>
            </a:extLst>
          </a:blip>
          <a:stretch>
            <a:fillRect/>
          </a:stretch>
        </p:blipFill>
        <p:spPr>
          <a:xfrm>
            <a:off x="8738060" y="3512515"/>
            <a:ext cx="2330127" cy="3026398"/>
          </a:xfrm>
          <a:prstGeom prst="rect">
            <a:avLst/>
          </a:prstGeom>
        </p:spPr>
      </p:pic>
      <p:sp>
        <p:nvSpPr>
          <p:cNvPr id="6" name="Pladsholder til tekst 2"/>
          <p:cNvSpPr txBox="1">
            <a:spLocks/>
          </p:cNvSpPr>
          <p:nvPr/>
        </p:nvSpPr>
        <p:spPr>
          <a:xfrm>
            <a:off x="503105" y="1412776"/>
            <a:ext cx="9841367" cy="1922932"/>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2800" b="1" kern="1200">
                <a:solidFill>
                  <a:schemeClr val="accent1"/>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25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a-DK" sz="2600" b="0" dirty="0">
                <a:solidFill>
                  <a:schemeClr val="tx2">
                    <a:lumMod val="50000"/>
                  </a:schemeClr>
                </a:solidFill>
              </a:rPr>
              <a:t>Kan være relevant i forløb hvor den gravide og partner og/eller medforælder har </a:t>
            </a:r>
            <a:r>
              <a:rPr lang="da-DK" sz="2600" dirty="0">
                <a:solidFill>
                  <a:schemeClr val="tx2">
                    <a:lumMod val="50000"/>
                  </a:schemeClr>
                </a:solidFill>
              </a:rPr>
              <a:t>mange komplekse problemstillinger</a:t>
            </a:r>
            <a:r>
              <a:rPr lang="da-DK" sz="2600" b="0" dirty="0">
                <a:solidFill>
                  <a:schemeClr val="tx2">
                    <a:lumMod val="50000"/>
                  </a:schemeClr>
                </a:solidFill>
              </a:rPr>
              <a:t>, som involverer mange aktører. </a:t>
            </a:r>
          </a:p>
          <a:p>
            <a:pPr marL="0" indent="0">
              <a:buFont typeface="Arial" panose="020B0604020202020204" pitchFamily="34" charset="0"/>
              <a:buNone/>
            </a:pPr>
            <a:endParaRPr lang="da-DK" sz="2600" b="0" dirty="0">
              <a:solidFill>
                <a:schemeClr val="tx2">
                  <a:lumMod val="50000"/>
                </a:schemeClr>
              </a:solidFill>
            </a:endParaRPr>
          </a:p>
          <a:p>
            <a:r>
              <a:rPr lang="da-DK" sz="2600" b="0" dirty="0">
                <a:solidFill>
                  <a:schemeClr val="tx2">
                    <a:lumMod val="50000"/>
                  </a:schemeClr>
                </a:solidFill>
              </a:rPr>
              <a:t>I disse tilfælde anbefales det, at der udarbejdes en tværsektoriel plan for forløbet – </a:t>
            </a:r>
            <a:r>
              <a:rPr lang="da-DK" sz="2600" dirty="0">
                <a:solidFill>
                  <a:schemeClr val="tx2">
                    <a:lumMod val="50000"/>
                  </a:schemeClr>
                </a:solidFill>
              </a:rPr>
              <a:t>socialfaglig forløbsplan</a:t>
            </a:r>
            <a:r>
              <a:rPr lang="da-DK" sz="2600" b="0" dirty="0">
                <a:solidFill>
                  <a:schemeClr val="tx2">
                    <a:lumMod val="50000"/>
                  </a:schemeClr>
                </a:solidFill>
              </a:rPr>
              <a:t> – med beskrivelse af den sundhedsfaglige og socialfaglige indsats samt opgave- og ansvarsfordelingen i forhold til familien/barnet.</a:t>
            </a:r>
          </a:p>
          <a:p>
            <a:pPr marL="0" indent="0">
              <a:buFont typeface="Arial" panose="020B0604020202020204" pitchFamily="34" charset="0"/>
              <a:buNone/>
            </a:pPr>
            <a:endParaRPr lang="da-DK" sz="2600"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7" name="Ellipse 6"/>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5.1.6</a:t>
            </a:r>
          </a:p>
        </p:txBody>
      </p:sp>
    </p:spTree>
    <p:extLst>
      <p:ext uri="{BB962C8B-B14F-4D97-AF65-F5344CB8AC3E}">
        <p14:creationId xmlns:p14="http://schemas.microsoft.com/office/powerpoint/2010/main" val="912163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14</a:t>
            </a:fld>
            <a:endParaRPr lang="da-DK" dirty="0"/>
          </a:p>
        </p:txBody>
      </p:sp>
      <p:sp>
        <p:nvSpPr>
          <p:cNvPr id="3" name="Pladsholder til tekst 2"/>
          <p:cNvSpPr>
            <a:spLocks noGrp="1"/>
          </p:cNvSpPr>
          <p:nvPr>
            <p:ph type="body" sz="quarter" idx="13"/>
          </p:nvPr>
        </p:nvSpPr>
        <p:spPr>
          <a:xfrm>
            <a:off x="334433" y="1268412"/>
            <a:ext cx="10082047" cy="5453063"/>
          </a:xfrm>
        </p:spPr>
        <p:txBody>
          <a:bodyPr>
            <a:normAutofit fontScale="77500" lnSpcReduction="20000"/>
          </a:bodyPr>
          <a:lstStyle/>
          <a:p>
            <a:pPr marL="0" indent="0">
              <a:buNone/>
            </a:pPr>
            <a:r>
              <a:rPr lang="da-DK" dirty="0">
                <a:solidFill>
                  <a:schemeClr val="tx2">
                    <a:lumMod val="50000"/>
                  </a:schemeClr>
                </a:solidFill>
              </a:rPr>
              <a:t>Familieplanlægning </a:t>
            </a:r>
            <a:endParaRPr lang="da-DK" b="0" dirty="0">
              <a:solidFill>
                <a:schemeClr val="tx2">
                  <a:lumMod val="50000"/>
                </a:schemeClr>
              </a:solidFill>
            </a:endParaRPr>
          </a:p>
          <a:p>
            <a:r>
              <a:rPr lang="da-DK" b="0" dirty="0">
                <a:solidFill>
                  <a:schemeClr val="tx2">
                    <a:lumMod val="50000"/>
                  </a:schemeClr>
                </a:solidFill>
              </a:rPr>
              <a:t>Mulighed for </a:t>
            </a:r>
            <a:r>
              <a:rPr lang="da-DK" b="0" dirty="0" err="1">
                <a:solidFill>
                  <a:schemeClr val="tx2">
                    <a:lumMod val="50000"/>
                  </a:schemeClr>
                </a:solidFill>
              </a:rPr>
              <a:t>prækonceptionel</a:t>
            </a:r>
            <a:r>
              <a:rPr lang="da-DK" b="0" dirty="0">
                <a:solidFill>
                  <a:schemeClr val="tx2">
                    <a:lumMod val="50000"/>
                  </a:schemeClr>
                </a:solidFill>
              </a:rPr>
              <a:t> samtale hos den praktiserende læge. </a:t>
            </a:r>
          </a:p>
          <a:p>
            <a:pPr lvl="1"/>
            <a:r>
              <a:rPr lang="da-DK" b="1" dirty="0">
                <a:solidFill>
                  <a:schemeClr val="tx2">
                    <a:lumMod val="50000"/>
                  </a:schemeClr>
                </a:solidFill>
              </a:rPr>
              <a:t>Formål</a:t>
            </a:r>
            <a:r>
              <a:rPr lang="da-DK" b="0" dirty="0">
                <a:solidFill>
                  <a:schemeClr val="tx2">
                    <a:lumMod val="50000"/>
                  </a:schemeClr>
                </a:solidFill>
              </a:rPr>
              <a:t>: Forebyggelse og planlægning af graviditet, sundhedsfaglig vejledning og kortlægning af evt. risikofaktorer</a:t>
            </a:r>
          </a:p>
          <a:p>
            <a:endParaRPr lang="da-DK" dirty="0">
              <a:solidFill>
                <a:schemeClr val="tx2">
                  <a:lumMod val="50000"/>
                </a:schemeClr>
              </a:solidFill>
            </a:endParaRPr>
          </a:p>
          <a:p>
            <a:pPr marL="0" indent="0">
              <a:buNone/>
            </a:pPr>
            <a:r>
              <a:rPr lang="da-DK" dirty="0">
                <a:solidFill>
                  <a:schemeClr val="tx2">
                    <a:lumMod val="50000"/>
                  </a:schemeClr>
                </a:solidFill>
              </a:rPr>
              <a:t>Under graviditet</a:t>
            </a:r>
          </a:p>
          <a:p>
            <a:r>
              <a:rPr lang="da-DK" b="0" dirty="0">
                <a:solidFill>
                  <a:schemeClr val="tx2">
                    <a:lumMod val="50000"/>
                  </a:schemeClr>
                </a:solidFill>
              </a:rPr>
              <a:t>Kategoriserer indledningsvist den gravide i en af de </a:t>
            </a:r>
            <a:r>
              <a:rPr lang="da-DK" dirty="0">
                <a:solidFill>
                  <a:schemeClr val="tx2">
                    <a:lumMod val="50000"/>
                  </a:schemeClr>
                </a:solidFill>
              </a:rPr>
              <a:t>fire niveauer i svangreomsorgen</a:t>
            </a:r>
            <a:r>
              <a:rPr lang="da-DK" b="0" dirty="0">
                <a:solidFill>
                  <a:schemeClr val="tx2">
                    <a:lumMod val="50000"/>
                  </a:schemeClr>
                </a:solidFill>
              </a:rPr>
              <a:t>. </a:t>
            </a:r>
          </a:p>
          <a:p>
            <a:r>
              <a:rPr lang="da-DK" b="0" dirty="0">
                <a:solidFill>
                  <a:schemeClr val="tx2">
                    <a:lumMod val="50000"/>
                  </a:schemeClr>
                </a:solidFill>
              </a:rPr>
              <a:t>Deltager så vidt muligt i </a:t>
            </a:r>
            <a:r>
              <a:rPr lang="da-DK" dirty="0">
                <a:solidFill>
                  <a:schemeClr val="tx2">
                    <a:lumMod val="50000"/>
                  </a:schemeClr>
                </a:solidFill>
              </a:rPr>
              <a:t>netværksmøder</a:t>
            </a:r>
            <a:r>
              <a:rPr lang="da-DK" b="0" dirty="0">
                <a:solidFill>
                  <a:schemeClr val="tx2">
                    <a:lumMod val="50000"/>
                  </a:schemeClr>
                </a:solidFill>
              </a:rPr>
              <a:t>, evt. via video</a:t>
            </a:r>
          </a:p>
          <a:p>
            <a:r>
              <a:rPr lang="da-DK" b="0" dirty="0">
                <a:solidFill>
                  <a:schemeClr val="tx2">
                    <a:lumMod val="50000"/>
                  </a:schemeClr>
                </a:solidFill>
              </a:rPr>
              <a:t>Mulighed for </a:t>
            </a:r>
            <a:r>
              <a:rPr lang="da-DK" dirty="0">
                <a:solidFill>
                  <a:schemeClr val="tx2">
                    <a:lumMod val="50000"/>
                  </a:schemeClr>
                </a:solidFill>
              </a:rPr>
              <a:t>henvisning til Familieambulatoriet </a:t>
            </a:r>
            <a:r>
              <a:rPr lang="da-DK" b="0" dirty="0">
                <a:solidFill>
                  <a:schemeClr val="tx2">
                    <a:lumMod val="50000"/>
                  </a:schemeClr>
                </a:solidFill>
              </a:rPr>
              <a:t>i de tilfælde, hvor der er stor bekymring for, hvilke ressourcer, kvinden/parret har omkring forældreskabet.</a:t>
            </a:r>
          </a:p>
          <a:p>
            <a:endParaRPr lang="da-DK" b="0" dirty="0">
              <a:solidFill>
                <a:schemeClr val="tx2">
                  <a:lumMod val="50000"/>
                </a:schemeClr>
              </a:solidFill>
            </a:endParaRPr>
          </a:p>
          <a:p>
            <a:pPr marL="0" indent="0">
              <a:buNone/>
            </a:pPr>
            <a:r>
              <a:rPr lang="da-DK" dirty="0">
                <a:solidFill>
                  <a:schemeClr val="tx2">
                    <a:lumMod val="50000"/>
                  </a:schemeClr>
                </a:solidFill>
              </a:rPr>
              <a:t>Fødslen og tiden efter fødslen</a:t>
            </a:r>
          </a:p>
          <a:p>
            <a:r>
              <a:rPr lang="da-DK" b="0" dirty="0">
                <a:solidFill>
                  <a:schemeClr val="tx2">
                    <a:lumMod val="50000"/>
                  </a:schemeClr>
                </a:solidFill>
              </a:rPr>
              <a:t>Følger op på </a:t>
            </a:r>
            <a:r>
              <a:rPr lang="da-DK" dirty="0">
                <a:solidFill>
                  <a:schemeClr val="tx2">
                    <a:lumMod val="50000"/>
                  </a:schemeClr>
                </a:solidFill>
              </a:rPr>
              <a:t>informationer fra epikriser og korrespondancebreve </a:t>
            </a:r>
            <a:r>
              <a:rPr lang="da-DK" b="0" dirty="0">
                <a:solidFill>
                  <a:schemeClr val="tx2">
                    <a:lumMod val="50000"/>
                  </a:schemeClr>
                </a:solidFill>
              </a:rPr>
              <a:t>modtaget i forbindelse med graviditet, fødsel, barselsperiode og børneopfølgning. Kontakter samarbejdspartnere ved behov jf. </a:t>
            </a:r>
            <a:r>
              <a:rPr lang="da-DK" dirty="0">
                <a:solidFill>
                  <a:schemeClr val="tx2">
                    <a:lumMod val="50000"/>
                  </a:schemeClr>
                </a:solidFill>
              </a:rPr>
              <a:t>lukket kommunikationsloop</a:t>
            </a:r>
            <a:r>
              <a:rPr lang="da-DK" b="0" dirty="0">
                <a:solidFill>
                  <a:schemeClr val="tx2">
                    <a:lumMod val="50000"/>
                  </a:schemeClr>
                </a:solidFill>
              </a:rPr>
              <a:t>.</a:t>
            </a: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ALMEN PRAKSIS’ ANSVAR OG OPGAVER</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5.2</a:t>
            </a:r>
          </a:p>
        </p:txBody>
      </p:sp>
    </p:spTree>
    <p:extLst>
      <p:ext uri="{BB962C8B-B14F-4D97-AF65-F5344CB8AC3E}">
        <p14:creationId xmlns:p14="http://schemas.microsoft.com/office/powerpoint/2010/main" val="1243675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15</a:t>
            </a:fld>
            <a:endParaRPr lang="da-DK" dirty="0"/>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FØDESTEDETS/FAMILIEAMBULATORIETS </a:t>
            </a:r>
          </a:p>
          <a:p>
            <a:r>
              <a:rPr lang="da-DK" b="1" dirty="0">
                <a:solidFill>
                  <a:schemeClr val="tx2">
                    <a:lumMod val="50000"/>
                  </a:schemeClr>
                </a:solidFill>
              </a:rPr>
              <a:t>ANSVAR OG OPGAVER (1)</a:t>
            </a:r>
          </a:p>
        </p:txBody>
      </p:sp>
      <p:sp>
        <p:nvSpPr>
          <p:cNvPr id="5" name="Pladsholder til tekst 2"/>
          <p:cNvSpPr>
            <a:spLocks noGrp="1"/>
          </p:cNvSpPr>
          <p:nvPr>
            <p:ph type="body" sz="quarter" idx="13"/>
          </p:nvPr>
        </p:nvSpPr>
        <p:spPr>
          <a:xfrm>
            <a:off x="334433" y="1268413"/>
            <a:ext cx="9938031" cy="4752975"/>
          </a:xfrm>
        </p:spPr>
        <p:txBody>
          <a:bodyPr>
            <a:normAutofit fontScale="55000" lnSpcReduction="20000"/>
          </a:bodyPr>
          <a:lstStyle/>
          <a:p>
            <a:pPr marL="0" indent="0">
              <a:buNone/>
            </a:pPr>
            <a:r>
              <a:rPr lang="da-DK" sz="4000" dirty="0">
                <a:solidFill>
                  <a:schemeClr val="tx2">
                    <a:lumMod val="50000"/>
                  </a:schemeClr>
                </a:solidFill>
              </a:rPr>
              <a:t>Familieplanlægning </a:t>
            </a:r>
            <a:endParaRPr lang="da-DK" sz="4000" b="0" dirty="0">
              <a:solidFill>
                <a:schemeClr val="tx2">
                  <a:lumMod val="50000"/>
                </a:schemeClr>
              </a:solidFill>
            </a:endParaRPr>
          </a:p>
          <a:p>
            <a:r>
              <a:rPr lang="da-DK" sz="2900" b="0" dirty="0">
                <a:solidFill>
                  <a:schemeClr val="tx2">
                    <a:lumMod val="50000"/>
                  </a:schemeClr>
                </a:solidFill>
              </a:rPr>
              <a:t>Det er muligt for kvinder med forbrug af alkohol, rusmidler og/eller afhængighedsskabende medicin </a:t>
            </a:r>
            <a:r>
              <a:rPr lang="da-DK" sz="2900" dirty="0">
                <a:solidFill>
                  <a:schemeClr val="tx2">
                    <a:lumMod val="50000"/>
                  </a:schemeClr>
                </a:solidFill>
              </a:rPr>
              <a:t>selv at henvende sig</a:t>
            </a:r>
            <a:r>
              <a:rPr lang="da-DK" sz="2900" b="0" dirty="0">
                <a:solidFill>
                  <a:schemeClr val="tx2">
                    <a:lumMod val="50000"/>
                  </a:schemeClr>
                </a:solidFill>
              </a:rPr>
              <a:t> til Familieambulatoriet Plus til en </a:t>
            </a:r>
            <a:r>
              <a:rPr lang="da-DK" sz="2900" dirty="0" err="1">
                <a:solidFill>
                  <a:schemeClr val="tx2">
                    <a:lumMod val="50000"/>
                  </a:schemeClr>
                </a:solidFill>
              </a:rPr>
              <a:t>prækonceptionel</a:t>
            </a:r>
            <a:r>
              <a:rPr lang="da-DK" sz="2900" dirty="0">
                <a:solidFill>
                  <a:schemeClr val="tx2">
                    <a:lumMod val="50000"/>
                  </a:schemeClr>
                </a:solidFill>
              </a:rPr>
              <a:t> samtale </a:t>
            </a:r>
            <a:r>
              <a:rPr lang="da-DK" sz="2900" b="0" dirty="0">
                <a:solidFill>
                  <a:schemeClr val="tx2">
                    <a:lumMod val="50000"/>
                  </a:schemeClr>
                </a:solidFill>
              </a:rPr>
              <a:t>med en fødselslæge.</a:t>
            </a:r>
          </a:p>
          <a:p>
            <a:pPr marL="0" indent="0">
              <a:buNone/>
            </a:pPr>
            <a:endParaRPr lang="da-DK" b="0" dirty="0">
              <a:solidFill>
                <a:schemeClr val="tx2">
                  <a:lumMod val="50000"/>
                </a:schemeClr>
              </a:solidFill>
            </a:endParaRPr>
          </a:p>
          <a:p>
            <a:pPr marL="0" indent="0">
              <a:buNone/>
            </a:pPr>
            <a:r>
              <a:rPr lang="da-DK" sz="4000" dirty="0">
                <a:solidFill>
                  <a:schemeClr val="tx2">
                    <a:lumMod val="50000"/>
                  </a:schemeClr>
                </a:solidFill>
              </a:rPr>
              <a:t>Under graviditet</a:t>
            </a:r>
          </a:p>
          <a:p>
            <a:r>
              <a:rPr lang="da-DK" sz="2900" b="0" dirty="0">
                <a:solidFill>
                  <a:schemeClr val="tx2">
                    <a:lumMod val="50000"/>
                  </a:schemeClr>
                </a:solidFill>
              </a:rPr>
              <a:t>Ved </a:t>
            </a:r>
            <a:r>
              <a:rPr lang="da-DK" sz="2900" dirty="0">
                <a:solidFill>
                  <a:schemeClr val="tx2">
                    <a:lumMod val="50000"/>
                  </a:schemeClr>
                </a:solidFill>
              </a:rPr>
              <a:t>første kontakt </a:t>
            </a:r>
            <a:r>
              <a:rPr lang="da-DK" sz="2900" b="0" dirty="0">
                <a:solidFill>
                  <a:schemeClr val="tx2">
                    <a:lumMod val="50000"/>
                  </a:schemeClr>
                </a:solidFill>
              </a:rPr>
              <a:t>(enten i Familieambulatoriet eller Familieambulatoriet Plus) sendes (med den gravides samtykke) </a:t>
            </a:r>
            <a:r>
              <a:rPr lang="da-DK" sz="2900" dirty="0">
                <a:solidFill>
                  <a:schemeClr val="tx2">
                    <a:lumMod val="50000"/>
                  </a:schemeClr>
                </a:solidFill>
              </a:rPr>
              <a:t>korrespondancebrev til sundhedsplejen </a:t>
            </a:r>
            <a:r>
              <a:rPr lang="da-DK" sz="2900" b="0" dirty="0">
                <a:solidFill>
                  <a:schemeClr val="tx2">
                    <a:lumMod val="50000"/>
                  </a:schemeClr>
                </a:solidFill>
              </a:rPr>
              <a:t>med oplysninger om kontaktinformationer på den gravide, paritet (antal gennemførte graviditeter), termin samt andre oplysninger af relevans for familiedannelsen og for samarbejdet. Ligeledes noteres det, om der er sendt en </a:t>
            </a:r>
            <a:r>
              <a:rPr lang="da-DK" sz="2900" dirty="0">
                <a:solidFill>
                  <a:schemeClr val="tx2">
                    <a:lumMod val="50000"/>
                  </a:schemeClr>
                </a:solidFill>
              </a:rPr>
              <a:t>underretning</a:t>
            </a:r>
            <a:r>
              <a:rPr lang="da-DK" sz="2900" b="0" dirty="0">
                <a:solidFill>
                  <a:schemeClr val="tx2">
                    <a:lumMod val="50000"/>
                  </a:schemeClr>
                </a:solidFill>
              </a:rPr>
              <a:t>.</a:t>
            </a:r>
          </a:p>
          <a:p>
            <a:pPr marL="0" indent="0">
              <a:buNone/>
            </a:pPr>
            <a:endParaRPr lang="da-DK" b="0" dirty="0">
              <a:solidFill>
                <a:schemeClr val="tx2">
                  <a:lumMod val="50000"/>
                </a:schemeClr>
              </a:solidFill>
            </a:endParaRPr>
          </a:p>
          <a:p>
            <a:pPr marL="0" indent="0">
              <a:buNone/>
            </a:pPr>
            <a:r>
              <a:rPr lang="da-DK" dirty="0">
                <a:solidFill>
                  <a:schemeClr val="tx2">
                    <a:lumMod val="50000"/>
                  </a:schemeClr>
                </a:solidFill>
              </a:rPr>
              <a:t>Familieambulatoriet / udvidet jordemoderforløb</a:t>
            </a:r>
          </a:p>
          <a:p>
            <a:r>
              <a:rPr lang="da-DK" sz="2900" b="0" dirty="0">
                <a:solidFill>
                  <a:schemeClr val="tx2">
                    <a:lumMod val="50000"/>
                  </a:schemeClr>
                </a:solidFill>
              </a:rPr>
              <a:t>Familie med behov for en særlig indsats svarende til </a:t>
            </a:r>
            <a:r>
              <a:rPr lang="da-DK" sz="2900" dirty="0" err="1">
                <a:solidFill>
                  <a:schemeClr val="tx2">
                    <a:lumMod val="50000"/>
                  </a:schemeClr>
                </a:solidFill>
              </a:rPr>
              <a:t>svangreomsorgens</a:t>
            </a:r>
            <a:r>
              <a:rPr lang="da-DK" sz="2900" dirty="0">
                <a:solidFill>
                  <a:schemeClr val="tx2">
                    <a:lumMod val="50000"/>
                  </a:schemeClr>
                </a:solidFill>
              </a:rPr>
              <a:t> niveau 3-4</a:t>
            </a:r>
            <a:r>
              <a:rPr lang="da-DK" sz="2900" b="0" dirty="0">
                <a:solidFill>
                  <a:schemeClr val="tx2">
                    <a:lumMod val="50000"/>
                  </a:schemeClr>
                </a:solidFill>
              </a:rPr>
              <a:t>, kan henvises til et udvidet jordemoderforløb, hvor der gives et </a:t>
            </a:r>
            <a:r>
              <a:rPr lang="da-DK" sz="2900" dirty="0">
                <a:solidFill>
                  <a:schemeClr val="tx2">
                    <a:lumMod val="50000"/>
                  </a:schemeClr>
                </a:solidFill>
              </a:rPr>
              <a:t>større antal konsultationer og/eller længere konsultationer </a:t>
            </a:r>
            <a:r>
              <a:rPr lang="da-DK" sz="2900" b="0" dirty="0">
                <a:solidFill>
                  <a:schemeClr val="tx2">
                    <a:lumMod val="50000"/>
                  </a:schemeClr>
                </a:solidFill>
              </a:rPr>
              <a:t>end i basistilbuddet. Jordemødre med </a:t>
            </a:r>
            <a:r>
              <a:rPr lang="da-DK" sz="2900" dirty="0">
                <a:solidFill>
                  <a:schemeClr val="tx2">
                    <a:lumMod val="50000"/>
                  </a:schemeClr>
                </a:solidFill>
              </a:rPr>
              <a:t>særlige kompetencer </a:t>
            </a:r>
            <a:r>
              <a:rPr lang="da-DK" sz="2900" b="0" dirty="0">
                <a:solidFill>
                  <a:schemeClr val="tx2">
                    <a:lumMod val="50000"/>
                  </a:schemeClr>
                </a:solidFill>
              </a:rPr>
              <a:t>inden for det respektive område. </a:t>
            </a:r>
          </a:p>
          <a:p>
            <a:r>
              <a:rPr lang="da-DK" sz="2900" b="0" dirty="0">
                <a:solidFill>
                  <a:schemeClr val="tx2">
                    <a:lumMod val="50000"/>
                  </a:schemeClr>
                </a:solidFill>
              </a:rPr>
              <a:t>Muligt at inddrage og henvise til </a:t>
            </a:r>
            <a:r>
              <a:rPr lang="da-DK" sz="2900" dirty="0">
                <a:solidFill>
                  <a:schemeClr val="tx2">
                    <a:lumMod val="50000"/>
                  </a:schemeClr>
                </a:solidFill>
              </a:rPr>
              <a:t>tværfaglige samarbejdspartnere på fødestedet </a:t>
            </a:r>
            <a:r>
              <a:rPr lang="da-DK" sz="2900" b="0" dirty="0">
                <a:solidFill>
                  <a:schemeClr val="tx2">
                    <a:lumMod val="50000"/>
                  </a:schemeClr>
                </a:solidFill>
              </a:rPr>
              <a:t>ved behov samt </a:t>
            </a:r>
            <a:r>
              <a:rPr lang="da-DK" sz="2900" dirty="0">
                <a:solidFill>
                  <a:schemeClr val="tx2">
                    <a:lumMod val="50000"/>
                  </a:schemeClr>
                </a:solidFill>
              </a:rPr>
              <a:t>etablere tværsektorielt samarbejde </a:t>
            </a:r>
            <a:r>
              <a:rPr lang="da-DK" sz="2900" b="0" dirty="0">
                <a:solidFill>
                  <a:schemeClr val="tx2">
                    <a:lumMod val="50000"/>
                  </a:schemeClr>
                </a:solidFill>
              </a:rPr>
              <a:t>med andre relevante aktører. </a:t>
            </a:r>
          </a:p>
          <a:p>
            <a:r>
              <a:rPr lang="da-DK" sz="2900" b="0" dirty="0">
                <a:solidFill>
                  <a:schemeClr val="tx2">
                    <a:lumMod val="50000"/>
                  </a:schemeClr>
                </a:solidFill>
              </a:rPr>
              <a:t>Familieambulatoriet </a:t>
            </a:r>
            <a:r>
              <a:rPr lang="da-DK" sz="2900" dirty="0">
                <a:solidFill>
                  <a:schemeClr val="tx2">
                    <a:lumMod val="50000"/>
                  </a:schemeClr>
                </a:solidFill>
              </a:rPr>
              <a:t>orienterer psykiatrien</a:t>
            </a:r>
            <a:r>
              <a:rPr lang="da-DK" sz="2900" b="0" dirty="0">
                <a:solidFill>
                  <a:schemeClr val="tx2">
                    <a:lumMod val="50000"/>
                  </a:schemeClr>
                </a:solidFill>
              </a:rPr>
              <a:t>, hvis de har gravide tilknyttet, som også har forløb i behandlingspsykiatrien. Dette kræver samtykke fra den gravide. </a:t>
            </a:r>
          </a:p>
          <a:p>
            <a:pPr marL="0" indent="0">
              <a:buNone/>
            </a:pPr>
            <a:endParaRPr lang="da-DK" b="0" dirty="0">
              <a:solidFill>
                <a:schemeClr val="tx2">
                  <a:lumMod val="50000"/>
                </a:schemeClr>
              </a:solidFill>
            </a:endParaRPr>
          </a:p>
        </p:txBody>
      </p:sp>
      <p:sp>
        <p:nvSpPr>
          <p:cNvPr id="6" name="Ellipse 5"/>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5.3.1</a:t>
            </a:r>
          </a:p>
          <a:p>
            <a:pPr algn="ctr"/>
            <a:r>
              <a:rPr lang="da-DK" sz="1600" dirty="0"/>
              <a:t>5.3.2</a:t>
            </a:r>
          </a:p>
        </p:txBody>
      </p:sp>
    </p:spTree>
    <p:extLst>
      <p:ext uri="{BB962C8B-B14F-4D97-AF65-F5344CB8AC3E}">
        <p14:creationId xmlns:p14="http://schemas.microsoft.com/office/powerpoint/2010/main" val="2521591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16</a:t>
            </a:fld>
            <a:endParaRPr lang="da-DK" dirty="0"/>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FØDESTEDETS/FAMILIEAMBULATORIETS </a:t>
            </a:r>
          </a:p>
          <a:p>
            <a:r>
              <a:rPr lang="da-DK" b="1" dirty="0">
                <a:solidFill>
                  <a:schemeClr val="tx2">
                    <a:lumMod val="50000"/>
                  </a:schemeClr>
                </a:solidFill>
              </a:rPr>
              <a:t>ANSVAR OG OPGAVER (2)</a:t>
            </a:r>
          </a:p>
        </p:txBody>
      </p:sp>
      <p:sp>
        <p:nvSpPr>
          <p:cNvPr id="5" name="Pladsholder til tekst 2"/>
          <p:cNvSpPr>
            <a:spLocks noGrp="1"/>
          </p:cNvSpPr>
          <p:nvPr>
            <p:ph type="body" sz="quarter" idx="13"/>
          </p:nvPr>
        </p:nvSpPr>
        <p:spPr>
          <a:xfrm>
            <a:off x="334433" y="1268414"/>
            <a:ext cx="10082047" cy="5087938"/>
          </a:xfrm>
        </p:spPr>
        <p:txBody>
          <a:bodyPr>
            <a:normAutofit fontScale="47500" lnSpcReduction="20000"/>
          </a:bodyPr>
          <a:lstStyle/>
          <a:p>
            <a:pPr marL="0" indent="0">
              <a:buNone/>
            </a:pPr>
            <a:r>
              <a:rPr lang="da-DK" sz="4600" dirty="0">
                <a:solidFill>
                  <a:schemeClr val="tx2">
                    <a:lumMod val="50000"/>
                  </a:schemeClr>
                </a:solidFill>
              </a:rPr>
              <a:t>Under graviditet (fortsat)</a:t>
            </a:r>
          </a:p>
          <a:p>
            <a:pPr marL="0" indent="0">
              <a:buNone/>
            </a:pPr>
            <a:endParaRPr lang="da-DK" sz="3400" b="0" dirty="0">
              <a:solidFill>
                <a:schemeClr val="tx2">
                  <a:lumMod val="50000"/>
                </a:schemeClr>
              </a:solidFill>
            </a:endParaRPr>
          </a:p>
          <a:p>
            <a:pPr marL="0" indent="0">
              <a:buNone/>
            </a:pPr>
            <a:r>
              <a:rPr lang="da-DK" sz="3400" dirty="0">
                <a:solidFill>
                  <a:schemeClr val="tx2">
                    <a:lumMod val="50000"/>
                  </a:schemeClr>
                </a:solidFill>
              </a:rPr>
              <a:t>Familieambulatoriet Plus</a:t>
            </a:r>
          </a:p>
          <a:p>
            <a:r>
              <a:rPr lang="da-DK" sz="3400" dirty="0">
                <a:solidFill>
                  <a:schemeClr val="tx2">
                    <a:lumMod val="50000"/>
                  </a:schemeClr>
                </a:solidFill>
              </a:rPr>
              <a:t>Henvisning</a:t>
            </a:r>
            <a:r>
              <a:rPr lang="da-DK" sz="3400" b="0" dirty="0">
                <a:solidFill>
                  <a:schemeClr val="tx2">
                    <a:lumMod val="50000"/>
                  </a:schemeClr>
                </a:solidFill>
              </a:rPr>
              <a:t> til Familieambulatoriet Plus kan ske af den gravide selv eller af alle fagpersoner.</a:t>
            </a:r>
          </a:p>
          <a:p>
            <a:r>
              <a:rPr lang="da-DK" sz="3400" b="0" dirty="0">
                <a:solidFill>
                  <a:schemeClr val="tx2">
                    <a:lumMod val="50000"/>
                  </a:schemeClr>
                </a:solidFill>
              </a:rPr>
              <a:t>Familieambulatoriet Plus </a:t>
            </a:r>
            <a:r>
              <a:rPr lang="da-DK" sz="3400" dirty="0">
                <a:solidFill>
                  <a:schemeClr val="tx2">
                    <a:lumMod val="50000"/>
                  </a:schemeClr>
                </a:solidFill>
              </a:rPr>
              <a:t>kontakter den gravide senest 7 dage efter henvisningen</a:t>
            </a:r>
            <a:r>
              <a:rPr lang="da-DK" sz="3400" b="0" dirty="0">
                <a:solidFill>
                  <a:schemeClr val="tx2">
                    <a:lumMod val="50000"/>
                  </a:schemeClr>
                </a:solidFill>
              </a:rPr>
              <a:t>. Ved visitationen vurderes om den gravide og partner bør tilbydes en tidlig, afklarende samtale inden den gravide når den gældende abortgrænse.</a:t>
            </a:r>
          </a:p>
          <a:p>
            <a:r>
              <a:rPr lang="da-DK" sz="3400" b="0" dirty="0">
                <a:solidFill>
                  <a:schemeClr val="tx2">
                    <a:lumMod val="50000"/>
                  </a:schemeClr>
                </a:solidFill>
              </a:rPr>
              <a:t>Såfremt der er svære problematikker, som kræver </a:t>
            </a:r>
            <a:r>
              <a:rPr lang="da-DK" sz="3400" dirty="0">
                <a:solidFill>
                  <a:schemeClr val="tx2">
                    <a:lumMod val="50000"/>
                  </a:schemeClr>
                </a:solidFill>
              </a:rPr>
              <a:t>akut sundhedsfaglig vurdering </a:t>
            </a:r>
            <a:r>
              <a:rPr lang="da-DK" sz="3400" b="0" dirty="0">
                <a:solidFill>
                  <a:schemeClr val="tx2">
                    <a:lumMod val="50000"/>
                  </a:schemeClr>
                </a:solidFill>
              </a:rPr>
              <a:t>og behandling, kan den gravide modtages akut efter telefonisk henvisning til Familieambulatoriet Plus eller uden for dagstid via obstetrisk vagthavende eller fødegangen.</a:t>
            </a:r>
          </a:p>
          <a:p>
            <a:r>
              <a:rPr lang="da-DK" sz="3400" dirty="0">
                <a:solidFill>
                  <a:schemeClr val="tx2">
                    <a:lumMod val="50000"/>
                  </a:schemeClr>
                </a:solidFill>
              </a:rPr>
              <a:t>Substitutions­ eller rusmiddelbehandling </a:t>
            </a:r>
            <a:r>
              <a:rPr lang="da-DK" sz="3400" b="0" dirty="0">
                <a:solidFill>
                  <a:schemeClr val="tx2">
                    <a:lumMod val="50000"/>
                  </a:schemeClr>
                </a:solidFill>
              </a:rPr>
              <a:t>iværksættes ved identificeret behov og gerne så tidligt i graviditeten, som muligt. Behov for </a:t>
            </a:r>
            <a:r>
              <a:rPr lang="da-DK" sz="3400" dirty="0">
                <a:solidFill>
                  <a:schemeClr val="tx2">
                    <a:lumMod val="50000"/>
                  </a:schemeClr>
                </a:solidFill>
              </a:rPr>
              <a:t>koordinering mellem den behandlende læge og Familieambulatoriet Plus</a:t>
            </a:r>
            <a:r>
              <a:rPr lang="da-DK" sz="3400" b="0" dirty="0">
                <a:solidFill>
                  <a:schemeClr val="tx2">
                    <a:lumMod val="50000"/>
                  </a:schemeClr>
                </a:solidFill>
              </a:rPr>
              <a:t> om den medicinske behandling.</a:t>
            </a:r>
          </a:p>
          <a:p>
            <a:r>
              <a:rPr lang="da-DK" sz="3400" b="0" dirty="0">
                <a:solidFill>
                  <a:schemeClr val="tx2">
                    <a:lumMod val="50000"/>
                  </a:schemeClr>
                </a:solidFill>
              </a:rPr>
              <a:t>Familieplanlægning drøftes og plan for etablering af prævention efter fødslen journalføres.</a:t>
            </a:r>
          </a:p>
          <a:p>
            <a:r>
              <a:rPr lang="da-DK" sz="3400" b="0" dirty="0">
                <a:solidFill>
                  <a:schemeClr val="tx2">
                    <a:lumMod val="50000"/>
                  </a:schemeClr>
                </a:solidFill>
              </a:rPr>
              <a:t>Familieambulatoriet Plus </a:t>
            </a:r>
            <a:r>
              <a:rPr lang="da-DK" sz="3400" dirty="0">
                <a:solidFill>
                  <a:schemeClr val="tx2">
                    <a:lumMod val="50000"/>
                  </a:schemeClr>
                </a:solidFill>
              </a:rPr>
              <a:t>opdaterer senest 8-10 uger inden termin den gravides journal </a:t>
            </a:r>
            <a:r>
              <a:rPr lang="da-DK" sz="3400" b="0" dirty="0">
                <a:solidFill>
                  <a:schemeClr val="tx2">
                    <a:lumMod val="50000"/>
                  </a:schemeClr>
                </a:solidFill>
              </a:rPr>
              <a:t>med tydelige oplysninger om indsatserne under graviditeten og den gravides ønsker, behov og aftaler i forbindelse med fødsel og barsels/neonatal ophold fx medicinering, indlæggelsessted, kontaktoplysninger på samarbejdsaktører, som skal kontaktes inden udskrivelse mm.</a:t>
            </a:r>
          </a:p>
          <a:p>
            <a:pPr marL="0" indent="0">
              <a:buNone/>
            </a:pPr>
            <a:endParaRPr lang="da-DK" b="0" dirty="0">
              <a:solidFill>
                <a:schemeClr val="tx2">
                  <a:lumMod val="50000"/>
                </a:schemeClr>
              </a:solidFill>
            </a:endParaRPr>
          </a:p>
          <a:p>
            <a:pPr marL="0" indent="0">
              <a:buNone/>
            </a:pPr>
            <a:endParaRPr lang="da-DK" dirty="0">
              <a:solidFill>
                <a:schemeClr val="tx2">
                  <a:lumMod val="50000"/>
                </a:schemeClr>
              </a:solidFill>
            </a:endParaRPr>
          </a:p>
          <a:p>
            <a:pPr marL="0" indent="0">
              <a:buNone/>
            </a:pPr>
            <a:r>
              <a:rPr lang="da-DK" dirty="0">
                <a:solidFill>
                  <a:schemeClr val="tx2">
                    <a:lumMod val="50000"/>
                  </a:schemeClr>
                </a:solidFill>
              </a:rPr>
              <a:t> </a:t>
            </a:r>
            <a:endParaRPr lang="da-DK" b="0" dirty="0">
              <a:solidFill>
                <a:schemeClr val="tx2">
                  <a:lumMod val="50000"/>
                </a:schemeClr>
              </a:solidFill>
            </a:endParaRPr>
          </a:p>
        </p:txBody>
      </p:sp>
      <p:sp>
        <p:nvSpPr>
          <p:cNvPr id="3" name="Ellipse 2"/>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5.3.2</a:t>
            </a:r>
          </a:p>
        </p:txBody>
      </p:sp>
    </p:spTree>
    <p:extLst>
      <p:ext uri="{BB962C8B-B14F-4D97-AF65-F5344CB8AC3E}">
        <p14:creationId xmlns:p14="http://schemas.microsoft.com/office/powerpoint/2010/main" val="2728054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17</a:t>
            </a:fld>
            <a:endParaRPr lang="da-DK" dirty="0"/>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FØDESTEDETS/FAMILIEAMBULATORIETS </a:t>
            </a:r>
          </a:p>
          <a:p>
            <a:r>
              <a:rPr lang="da-DK" b="1" dirty="0">
                <a:solidFill>
                  <a:schemeClr val="tx2">
                    <a:lumMod val="50000"/>
                  </a:schemeClr>
                </a:solidFill>
              </a:rPr>
              <a:t>ANSVAR OG OPGAVER (3)</a:t>
            </a:r>
          </a:p>
        </p:txBody>
      </p:sp>
      <p:sp>
        <p:nvSpPr>
          <p:cNvPr id="5" name="Pladsholder til tekst 2"/>
          <p:cNvSpPr>
            <a:spLocks noGrp="1"/>
          </p:cNvSpPr>
          <p:nvPr>
            <p:ph type="body" sz="quarter" idx="13"/>
          </p:nvPr>
        </p:nvSpPr>
        <p:spPr>
          <a:xfrm>
            <a:off x="334433" y="1268413"/>
            <a:ext cx="9938031" cy="4752975"/>
          </a:xfrm>
        </p:spPr>
        <p:txBody>
          <a:bodyPr>
            <a:normAutofit/>
          </a:bodyPr>
          <a:lstStyle/>
          <a:p>
            <a:pPr marL="0" indent="0">
              <a:buNone/>
            </a:pPr>
            <a:r>
              <a:rPr lang="da-DK" sz="2200" dirty="0">
                <a:solidFill>
                  <a:schemeClr val="tx2">
                    <a:lumMod val="50000"/>
                  </a:schemeClr>
                </a:solidFill>
              </a:rPr>
              <a:t>Fødslen og tiden efter fødslen</a:t>
            </a:r>
          </a:p>
          <a:p>
            <a:r>
              <a:rPr lang="da-DK" sz="2200" b="0" dirty="0">
                <a:solidFill>
                  <a:schemeClr val="tx2">
                    <a:lumMod val="50000"/>
                  </a:schemeClr>
                </a:solidFill>
              </a:rPr>
              <a:t>Hvis der foreligger en </a:t>
            </a:r>
            <a:r>
              <a:rPr lang="da-DK" sz="2200" dirty="0">
                <a:solidFill>
                  <a:schemeClr val="tx2">
                    <a:lumMod val="50000"/>
                  </a:schemeClr>
                </a:solidFill>
              </a:rPr>
              <a:t>socialfaglig forløbsplan</a:t>
            </a:r>
            <a:r>
              <a:rPr lang="da-DK" sz="2200" b="0" dirty="0">
                <a:solidFill>
                  <a:schemeClr val="tx2">
                    <a:lumMod val="50000"/>
                  </a:schemeClr>
                </a:solidFill>
              </a:rPr>
              <a:t>, følger Fødestedet den, når kvinden indlægges i forbindelse med fødslen. </a:t>
            </a:r>
          </a:p>
          <a:p>
            <a:r>
              <a:rPr lang="da-DK" sz="2200" b="0" dirty="0">
                <a:solidFill>
                  <a:schemeClr val="tx2">
                    <a:lumMod val="50000"/>
                  </a:schemeClr>
                </a:solidFill>
              </a:rPr>
              <a:t>Fødestedet </a:t>
            </a:r>
            <a:r>
              <a:rPr lang="da-DK" sz="2200" dirty="0">
                <a:solidFill>
                  <a:schemeClr val="tx2">
                    <a:lumMod val="50000"/>
                  </a:schemeClr>
                </a:solidFill>
              </a:rPr>
              <a:t>orienterer sundhedsplejen og praktiserende læge </a:t>
            </a:r>
            <a:r>
              <a:rPr lang="da-DK" sz="2200" b="0" dirty="0">
                <a:solidFill>
                  <a:schemeClr val="tx2">
                    <a:lumMod val="50000"/>
                  </a:schemeClr>
                </a:solidFill>
              </a:rPr>
              <a:t>jf. vanlig praksis om fødslen og barselsopholdet. </a:t>
            </a:r>
          </a:p>
          <a:p>
            <a:r>
              <a:rPr lang="da-DK" sz="2200" b="0" dirty="0">
                <a:solidFill>
                  <a:schemeClr val="tx2">
                    <a:lumMod val="50000"/>
                  </a:schemeClr>
                </a:solidFill>
              </a:rPr>
              <a:t>Fødestedet </a:t>
            </a:r>
            <a:r>
              <a:rPr lang="da-DK" sz="2200" dirty="0">
                <a:solidFill>
                  <a:schemeClr val="tx2">
                    <a:lumMod val="50000"/>
                  </a:schemeClr>
                </a:solidFill>
              </a:rPr>
              <a:t>orienterer psykiatrien </a:t>
            </a:r>
            <a:r>
              <a:rPr lang="da-DK" sz="2200" b="0" dirty="0">
                <a:solidFill>
                  <a:schemeClr val="tx2">
                    <a:lumMod val="50000"/>
                  </a:schemeClr>
                </a:solidFill>
              </a:rPr>
              <a:t>om udskrivelsen efter barselsophold, hvis det vurderes relevant.</a:t>
            </a:r>
          </a:p>
          <a:p>
            <a:r>
              <a:rPr lang="da-DK" sz="2200" b="0" dirty="0">
                <a:solidFill>
                  <a:schemeClr val="tx2">
                    <a:lumMod val="50000"/>
                  </a:schemeClr>
                </a:solidFill>
              </a:rPr>
              <a:t>Der kan aftales en </a:t>
            </a:r>
            <a:r>
              <a:rPr lang="da-DK" sz="2200" dirty="0">
                <a:solidFill>
                  <a:schemeClr val="tx2">
                    <a:lumMod val="50000"/>
                  </a:schemeClr>
                </a:solidFill>
              </a:rPr>
              <a:t>udskrivningssamtale</a:t>
            </a:r>
            <a:r>
              <a:rPr lang="da-DK" sz="2200" b="0" dirty="0">
                <a:solidFill>
                  <a:schemeClr val="tx2">
                    <a:lumMod val="50000"/>
                  </a:schemeClr>
                </a:solidFill>
              </a:rPr>
              <a:t> med den gravide og tværsektorielle samarbejdspartnere ved behov.</a:t>
            </a:r>
          </a:p>
          <a:p>
            <a:endParaRPr lang="da-DK" b="0" dirty="0">
              <a:solidFill>
                <a:schemeClr val="tx2">
                  <a:lumMod val="50000"/>
                </a:schemeClr>
              </a:solidFill>
            </a:endParaRPr>
          </a:p>
        </p:txBody>
      </p:sp>
      <p:sp>
        <p:nvSpPr>
          <p:cNvPr id="6" name="Ellipse 5"/>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5.3.3</a:t>
            </a:r>
          </a:p>
        </p:txBody>
      </p:sp>
    </p:spTree>
    <p:extLst>
      <p:ext uri="{BB962C8B-B14F-4D97-AF65-F5344CB8AC3E}">
        <p14:creationId xmlns:p14="http://schemas.microsoft.com/office/powerpoint/2010/main" val="3743311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18</a:t>
            </a:fld>
            <a:endParaRPr lang="da-DK" dirty="0"/>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FØDESTEDETS/FAMILIEAMBULATORIETS </a:t>
            </a:r>
          </a:p>
          <a:p>
            <a:r>
              <a:rPr lang="da-DK" b="1" dirty="0">
                <a:solidFill>
                  <a:schemeClr val="tx2">
                    <a:lumMod val="50000"/>
                  </a:schemeClr>
                </a:solidFill>
              </a:rPr>
              <a:t>ANSVAR OG OPGAVER (4)</a:t>
            </a:r>
          </a:p>
        </p:txBody>
      </p:sp>
      <p:sp>
        <p:nvSpPr>
          <p:cNvPr id="5" name="Pladsholder til tekst 2"/>
          <p:cNvSpPr>
            <a:spLocks noGrp="1"/>
          </p:cNvSpPr>
          <p:nvPr>
            <p:ph type="body" sz="quarter" idx="13"/>
          </p:nvPr>
        </p:nvSpPr>
        <p:spPr>
          <a:xfrm>
            <a:off x="334433" y="1268413"/>
            <a:ext cx="10082047" cy="5256931"/>
          </a:xfrm>
        </p:spPr>
        <p:txBody>
          <a:bodyPr>
            <a:normAutofit fontScale="62500" lnSpcReduction="20000"/>
          </a:bodyPr>
          <a:lstStyle/>
          <a:p>
            <a:pPr marL="0" indent="0">
              <a:buNone/>
            </a:pPr>
            <a:r>
              <a:rPr lang="da-DK" dirty="0">
                <a:solidFill>
                  <a:schemeClr val="tx2">
                    <a:lumMod val="50000"/>
                  </a:schemeClr>
                </a:solidFill>
              </a:rPr>
              <a:t>Børneopfølgning i Familieambulatoriet Plus</a:t>
            </a:r>
          </a:p>
          <a:p>
            <a:r>
              <a:rPr lang="da-DK" dirty="0">
                <a:solidFill>
                  <a:schemeClr val="tx2">
                    <a:lumMod val="50000"/>
                  </a:schemeClr>
                </a:solidFill>
              </a:rPr>
              <a:t>Familieambulatoriet Plus tilbyder børneopfølgning</a:t>
            </a:r>
            <a:r>
              <a:rPr lang="da-DK" b="0" dirty="0">
                <a:solidFill>
                  <a:schemeClr val="tx2">
                    <a:lumMod val="50000"/>
                  </a:schemeClr>
                </a:solidFill>
              </a:rPr>
              <a:t>, såfremt </a:t>
            </a:r>
            <a:r>
              <a:rPr lang="da-DK" dirty="0">
                <a:solidFill>
                  <a:schemeClr val="tx2">
                    <a:lumMod val="50000"/>
                  </a:schemeClr>
                </a:solidFill>
              </a:rPr>
              <a:t>barnet har været eksponeret </a:t>
            </a:r>
            <a:r>
              <a:rPr lang="da-DK" b="0" dirty="0">
                <a:solidFill>
                  <a:schemeClr val="tx2">
                    <a:lumMod val="50000"/>
                  </a:schemeClr>
                </a:solidFill>
              </a:rPr>
              <a:t>for rusmidler eller vanedannende medicin under graviditeten.</a:t>
            </a:r>
          </a:p>
          <a:p>
            <a:r>
              <a:rPr lang="da-DK" dirty="0">
                <a:solidFill>
                  <a:schemeClr val="tx2">
                    <a:lumMod val="50000"/>
                  </a:schemeClr>
                </a:solidFill>
              </a:rPr>
              <a:t>Tværfagligt team:</a:t>
            </a:r>
            <a:r>
              <a:rPr lang="da-DK" b="0" dirty="0">
                <a:solidFill>
                  <a:schemeClr val="tx2">
                    <a:lumMod val="50000"/>
                  </a:schemeClr>
                </a:solidFill>
              </a:rPr>
              <a:t> børnelæge, psykolog, socialrådgiver og eventuelt sygeplejerske, der har en særlig viden om risikofaktorer og beskyttelsesfaktorer for børn med mulige senfølger.</a:t>
            </a:r>
          </a:p>
          <a:p>
            <a:r>
              <a:rPr lang="da-DK" b="0" dirty="0">
                <a:solidFill>
                  <a:schemeClr val="tx2">
                    <a:lumMod val="50000"/>
                  </a:schemeClr>
                </a:solidFill>
              </a:rPr>
              <a:t>Helhedsundersøgelser af barnet igennem barnets </a:t>
            </a:r>
            <a:r>
              <a:rPr lang="da-DK" dirty="0">
                <a:solidFill>
                  <a:schemeClr val="tx2">
                    <a:lumMod val="50000"/>
                  </a:schemeClr>
                </a:solidFill>
              </a:rPr>
              <a:t>første leveår frem til skolestart </a:t>
            </a:r>
            <a:r>
              <a:rPr lang="da-DK" b="0" dirty="0">
                <a:solidFill>
                  <a:schemeClr val="tx2">
                    <a:lumMod val="50000"/>
                  </a:schemeClr>
                </a:solidFill>
              </a:rPr>
              <a:t>med det formål at </a:t>
            </a:r>
            <a:r>
              <a:rPr lang="da-DK" dirty="0">
                <a:solidFill>
                  <a:schemeClr val="tx2">
                    <a:lumMod val="50000"/>
                  </a:schemeClr>
                </a:solidFill>
              </a:rPr>
              <a:t>identificere udfordringer </a:t>
            </a:r>
            <a:r>
              <a:rPr lang="da-DK" b="0" dirty="0">
                <a:solidFill>
                  <a:schemeClr val="tx2">
                    <a:lumMod val="50000"/>
                  </a:schemeClr>
                </a:solidFill>
              </a:rPr>
              <a:t>hos barnet og </a:t>
            </a:r>
            <a:r>
              <a:rPr lang="da-DK" dirty="0">
                <a:solidFill>
                  <a:schemeClr val="tx2">
                    <a:lumMod val="50000"/>
                  </a:schemeClr>
                </a:solidFill>
              </a:rPr>
              <a:t>iværksætte hjælp og indsats</a:t>
            </a:r>
          </a:p>
          <a:p>
            <a:r>
              <a:rPr lang="da-DK" dirty="0">
                <a:solidFill>
                  <a:schemeClr val="tx2">
                    <a:lumMod val="50000"/>
                  </a:schemeClr>
                </a:solidFill>
              </a:rPr>
              <a:t>Supplement</a:t>
            </a:r>
            <a:r>
              <a:rPr lang="da-DK" b="0" dirty="0">
                <a:solidFill>
                  <a:schemeClr val="tx2">
                    <a:lumMod val="50000"/>
                  </a:schemeClr>
                </a:solidFill>
              </a:rPr>
              <a:t> til den kommunale indsats i forhold til barnet/familien.</a:t>
            </a:r>
          </a:p>
          <a:p>
            <a:r>
              <a:rPr lang="da-DK" b="0" dirty="0">
                <a:solidFill>
                  <a:schemeClr val="tx2">
                    <a:lumMod val="50000"/>
                  </a:schemeClr>
                </a:solidFill>
              </a:rPr>
              <a:t>Praktiserende læge og sundhedsplejen er altid </a:t>
            </a:r>
            <a:r>
              <a:rPr lang="da-DK" dirty="0">
                <a:solidFill>
                  <a:schemeClr val="tx2">
                    <a:lumMod val="50000"/>
                  </a:schemeClr>
                </a:solidFill>
              </a:rPr>
              <a:t>tætte samarbejdspartnere </a:t>
            </a:r>
            <a:r>
              <a:rPr lang="da-DK" b="0" dirty="0">
                <a:solidFill>
                  <a:schemeClr val="tx2">
                    <a:lumMod val="50000"/>
                  </a:schemeClr>
                </a:solidFill>
              </a:rPr>
              <a:t>under børneopfølgningen</a:t>
            </a:r>
          </a:p>
          <a:p>
            <a:pPr marL="0" indent="0">
              <a:buNone/>
            </a:pPr>
            <a:endParaRPr lang="da-DK" b="0" dirty="0">
              <a:solidFill>
                <a:schemeClr val="tx2">
                  <a:lumMod val="50000"/>
                </a:schemeClr>
              </a:solidFill>
            </a:endParaRPr>
          </a:p>
          <a:p>
            <a:r>
              <a:rPr lang="da-DK" b="0" dirty="0">
                <a:solidFill>
                  <a:schemeClr val="tx2">
                    <a:lumMod val="50000"/>
                  </a:schemeClr>
                </a:solidFill>
              </a:rPr>
              <a:t>Hvis den gravide ikke har været fulgt i Familieambulatoriet, men </a:t>
            </a:r>
            <a:r>
              <a:rPr lang="da-DK" dirty="0">
                <a:solidFill>
                  <a:schemeClr val="tx2">
                    <a:lumMod val="50000"/>
                  </a:schemeClr>
                </a:solidFill>
              </a:rPr>
              <a:t>der senere opstår viden om</a:t>
            </a:r>
            <a:r>
              <a:rPr lang="da-DK" b="0" dirty="0">
                <a:solidFill>
                  <a:schemeClr val="tx2">
                    <a:lumMod val="50000"/>
                  </a:schemeClr>
                </a:solidFill>
              </a:rPr>
              <a:t>, at den gravide har opfyldt inklusionskriterierne (bilag 1) til Familieambulatoriet Plus under graviditeten, </a:t>
            </a:r>
            <a:r>
              <a:rPr lang="da-DK" dirty="0">
                <a:solidFill>
                  <a:schemeClr val="tx2">
                    <a:lumMod val="50000"/>
                  </a:schemeClr>
                </a:solidFill>
              </a:rPr>
              <a:t>kan barnet henvises til børneundersøgelser</a:t>
            </a:r>
            <a:r>
              <a:rPr lang="da-DK" b="0" dirty="0">
                <a:solidFill>
                  <a:schemeClr val="tx2">
                    <a:lumMod val="50000"/>
                  </a:schemeClr>
                </a:solidFill>
              </a:rPr>
              <a:t> i Familieambulatoriet Plus frem til skolealderen. Henvisningen kan komme via familien selv, kommunen, egen læge eller andre instanser. </a:t>
            </a:r>
          </a:p>
          <a:p>
            <a:endParaRPr lang="da-DK" b="0" dirty="0">
              <a:solidFill>
                <a:schemeClr val="tx2">
                  <a:lumMod val="50000"/>
                </a:schemeClr>
              </a:solidFill>
            </a:endParaRPr>
          </a:p>
          <a:p>
            <a:endParaRPr lang="da-DK" b="0" dirty="0">
              <a:solidFill>
                <a:schemeClr val="tx2">
                  <a:lumMod val="50000"/>
                </a:schemeClr>
              </a:solidFill>
            </a:endParaRPr>
          </a:p>
          <a:p>
            <a:r>
              <a:rPr lang="da-DK" b="0" dirty="0">
                <a:solidFill>
                  <a:schemeClr val="tx2">
                    <a:lumMod val="50000"/>
                  </a:schemeClr>
                </a:solidFill>
              </a:rPr>
              <a:t>Læs mere i samarbejdsaftalen om:</a:t>
            </a:r>
          </a:p>
          <a:p>
            <a:pPr lvl="1"/>
            <a:r>
              <a:rPr lang="da-DK" dirty="0">
                <a:solidFill>
                  <a:schemeClr val="tx2">
                    <a:lumMod val="50000"/>
                  </a:schemeClr>
                </a:solidFill>
              </a:rPr>
              <a:t>Hyppighed i børneundersøgelserne</a:t>
            </a:r>
          </a:p>
          <a:p>
            <a:pPr lvl="1"/>
            <a:r>
              <a:rPr lang="da-DK" b="0" dirty="0">
                <a:solidFill>
                  <a:schemeClr val="tx2">
                    <a:lumMod val="50000"/>
                  </a:schemeClr>
                </a:solidFill>
              </a:rPr>
              <a:t>Samtykke i forbindelse med børneopfølgning</a:t>
            </a:r>
          </a:p>
          <a:p>
            <a:pPr lvl="1"/>
            <a:r>
              <a:rPr lang="da-DK" dirty="0">
                <a:solidFill>
                  <a:schemeClr val="tx2">
                    <a:lumMod val="50000"/>
                  </a:schemeClr>
                </a:solidFill>
              </a:rPr>
              <a:t>Netværksmøde i forbindelse med børneopfølgning</a:t>
            </a:r>
          </a:p>
        </p:txBody>
      </p:sp>
      <p:sp>
        <p:nvSpPr>
          <p:cNvPr id="6" name="Ellipse 5"/>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5.3.4</a:t>
            </a:r>
          </a:p>
        </p:txBody>
      </p:sp>
    </p:spTree>
    <p:extLst>
      <p:ext uri="{BB962C8B-B14F-4D97-AF65-F5344CB8AC3E}">
        <p14:creationId xmlns:p14="http://schemas.microsoft.com/office/powerpoint/2010/main" val="13127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19</a:t>
            </a:fld>
            <a:endParaRPr lang="da-DK" dirty="0"/>
          </a:p>
        </p:txBody>
      </p:sp>
      <p:sp>
        <p:nvSpPr>
          <p:cNvPr id="3" name="Pladsholder til tekst 2"/>
          <p:cNvSpPr>
            <a:spLocks noGrp="1"/>
          </p:cNvSpPr>
          <p:nvPr>
            <p:ph type="body" sz="quarter" idx="13"/>
          </p:nvPr>
        </p:nvSpPr>
        <p:spPr>
          <a:xfrm>
            <a:off x="334433" y="1268760"/>
            <a:ext cx="9938031" cy="5256584"/>
          </a:xfrm>
        </p:spPr>
        <p:txBody>
          <a:bodyPr>
            <a:normAutofit fontScale="62500" lnSpcReduction="20000"/>
          </a:bodyPr>
          <a:lstStyle/>
          <a:p>
            <a:pPr marL="0" indent="0">
              <a:buNone/>
            </a:pPr>
            <a:r>
              <a:rPr lang="da-DK" dirty="0">
                <a:solidFill>
                  <a:schemeClr val="tx2">
                    <a:lumMod val="50000"/>
                  </a:schemeClr>
                </a:solidFill>
              </a:rPr>
              <a:t>Før graviditet</a:t>
            </a:r>
            <a:endParaRPr lang="da-DK" b="0" dirty="0">
              <a:solidFill>
                <a:schemeClr val="tx2">
                  <a:lumMod val="50000"/>
                </a:schemeClr>
              </a:solidFill>
            </a:endParaRPr>
          </a:p>
          <a:p>
            <a:r>
              <a:rPr lang="da-DK" b="0" dirty="0">
                <a:solidFill>
                  <a:schemeClr val="tx2">
                    <a:lumMod val="50000"/>
                  </a:schemeClr>
                </a:solidFill>
              </a:rPr>
              <a:t>Det fremgår af Sundhedsstyrelsens Specialevejledning for Psykiatri (2023), at behandlingen af gravide patienter i psykiatrien skal varetages i </a:t>
            </a:r>
            <a:r>
              <a:rPr lang="da-DK" dirty="0">
                <a:solidFill>
                  <a:schemeClr val="tx2">
                    <a:lumMod val="50000"/>
                  </a:schemeClr>
                </a:solidFill>
              </a:rPr>
              <a:t>tæt samarbejde </a:t>
            </a:r>
            <a:r>
              <a:rPr lang="da-DK" b="0" dirty="0">
                <a:solidFill>
                  <a:schemeClr val="tx2">
                    <a:lumMod val="50000"/>
                  </a:schemeClr>
                </a:solidFill>
              </a:rPr>
              <a:t>med gynækologi/obstetrik.</a:t>
            </a:r>
          </a:p>
          <a:p>
            <a:r>
              <a:rPr lang="da-DK" b="0" dirty="0">
                <a:solidFill>
                  <a:schemeClr val="tx2">
                    <a:lumMod val="50000"/>
                  </a:schemeClr>
                </a:solidFill>
              </a:rPr>
              <a:t>Samarbejdspartnere </a:t>
            </a:r>
            <a:r>
              <a:rPr lang="da-DK" dirty="0">
                <a:solidFill>
                  <a:schemeClr val="tx2">
                    <a:lumMod val="50000"/>
                  </a:schemeClr>
                </a:solidFill>
              </a:rPr>
              <a:t>orienteres</a:t>
            </a:r>
            <a:r>
              <a:rPr lang="da-DK" b="0" dirty="0">
                <a:solidFill>
                  <a:schemeClr val="tx2">
                    <a:lumMod val="50000"/>
                  </a:schemeClr>
                </a:solidFill>
              </a:rPr>
              <a:t> om forløbet fx gennem korrespondancemeddelelser med den gravides samtykke. </a:t>
            </a:r>
          </a:p>
          <a:p>
            <a:r>
              <a:rPr lang="da-DK" b="0" dirty="0">
                <a:solidFill>
                  <a:schemeClr val="tx2">
                    <a:lumMod val="50000"/>
                  </a:schemeClr>
                </a:solidFill>
              </a:rPr>
              <a:t>Ved behov </a:t>
            </a:r>
            <a:r>
              <a:rPr lang="da-DK" dirty="0">
                <a:solidFill>
                  <a:schemeClr val="tx2">
                    <a:lumMod val="50000"/>
                  </a:schemeClr>
                </a:solidFill>
              </a:rPr>
              <a:t>inddrages behandler fra psykiatrien </a:t>
            </a:r>
            <a:r>
              <a:rPr lang="da-DK" b="0" dirty="0">
                <a:solidFill>
                  <a:schemeClr val="tx2">
                    <a:lumMod val="50000"/>
                  </a:schemeClr>
                </a:solidFill>
              </a:rPr>
              <a:t>i koordinerende møder.</a:t>
            </a:r>
          </a:p>
          <a:p>
            <a:r>
              <a:rPr lang="da-DK" dirty="0">
                <a:solidFill>
                  <a:schemeClr val="tx2">
                    <a:lumMod val="50000"/>
                  </a:schemeClr>
                </a:solidFill>
              </a:rPr>
              <a:t>Psykiatrien vurderer og tilpasser </a:t>
            </a:r>
            <a:r>
              <a:rPr lang="da-DK" b="0" dirty="0">
                <a:solidFill>
                  <a:schemeClr val="tx2">
                    <a:lumMod val="50000"/>
                  </a:schemeClr>
                </a:solidFill>
              </a:rPr>
              <a:t>arten og omfanget af den psykiatriske behandling i forhold til graviditeten og med opmærksomhed på det ufødte barns behov.</a:t>
            </a:r>
          </a:p>
          <a:p>
            <a:r>
              <a:rPr lang="da-DK" b="0" dirty="0">
                <a:solidFill>
                  <a:schemeClr val="tx2">
                    <a:lumMod val="50000"/>
                  </a:schemeClr>
                </a:solidFill>
              </a:rPr>
              <a:t>Det bør </a:t>
            </a:r>
            <a:r>
              <a:rPr lang="da-DK" dirty="0">
                <a:solidFill>
                  <a:schemeClr val="tx2">
                    <a:lumMod val="50000"/>
                  </a:schemeClr>
                </a:solidFill>
              </a:rPr>
              <a:t>koordineres</a:t>
            </a:r>
            <a:r>
              <a:rPr lang="da-DK" b="0" dirty="0">
                <a:solidFill>
                  <a:schemeClr val="tx2">
                    <a:lumMod val="50000"/>
                  </a:schemeClr>
                </a:solidFill>
              </a:rPr>
              <a:t> mellem den behandlende psykiater, praktiserende læge og Familieambulatoriet (Plus), hvem der står for justering af den </a:t>
            </a:r>
            <a:r>
              <a:rPr lang="da-DK" dirty="0">
                <a:solidFill>
                  <a:schemeClr val="tx2">
                    <a:lumMod val="50000"/>
                  </a:schemeClr>
                </a:solidFill>
              </a:rPr>
              <a:t>gravides medicinske behandling</a:t>
            </a:r>
            <a:r>
              <a:rPr lang="da-DK" b="0" dirty="0">
                <a:solidFill>
                  <a:schemeClr val="tx2">
                    <a:lumMod val="50000"/>
                  </a:schemeClr>
                </a:solidFill>
              </a:rPr>
              <a:t>.</a:t>
            </a:r>
          </a:p>
          <a:p>
            <a:pPr marL="0" indent="0">
              <a:buNone/>
            </a:pPr>
            <a:endParaRPr lang="da-DK" b="0" dirty="0">
              <a:solidFill>
                <a:schemeClr val="tx2">
                  <a:lumMod val="50000"/>
                </a:schemeClr>
              </a:solidFill>
            </a:endParaRPr>
          </a:p>
          <a:p>
            <a:pPr marL="0" indent="0">
              <a:buNone/>
            </a:pPr>
            <a:r>
              <a:rPr lang="da-DK" dirty="0">
                <a:solidFill>
                  <a:schemeClr val="tx2">
                    <a:lumMod val="50000"/>
                  </a:schemeClr>
                </a:solidFill>
              </a:rPr>
              <a:t>Under graviditet</a:t>
            </a:r>
          </a:p>
          <a:p>
            <a:r>
              <a:rPr lang="da-DK" b="0" dirty="0">
                <a:solidFill>
                  <a:schemeClr val="tx2">
                    <a:lumMod val="50000"/>
                  </a:schemeClr>
                </a:solidFill>
              </a:rPr>
              <a:t>Det fremgår ligeledes af Sundhedsstyrelsens Specialevejledning for Psykiatri (2023), at behandlingen af forældre med spædbørn i psykiatrien skal varetages i </a:t>
            </a:r>
            <a:r>
              <a:rPr lang="da-DK" dirty="0">
                <a:solidFill>
                  <a:schemeClr val="tx2">
                    <a:lumMod val="50000"/>
                  </a:schemeClr>
                </a:solidFill>
              </a:rPr>
              <a:t>tæt samarbejde </a:t>
            </a:r>
            <a:r>
              <a:rPr lang="da-DK" b="0" dirty="0">
                <a:solidFill>
                  <a:schemeClr val="tx2">
                    <a:lumMod val="50000"/>
                  </a:schemeClr>
                </a:solidFill>
              </a:rPr>
              <a:t>med børne- og ungdomspsykiatri/pædiatri.</a:t>
            </a:r>
          </a:p>
          <a:p>
            <a:r>
              <a:rPr lang="da-DK" b="0" dirty="0">
                <a:solidFill>
                  <a:schemeClr val="tx2">
                    <a:lumMod val="50000"/>
                  </a:schemeClr>
                </a:solidFill>
              </a:rPr>
              <a:t>Behandler fra psykiatrien </a:t>
            </a:r>
            <a:r>
              <a:rPr lang="da-DK" dirty="0">
                <a:solidFill>
                  <a:schemeClr val="tx2">
                    <a:lumMod val="50000"/>
                  </a:schemeClr>
                </a:solidFill>
              </a:rPr>
              <a:t>modtager besked ved udskrivelse </a:t>
            </a:r>
            <a:r>
              <a:rPr lang="da-DK" b="0" dirty="0">
                <a:solidFill>
                  <a:schemeClr val="tx2">
                    <a:lumMod val="50000"/>
                  </a:schemeClr>
                </a:solidFill>
              </a:rPr>
              <a:t>fra barselsafsnit/sygehuset, hvis dette på forhånd er aftalt.</a:t>
            </a:r>
          </a:p>
          <a:p>
            <a:r>
              <a:rPr lang="da-DK" b="0" dirty="0">
                <a:solidFill>
                  <a:schemeClr val="tx2">
                    <a:lumMod val="50000"/>
                  </a:schemeClr>
                </a:solidFill>
              </a:rPr>
              <a:t>Spæd-­ og småbørnspsykiatrien deltager i </a:t>
            </a:r>
            <a:r>
              <a:rPr lang="da-DK" dirty="0">
                <a:solidFill>
                  <a:schemeClr val="tx2">
                    <a:lumMod val="50000"/>
                  </a:schemeClr>
                </a:solidFill>
              </a:rPr>
              <a:t>faste samarbejdsmøder i Familieambulatorium Plus</a:t>
            </a:r>
            <a:r>
              <a:rPr lang="da-DK" b="0" dirty="0">
                <a:solidFill>
                  <a:schemeClr val="tx2">
                    <a:lumMod val="50000"/>
                  </a:schemeClr>
                </a:solidFill>
              </a:rPr>
              <a:t> i forhold til børneopfølgning af Familieambulatorie Plus´ målgruppe.</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PSYKIATRIENS ANSVAR OG OPGAVER</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5.4</a:t>
            </a:r>
          </a:p>
        </p:txBody>
      </p:sp>
    </p:spTree>
    <p:extLst>
      <p:ext uri="{BB962C8B-B14F-4D97-AF65-F5344CB8AC3E}">
        <p14:creationId xmlns:p14="http://schemas.microsoft.com/office/powerpoint/2010/main" val="3982393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2</a:t>
            </a:fld>
            <a:endParaRPr lang="da-DK" dirty="0">
              <a:solidFill>
                <a:schemeClr val="tx2">
                  <a:lumMod val="50000"/>
                </a:schemeClr>
              </a:solidFill>
            </a:endParaRPr>
          </a:p>
        </p:txBody>
      </p:sp>
      <p:sp>
        <p:nvSpPr>
          <p:cNvPr id="3" name="Pladsholder til tekst 2"/>
          <p:cNvSpPr>
            <a:spLocks noGrp="1"/>
          </p:cNvSpPr>
          <p:nvPr>
            <p:ph type="body" sz="quarter" idx="13"/>
          </p:nvPr>
        </p:nvSpPr>
        <p:spPr/>
        <p:txBody>
          <a:bodyPr/>
          <a:lstStyle/>
          <a:p>
            <a:r>
              <a:rPr lang="da-DK" b="0" dirty="0">
                <a:solidFill>
                  <a:schemeClr val="tx2">
                    <a:lumMod val="50000"/>
                  </a:schemeClr>
                </a:solidFill>
              </a:rPr>
              <a:t>Indsæt de figurer, der bliver lavet med samarbejdsaftalen i grafisk</a:t>
            </a:r>
          </a:p>
          <a:p>
            <a:r>
              <a:rPr lang="da-DK" b="0" dirty="0">
                <a:solidFill>
                  <a:schemeClr val="tx2">
                    <a:lumMod val="50000"/>
                  </a:schemeClr>
                </a:solidFill>
              </a:rPr>
              <a:t>Slides om opgaver i familieambulatoriet </a:t>
            </a:r>
          </a:p>
          <a:p>
            <a:endParaRPr lang="da-DK" b="0"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lstStyle/>
          <a:p>
            <a:r>
              <a:rPr lang="da-DK" dirty="0">
                <a:solidFill>
                  <a:schemeClr val="tx2">
                    <a:lumMod val="50000"/>
                  </a:schemeClr>
                </a:solidFill>
              </a:rPr>
              <a:t>NOTER TIL MIG SELV</a:t>
            </a:r>
          </a:p>
        </p:txBody>
      </p:sp>
    </p:spTree>
    <p:extLst>
      <p:ext uri="{BB962C8B-B14F-4D97-AF65-F5344CB8AC3E}">
        <p14:creationId xmlns:p14="http://schemas.microsoft.com/office/powerpoint/2010/main" val="3688248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20</a:t>
            </a:fld>
            <a:endParaRPr lang="da-DK" dirty="0"/>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KOMMUNENS ANSVAR OG OPGAVER (1)</a:t>
            </a:r>
          </a:p>
        </p:txBody>
      </p:sp>
      <p:sp>
        <p:nvSpPr>
          <p:cNvPr id="5" name="Pladsholder til tekst 2"/>
          <p:cNvSpPr txBox="1">
            <a:spLocks/>
          </p:cNvSpPr>
          <p:nvPr/>
        </p:nvSpPr>
        <p:spPr>
          <a:xfrm>
            <a:off x="486833" y="1420813"/>
            <a:ext cx="9713623" cy="47529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1" kern="1200">
                <a:solidFill>
                  <a:schemeClr val="accent1"/>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25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a-DK" sz="2200" dirty="0">
                <a:solidFill>
                  <a:schemeClr val="tx2">
                    <a:lumMod val="50000"/>
                  </a:schemeClr>
                </a:solidFill>
              </a:rPr>
              <a:t>Familieplanlægning </a:t>
            </a:r>
            <a:endParaRPr lang="da-DK" sz="2200" b="0" dirty="0">
              <a:solidFill>
                <a:schemeClr val="tx2">
                  <a:lumMod val="50000"/>
                </a:schemeClr>
              </a:solidFill>
            </a:endParaRPr>
          </a:p>
          <a:p>
            <a:r>
              <a:rPr lang="da-DK" sz="2200" b="0" dirty="0">
                <a:solidFill>
                  <a:schemeClr val="tx2">
                    <a:lumMod val="50000"/>
                  </a:schemeClr>
                </a:solidFill>
              </a:rPr>
              <a:t>Hvis kvinden og/eller parret fremstår i en livssituation, hvor der kan skønnes </a:t>
            </a:r>
            <a:r>
              <a:rPr lang="da-DK" sz="2200" dirty="0">
                <a:solidFill>
                  <a:schemeClr val="tx2">
                    <a:lumMod val="50000"/>
                  </a:schemeClr>
                </a:solidFill>
              </a:rPr>
              <a:t>behov for massiv ekstra kommunal støtte </a:t>
            </a:r>
            <a:r>
              <a:rPr lang="da-DK" sz="2200" b="0" dirty="0">
                <a:solidFill>
                  <a:schemeClr val="tx2">
                    <a:lumMod val="50000"/>
                  </a:schemeClr>
                </a:solidFill>
              </a:rPr>
              <a:t>i tilfælde af en kommende graviditet og når barnet er født, har familieafdelingen (myndighed) mulighed for at tilbyde kvinden eller parret </a:t>
            </a:r>
            <a:r>
              <a:rPr lang="da-DK" sz="2200" dirty="0">
                <a:solidFill>
                  <a:schemeClr val="tx2">
                    <a:lumMod val="50000"/>
                  </a:schemeClr>
                </a:solidFill>
              </a:rPr>
              <a:t>samtale omkring familieplanlægning </a:t>
            </a:r>
            <a:r>
              <a:rPr lang="da-DK" sz="2200" b="0" dirty="0">
                <a:solidFill>
                  <a:schemeClr val="tx2">
                    <a:lumMod val="50000"/>
                  </a:schemeClr>
                </a:solidFill>
              </a:rPr>
              <a:t>og konsekvenserne af nuværende livsstil.</a:t>
            </a:r>
          </a:p>
        </p:txBody>
      </p:sp>
      <p:sp>
        <p:nvSpPr>
          <p:cNvPr id="6" name="Ellipse 5"/>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5.5.1</a:t>
            </a:r>
          </a:p>
        </p:txBody>
      </p:sp>
    </p:spTree>
    <p:extLst>
      <p:ext uri="{BB962C8B-B14F-4D97-AF65-F5344CB8AC3E}">
        <p14:creationId xmlns:p14="http://schemas.microsoft.com/office/powerpoint/2010/main" val="2155183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21</a:t>
            </a:fld>
            <a:endParaRPr lang="da-DK" dirty="0"/>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KOMMUNENS ANSVAR OG OPGAVER (2)</a:t>
            </a:r>
          </a:p>
        </p:txBody>
      </p:sp>
      <p:sp>
        <p:nvSpPr>
          <p:cNvPr id="6" name="Pladsholder til tekst 2"/>
          <p:cNvSpPr>
            <a:spLocks noGrp="1"/>
          </p:cNvSpPr>
          <p:nvPr>
            <p:ph type="body" sz="quarter" idx="13"/>
          </p:nvPr>
        </p:nvSpPr>
        <p:spPr>
          <a:xfrm>
            <a:off x="334433" y="1268760"/>
            <a:ext cx="10010039" cy="6337051"/>
          </a:xfrm>
        </p:spPr>
        <p:txBody>
          <a:bodyPr>
            <a:normAutofit fontScale="32500" lnSpcReduction="20000"/>
          </a:bodyPr>
          <a:lstStyle/>
          <a:p>
            <a:pPr marL="0" indent="0">
              <a:buNone/>
            </a:pPr>
            <a:r>
              <a:rPr lang="da-DK" sz="7400" dirty="0">
                <a:solidFill>
                  <a:schemeClr val="tx2">
                    <a:lumMod val="50000"/>
                  </a:schemeClr>
                </a:solidFill>
              </a:rPr>
              <a:t>Under graviditet</a:t>
            </a:r>
          </a:p>
          <a:p>
            <a:pPr marL="0" indent="0">
              <a:buNone/>
            </a:pPr>
            <a:endParaRPr lang="da-DK" sz="3400" b="0" dirty="0">
              <a:solidFill>
                <a:schemeClr val="tx2">
                  <a:lumMod val="50000"/>
                </a:schemeClr>
              </a:solidFill>
            </a:endParaRPr>
          </a:p>
          <a:p>
            <a:pPr marL="0" indent="0">
              <a:buNone/>
            </a:pPr>
            <a:r>
              <a:rPr lang="da-DK" sz="4900" dirty="0">
                <a:solidFill>
                  <a:schemeClr val="tx2">
                    <a:lumMod val="50000"/>
                  </a:schemeClr>
                </a:solidFill>
              </a:rPr>
              <a:t>Familieafdelingen (myndighed)</a:t>
            </a:r>
          </a:p>
          <a:p>
            <a:r>
              <a:rPr lang="da-DK" sz="4900" b="0" dirty="0">
                <a:solidFill>
                  <a:schemeClr val="tx2">
                    <a:lumMod val="50000"/>
                  </a:schemeClr>
                </a:solidFill>
              </a:rPr>
              <a:t>Ved modtagelse af en </a:t>
            </a:r>
            <a:r>
              <a:rPr lang="da-DK" sz="4900" dirty="0">
                <a:solidFill>
                  <a:schemeClr val="tx2">
                    <a:lumMod val="50000"/>
                  </a:schemeClr>
                </a:solidFill>
              </a:rPr>
              <a:t>underretning</a:t>
            </a:r>
            <a:r>
              <a:rPr lang="da-DK" sz="4900" b="0" dirty="0">
                <a:solidFill>
                  <a:schemeClr val="tx2">
                    <a:lumMod val="50000"/>
                  </a:schemeClr>
                </a:solidFill>
              </a:rPr>
              <a:t> er familieafdelingen (myndighed) forpligtet til at foretage en </a:t>
            </a:r>
            <a:r>
              <a:rPr lang="da-DK" sz="4900" dirty="0">
                <a:solidFill>
                  <a:schemeClr val="tx2">
                    <a:lumMod val="50000"/>
                  </a:schemeClr>
                </a:solidFill>
              </a:rPr>
              <a:t>screening</a:t>
            </a:r>
            <a:r>
              <a:rPr lang="da-DK" sz="4900" b="0" dirty="0">
                <a:solidFill>
                  <a:schemeClr val="tx2">
                    <a:lumMod val="50000"/>
                  </a:schemeClr>
                </a:solidFill>
              </a:rPr>
              <a:t>  for at vurdere, om den giver anledning til </a:t>
            </a:r>
            <a:r>
              <a:rPr lang="da-DK" sz="4900" dirty="0">
                <a:solidFill>
                  <a:schemeClr val="tx2">
                    <a:lumMod val="50000"/>
                  </a:schemeClr>
                </a:solidFill>
              </a:rPr>
              <a:t>støtte i det forebyggende</a:t>
            </a:r>
            <a:r>
              <a:rPr lang="da-DK" sz="4900" b="0" dirty="0">
                <a:solidFill>
                  <a:schemeClr val="tx2">
                    <a:lumMod val="50000"/>
                  </a:schemeClr>
                </a:solidFill>
              </a:rPr>
              <a:t>, behov for </a:t>
            </a:r>
            <a:r>
              <a:rPr lang="da-DK" sz="4900" dirty="0">
                <a:solidFill>
                  <a:schemeClr val="tx2">
                    <a:lumMod val="50000"/>
                  </a:schemeClr>
                </a:solidFill>
              </a:rPr>
              <a:t>yderligere afdækning</a:t>
            </a:r>
            <a:r>
              <a:rPr lang="da-DK" sz="4900" b="0" dirty="0">
                <a:solidFill>
                  <a:schemeClr val="tx2">
                    <a:lumMod val="50000"/>
                  </a:schemeClr>
                </a:solidFill>
              </a:rPr>
              <a:t>, eller der skal udarbejdes en </a:t>
            </a:r>
            <a:r>
              <a:rPr lang="da-DK" sz="4900" dirty="0">
                <a:solidFill>
                  <a:schemeClr val="tx2">
                    <a:lumMod val="50000"/>
                  </a:schemeClr>
                </a:solidFill>
              </a:rPr>
              <a:t>børnefaglig undersøgelse. </a:t>
            </a:r>
          </a:p>
          <a:p>
            <a:r>
              <a:rPr lang="da-DK" sz="4900" b="0" dirty="0">
                <a:solidFill>
                  <a:schemeClr val="tx2">
                    <a:lumMod val="50000"/>
                  </a:schemeClr>
                </a:solidFill>
              </a:rPr>
              <a:t>Kan sideløbende med undersøgelserne </a:t>
            </a:r>
            <a:r>
              <a:rPr lang="da-DK" sz="4900" dirty="0">
                <a:solidFill>
                  <a:schemeClr val="tx2">
                    <a:lumMod val="50000"/>
                  </a:schemeClr>
                </a:solidFill>
              </a:rPr>
              <a:t>iværksætte støtte under graviditeten </a:t>
            </a:r>
            <a:r>
              <a:rPr lang="da-DK" sz="4900" b="0" dirty="0">
                <a:solidFill>
                  <a:schemeClr val="tx2">
                    <a:lumMod val="50000"/>
                  </a:schemeClr>
                </a:solidFill>
              </a:rPr>
              <a:t>ud fra de fastlagte rammer i barnets lov.</a:t>
            </a:r>
          </a:p>
          <a:p>
            <a:r>
              <a:rPr lang="da-DK" sz="4900" b="0" dirty="0">
                <a:solidFill>
                  <a:schemeClr val="tx2">
                    <a:lumMod val="50000"/>
                  </a:schemeClr>
                </a:solidFill>
              </a:rPr>
              <a:t>Kan på baggrund af oplysninger fra screening, afdækning og/eller børnefaglig undersøgelse </a:t>
            </a:r>
            <a:r>
              <a:rPr lang="da-DK" sz="4900" dirty="0">
                <a:solidFill>
                  <a:schemeClr val="tx2">
                    <a:lumMod val="50000"/>
                  </a:schemeClr>
                </a:solidFill>
              </a:rPr>
              <a:t>visitere til eller igangsætte hjælpe-­ og støtteforanstaltninger</a:t>
            </a:r>
          </a:p>
          <a:p>
            <a:r>
              <a:rPr lang="da-DK" sz="4900" b="0" dirty="0">
                <a:solidFill>
                  <a:schemeClr val="tx2">
                    <a:lumMod val="50000"/>
                  </a:schemeClr>
                </a:solidFill>
              </a:rPr>
              <a:t>Såfremt der er en børne­- og ungesag, varetager familieafdelingen (myndighed) </a:t>
            </a:r>
            <a:r>
              <a:rPr lang="da-DK" sz="4900" dirty="0">
                <a:solidFill>
                  <a:schemeClr val="tx2">
                    <a:lumMod val="50000"/>
                  </a:schemeClr>
                </a:solidFill>
              </a:rPr>
              <a:t>koordineringen</a:t>
            </a:r>
            <a:r>
              <a:rPr lang="da-DK" sz="4900" b="0" dirty="0">
                <a:solidFill>
                  <a:schemeClr val="tx2">
                    <a:lumMod val="50000"/>
                  </a:schemeClr>
                </a:solidFill>
              </a:rPr>
              <a:t>. Giver relevante tværsektorielle samarbejdspartnere </a:t>
            </a:r>
            <a:r>
              <a:rPr lang="da-DK" sz="4900" dirty="0">
                <a:solidFill>
                  <a:schemeClr val="tx2">
                    <a:lumMod val="50000"/>
                  </a:schemeClr>
                </a:solidFill>
              </a:rPr>
              <a:t>besked om, hvem der er sagsbehandler (tovholder).</a:t>
            </a:r>
          </a:p>
          <a:p>
            <a:r>
              <a:rPr lang="da-DK" sz="4900" b="0" dirty="0">
                <a:solidFill>
                  <a:schemeClr val="tx2">
                    <a:lumMod val="50000"/>
                  </a:schemeClr>
                </a:solidFill>
              </a:rPr>
              <a:t>Hvis den gravide og partner </a:t>
            </a:r>
            <a:r>
              <a:rPr lang="da-DK" sz="4900" dirty="0">
                <a:solidFill>
                  <a:schemeClr val="tx2">
                    <a:lumMod val="50000"/>
                  </a:schemeClr>
                </a:solidFill>
              </a:rPr>
              <a:t>ikke ønsker at fremmøde/udebliver ved </a:t>
            </a:r>
            <a:r>
              <a:rPr lang="da-DK" sz="4900" dirty="0" err="1">
                <a:solidFill>
                  <a:schemeClr val="tx2">
                    <a:lumMod val="50000"/>
                  </a:schemeClr>
                </a:solidFill>
              </a:rPr>
              <a:t>svangreundersøgelser</a:t>
            </a:r>
            <a:r>
              <a:rPr lang="da-DK" sz="4900" b="0" dirty="0">
                <a:solidFill>
                  <a:schemeClr val="tx2">
                    <a:lumMod val="50000"/>
                  </a:schemeClr>
                </a:solidFill>
              </a:rPr>
              <a:t>, og der er sendt underretning herom, er familieafdelingen (myndighed) </a:t>
            </a:r>
            <a:r>
              <a:rPr lang="da-DK" sz="4900" dirty="0">
                <a:solidFill>
                  <a:schemeClr val="tx2">
                    <a:lumMod val="50000"/>
                  </a:schemeClr>
                </a:solidFill>
              </a:rPr>
              <a:t>forpligtet til at følge op på sagen</a:t>
            </a:r>
            <a:r>
              <a:rPr lang="da-DK" sz="4900" b="0" dirty="0">
                <a:solidFill>
                  <a:schemeClr val="tx2">
                    <a:lumMod val="50000"/>
                  </a:schemeClr>
                </a:solidFill>
              </a:rPr>
              <a:t>. Der bør være </a:t>
            </a:r>
            <a:r>
              <a:rPr lang="da-DK" sz="4900" dirty="0">
                <a:solidFill>
                  <a:schemeClr val="tx2">
                    <a:lumMod val="50000"/>
                  </a:schemeClr>
                </a:solidFill>
              </a:rPr>
              <a:t>skærpet opmærksomhed på forløb</a:t>
            </a:r>
            <a:r>
              <a:rPr lang="da-DK" sz="4900" b="0" dirty="0">
                <a:solidFill>
                  <a:schemeClr val="tx2">
                    <a:lumMod val="50000"/>
                  </a:schemeClr>
                </a:solidFill>
              </a:rPr>
              <a:t>, hvor et </a:t>
            </a:r>
            <a:r>
              <a:rPr lang="da-DK" sz="4900" dirty="0">
                <a:solidFill>
                  <a:schemeClr val="tx2">
                    <a:lumMod val="50000"/>
                  </a:schemeClr>
                </a:solidFill>
              </a:rPr>
              <a:t>ufødt barn bliver eksponeret </a:t>
            </a:r>
            <a:r>
              <a:rPr lang="da-DK" sz="4900" b="0" dirty="0">
                <a:solidFill>
                  <a:schemeClr val="tx2">
                    <a:lumMod val="50000"/>
                  </a:schemeClr>
                </a:solidFill>
              </a:rPr>
              <a:t>for alkohol, rusmidler eller afhængighedsskabende medicin under graviditeten.</a:t>
            </a:r>
          </a:p>
          <a:p>
            <a:r>
              <a:rPr lang="da-DK" sz="4900" b="0" dirty="0">
                <a:solidFill>
                  <a:schemeClr val="tx2">
                    <a:lumMod val="50000"/>
                  </a:schemeClr>
                </a:solidFill>
              </a:rPr>
              <a:t>Hvis familieafdelingen (myndighed) har modtaget en underretning under graviditeten, kan familieafdelingen (myndighed) sende en </a:t>
            </a:r>
            <a:r>
              <a:rPr lang="da-DK" sz="4900" dirty="0">
                <a:solidFill>
                  <a:schemeClr val="tx2">
                    <a:lumMod val="50000"/>
                  </a:schemeClr>
                </a:solidFill>
              </a:rPr>
              <a:t>anmodning</a:t>
            </a:r>
            <a:r>
              <a:rPr lang="da-DK" sz="4900" b="0" dirty="0">
                <a:solidFill>
                  <a:schemeClr val="tx2">
                    <a:lumMod val="50000"/>
                  </a:schemeClr>
                </a:solidFill>
              </a:rPr>
              <a:t> til sygehuset </a:t>
            </a:r>
            <a:r>
              <a:rPr lang="da-DK" sz="4900" dirty="0">
                <a:solidFill>
                  <a:schemeClr val="tx2">
                    <a:lumMod val="50000"/>
                  </a:schemeClr>
                </a:solidFill>
              </a:rPr>
              <a:t>om indhentning af oplysninger og relevante kontaktpersoner i forbindelse med fødsel og barsel </a:t>
            </a:r>
            <a:r>
              <a:rPr lang="da-DK" sz="4900" b="0" dirty="0">
                <a:solidFill>
                  <a:schemeClr val="tx2">
                    <a:lumMod val="50000"/>
                  </a:schemeClr>
                </a:solidFill>
              </a:rPr>
              <a:t>(til dette bruges skabelonen i bilag 4)</a:t>
            </a:r>
          </a:p>
          <a:p>
            <a:endParaRPr lang="da-DK" sz="4900" b="0" dirty="0">
              <a:solidFill>
                <a:schemeClr val="tx2">
                  <a:lumMod val="50000"/>
                </a:schemeClr>
              </a:solidFill>
            </a:endParaRPr>
          </a:p>
          <a:p>
            <a:pPr marL="0" indent="0">
              <a:buNone/>
            </a:pPr>
            <a:r>
              <a:rPr lang="da-DK" sz="4900" dirty="0">
                <a:solidFill>
                  <a:schemeClr val="tx2">
                    <a:lumMod val="50000"/>
                  </a:schemeClr>
                </a:solidFill>
              </a:rPr>
              <a:t>Familiebehandling</a:t>
            </a:r>
          </a:p>
          <a:p>
            <a:r>
              <a:rPr lang="da-DK" sz="4900" b="0" dirty="0">
                <a:solidFill>
                  <a:schemeClr val="tx2">
                    <a:lumMod val="50000"/>
                  </a:schemeClr>
                </a:solidFill>
              </a:rPr>
              <a:t>Hvis der er </a:t>
            </a:r>
            <a:r>
              <a:rPr lang="da-DK" sz="4900" dirty="0">
                <a:solidFill>
                  <a:schemeClr val="tx2">
                    <a:lumMod val="50000"/>
                  </a:schemeClr>
                </a:solidFill>
              </a:rPr>
              <a:t>tilbudt eller iværksat støttende indsats ved familiebehandler</a:t>
            </a:r>
            <a:r>
              <a:rPr lang="da-DK" sz="4900" b="0" dirty="0">
                <a:solidFill>
                  <a:schemeClr val="tx2">
                    <a:lumMod val="50000"/>
                  </a:schemeClr>
                </a:solidFill>
              </a:rPr>
              <a:t>, kan familiebehandleren med den gravides samtykke rette henvendelse til </a:t>
            </a:r>
            <a:r>
              <a:rPr lang="da-DK" sz="4900" dirty="0">
                <a:solidFill>
                  <a:schemeClr val="tx2">
                    <a:lumMod val="50000"/>
                  </a:schemeClr>
                </a:solidFill>
              </a:rPr>
              <a:t>relevante aktører </a:t>
            </a:r>
            <a:r>
              <a:rPr lang="da-DK" sz="4900" b="0" dirty="0">
                <a:solidFill>
                  <a:schemeClr val="tx2">
                    <a:lumMod val="50000"/>
                  </a:schemeClr>
                </a:solidFill>
              </a:rPr>
              <a:t>omkring familien for etablering af samarbejde. </a:t>
            </a:r>
          </a:p>
          <a:p>
            <a:endParaRPr lang="da-DK" sz="4000" b="0" dirty="0">
              <a:solidFill>
                <a:schemeClr val="tx2">
                  <a:lumMod val="50000"/>
                </a:schemeClr>
              </a:solidFill>
            </a:endParaRPr>
          </a:p>
          <a:p>
            <a:pPr marL="0" indent="0">
              <a:buNone/>
            </a:pPr>
            <a:endParaRPr lang="da-DK" b="0" dirty="0">
              <a:solidFill>
                <a:schemeClr val="tx2">
                  <a:lumMod val="50000"/>
                </a:schemeClr>
              </a:solidFill>
            </a:endParaRPr>
          </a:p>
          <a:p>
            <a:pPr marL="0" indent="0">
              <a:buNone/>
            </a:pPr>
            <a:endParaRPr lang="da-DK" dirty="0">
              <a:solidFill>
                <a:schemeClr val="tx2">
                  <a:lumMod val="50000"/>
                </a:schemeClr>
              </a:solidFill>
            </a:endParaRPr>
          </a:p>
          <a:p>
            <a:pPr marL="0" indent="0">
              <a:buNone/>
            </a:pPr>
            <a:r>
              <a:rPr lang="da-DK" dirty="0">
                <a:solidFill>
                  <a:schemeClr val="tx2">
                    <a:lumMod val="50000"/>
                  </a:schemeClr>
                </a:solidFill>
              </a:rPr>
              <a:t> </a:t>
            </a:r>
            <a:endParaRPr lang="da-DK" b="0" dirty="0">
              <a:solidFill>
                <a:schemeClr val="tx2">
                  <a:lumMod val="50000"/>
                </a:schemeClr>
              </a:solidFill>
            </a:endParaRP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5.5.2</a:t>
            </a:r>
          </a:p>
        </p:txBody>
      </p:sp>
    </p:spTree>
    <p:extLst>
      <p:ext uri="{BB962C8B-B14F-4D97-AF65-F5344CB8AC3E}">
        <p14:creationId xmlns:p14="http://schemas.microsoft.com/office/powerpoint/2010/main" val="895706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22</a:t>
            </a:fld>
            <a:endParaRPr lang="da-DK" dirty="0"/>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KOMMUNENS ANSVAR OG OPGAVER (3)</a:t>
            </a:r>
          </a:p>
        </p:txBody>
      </p:sp>
      <p:sp>
        <p:nvSpPr>
          <p:cNvPr id="6" name="Pladsholder til tekst 2"/>
          <p:cNvSpPr>
            <a:spLocks noGrp="1"/>
          </p:cNvSpPr>
          <p:nvPr>
            <p:ph type="body" sz="quarter" idx="13"/>
          </p:nvPr>
        </p:nvSpPr>
        <p:spPr>
          <a:xfrm>
            <a:off x="334433" y="1150290"/>
            <a:ext cx="10010039" cy="5206061"/>
          </a:xfrm>
        </p:spPr>
        <p:txBody>
          <a:bodyPr>
            <a:noAutofit/>
          </a:bodyPr>
          <a:lstStyle/>
          <a:p>
            <a:pPr marL="0" indent="0">
              <a:buNone/>
            </a:pPr>
            <a:r>
              <a:rPr lang="da-DK" sz="2400" dirty="0">
                <a:solidFill>
                  <a:schemeClr val="tx2">
                    <a:lumMod val="50000"/>
                  </a:schemeClr>
                </a:solidFill>
              </a:rPr>
              <a:t>Under graviditet (fortsat)</a:t>
            </a:r>
            <a:endParaRPr lang="da-DK" sz="1800" dirty="0">
              <a:solidFill>
                <a:schemeClr val="tx2">
                  <a:lumMod val="50000"/>
                </a:schemeClr>
              </a:solidFill>
            </a:endParaRPr>
          </a:p>
          <a:p>
            <a:pPr marL="0" indent="0">
              <a:buNone/>
            </a:pPr>
            <a:endParaRPr lang="da-DK" sz="1100" dirty="0">
              <a:solidFill>
                <a:schemeClr val="tx2">
                  <a:lumMod val="50000"/>
                </a:schemeClr>
              </a:solidFill>
            </a:endParaRPr>
          </a:p>
          <a:p>
            <a:pPr marL="0" indent="0">
              <a:buNone/>
            </a:pPr>
            <a:r>
              <a:rPr lang="da-DK" sz="1800" dirty="0">
                <a:solidFill>
                  <a:schemeClr val="tx2">
                    <a:lumMod val="50000"/>
                  </a:schemeClr>
                </a:solidFill>
              </a:rPr>
              <a:t>Sundhedsplejen </a:t>
            </a:r>
          </a:p>
          <a:p>
            <a:r>
              <a:rPr lang="da-DK" sz="1800" b="0" dirty="0">
                <a:solidFill>
                  <a:schemeClr val="tx2">
                    <a:lumMod val="50000"/>
                  </a:schemeClr>
                </a:solidFill>
              </a:rPr>
              <a:t>Modtager </a:t>
            </a:r>
            <a:r>
              <a:rPr lang="da-DK" sz="1800" dirty="0">
                <a:solidFill>
                  <a:schemeClr val="tx2">
                    <a:lumMod val="50000"/>
                  </a:schemeClr>
                </a:solidFill>
              </a:rPr>
              <a:t>korrespondance</a:t>
            </a:r>
            <a:r>
              <a:rPr lang="da-DK" sz="1800" b="0" dirty="0">
                <a:solidFill>
                  <a:schemeClr val="tx2">
                    <a:lumMod val="50000"/>
                  </a:schemeClr>
                </a:solidFill>
              </a:rPr>
              <a:t> på alle gravide</a:t>
            </a:r>
          </a:p>
          <a:p>
            <a:r>
              <a:rPr lang="da-DK" sz="1800" b="0" dirty="0">
                <a:solidFill>
                  <a:schemeClr val="tx2">
                    <a:lumMod val="50000"/>
                  </a:schemeClr>
                </a:solidFill>
              </a:rPr>
              <a:t>Tilbyder </a:t>
            </a:r>
            <a:r>
              <a:rPr lang="da-DK" sz="1800" dirty="0">
                <a:solidFill>
                  <a:schemeClr val="tx2">
                    <a:lumMod val="50000"/>
                  </a:schemeClr>
                </a:solidFill>
              </a:rPr>
              <a:t>graviditetsbesøg til gravide og par i sårbare positioner </a:t>
            </a:r>
            <a:r>
              <a:rPr lang="da-DK" sz="1800" b="0" dirty="0">
                <a:solidFill>
                  <a:schemeClr val="tx2">
                    <a:lumMod val="50000"/>
                  </a:schemeClr>
                </a:solidFill>
              </a:rPr>
              <a:t>og har mulighed for at tilbyde </a:t>
            </a:r>
            <a:r>
              <a:rPr lang="da-DK" sz="1800" dirty="0">
                <a:solidFill>
                  <a:schemeClr val="tx2">
                    <a:lumMod val="50000"/>
                  </a:schemeClr>
                </a:solidFill>
              </a:rPr>
              <a:t>særlig rådgivning, vejledning og støtte</a:t>
            </a:r>
            <a:r>
              <a:rPr lang="da-DK" sz="1800" b="0" dirty="0">
                <a:solidFill>
                  <a:schemeClr val="tx2">
                    <a:lumMod val="50000"/>
                  </a:schemeClr>
                </a:solidFill>
              </a:rPr>
              <a:t>.</a:t>
            </a:r>
          </a:p>
          <a:p>
            <a:r>
              <a:rPr lang="da-DK" sz="1800" dirty="0">
                <a:solidFill>
                  <a:schemeClr val="tx2">
                    <a:lumMod val="50000"/>
                  </a:schemeClr>
                </a:solidFill>
              </a:rPr>
              <a:t>Deltager i samarbejdsprocessen </a:t>
            </a:r>
            <a:r>
              <a:rPr lang="da-DK" sz="1800" b="0" dirty="0">
                <a:solidFill>
                  <a:schemeClr val="tx2">
                    <a:lumMod val="50000"/>
                  </a:schemeClr>
                </a:solidFill>
              </a:rPr>
              <a:t>med kommende forældre, sygehus og familieafdeling (myndighed) efter aftale med den kommunale tovholder</a:t>
            </a:r>
          </a:p>
          <a:p>
            <a:r>
              <a:rPr lang="da-DK" sz="1800" dirty="0">
                <a:solidFill>
                  <a:schemeClr val="tx2">
                    <a:lumMod val="50000"/>
                  </a:schemeClr>
                </a:solidFill>
              </a:rPr>
              <a:t>Sender korrespondancebrev </a:t>
            </a:r>
            <a:r>
              <a:rPr lang="da-DK" sz="1800" b="0" dirty="0">
                <a:solidFill>
                  <a:schemeClr val="tx2">
                    <a:lumMod val="50000"/>
                  </a:schemeClr>
                </a:solidFill>
              </a:rPr>
              <a:t>til fødestedet efter graviditetsbesøg, hvis der fremkommer ny, relevant viden</a:t>
            </a:r>
          </a:p>
          <a:p>
            <a:endParaRPr lang="da-DK" sz="1800" b="0" dirty="0">
              <a:solidFill>
                <a:schemeClr val="tx2">
                  <a:lumMod val="50000"/>
                </a:schemeClr>
              </a:solidFill>
            </a:endParaRPr>
          </a:p>
          <a:p>
            <a:pPr marL="0" indent="0">
              <a:buNone/>
            </a:pPr>
            <a:r>
              <a:rPr lang="da-DK" sz="1800" dirty="0">
                <a:solidFill>
                  <a:schemeClr val="tx2">
                    <a:lumMod val="50000"/>
                  </a:schemeClr>
                </a:solidFill>
              </a:rPr>
              <a:t>Alkohol- og rusmiddelbehandling</a:t>
            </a:r>
          </a:p>
          <a:p>
            <a:r>
              <a:rPr lang="da-DK" sz="1800" b="0" dirty="0">
                <a:solidFill>
                  <a:schemeClr val="tx2">
                    <a:lumMod val="50000"/>
                  </a:schemeClr>
                </a:solidFill>
              </a:rPr>
              <a:t>Opmærksomme på at </a:t>
            </a:r>
            <a:r>
              <a:rPr lang="da-DK" sz="1800" dirty="0">
                <a:solidFill>
                  <a:schemeClr val="tx2">
                    <a:lumMod val="50000"/>
                  </a:schemeClr>
                </a:solidFill>
              </a:rPr>
              <a:t>henvise</a:t>
            </a:r>
            <a:r>
              <a:rPr lang="da-DK" sz="1800" b="0" dirty="0">
                <a:solidFill>
                  <a:schemeClr val="tx2">
                    <a:lumMod val="50000"/>
                  </a:schemeClr>
                </a:solidFill>
              </a:rPr>
              <a:t> kvinder i den fertile alder, som fremstår med </a:t>
            </a:r>
            <a:r>
              <a:rPr lang="da-DK" sz="1800" dirty="0">
                <a:solidFill>
                  <a:schemeClr val="tx2">
                    <a:lumMod val="50000"/>
                  </a:schemeClr>
                </a:solidFill>
              </a:rPr>
              <a:t>symptomer på graviditet</a:t>
            </a:r>
            <a:r>
              <a:rPr lang="da-DK" sz="1800" b="0" dirty="0">
                <a:solidFill>
                  <a:schemeClr val="tx2">
                    <a:lumMod val="50000"/>
                  </a:schemeClr>
                </a:solidFill>
              </a:rPr>
              <a:t>, til forløb i Familieambulatoriet Plus.</a:t>
            </a:r>
          </a:p>
          <a:p>
            <a:r>
              <a:rPr lang="da-DK" sz="1800" b="0" dirty="0">
                <a:solidFill>
                  <a:schemeClr val="tx2">
                    <a:lumMod val="50000"/>
                  </a:schemeClr>
                </a:solidFill>
              </a:rPr>
              <a:t>Den gravide kvinde kan bevilges </a:t>
            </a:r>
            <a:r>
              <a:rPr lang="da-DK" sz="1800" dirty="0">
                <a:solidFill>
                  <a:schemeClr val="tx2">
                    <a:lumMod val="50000"/>
                  </a:schemeClr>
                </a:solidFill>
              </a:rPr>
              <a:t>døgnbehandling</a:t>
            </a:r>
            <a:r>
              <a:rPr lang="da-DK" sz="1800" b="0" dirty="0">
                <a:solidFill>
                  <a:schemeClr val="tx2">
                    <a:lumMod val="50000"/>
                  </a:schemeClr>
                </a:solidFill>
              </a:rPr>
              <a:t> i forhold til rusmiddelbehandling med </a:t>
            </a:r>
            <a:r>
              <a:rPr lang="da-DK" sz="1800" dirty="0">
                <a:solidFill>
                  <a:schemeClr val="tx2">
                    <a:lumMod val="50000"/>
                  </a:schemeClr>
                </a:solidFill>
              </a:rPr>
              <a:t>mulighed for tilbageholdelse med samtykke</a:t>
            </a:r>
            <a:r>
              <a:rPr lang="da-DK" sz="1800" b="0" dirty="0">
                <a:solidFill>
                  <a:schemeClr val="tx2">
                    <a:lumMod val="50000"/>
                  </a:schemeClr>
                </a:solidFill>
              </a:rPr>
              <a:t>. Bevilges af rusmiddelcenter og/eller familieafdelingen (myndighed), hvis kvinden ønsker dette. </a:t>
            </a:r>
          </a:p>
          <a:p>
            <a:endParaRPr lang="da-DK" b="0" dirty="0">
              <a:solidFill>
                <a:schemeClr val="tx2">
                  <a:lumMod val="50000"/>
                </a:schemeClr>
              </a:solidFill>
            </a:endParaRPr>
          </a:p>
          <a:p>
            <a:pPr marL="0" indent="0">
              <a:buNone/>
            </a:pPr>
            <a:endParaRPr lang="da-DK" dirty="0">
              <a:solidFill>
                <a:schemeClr val="tx2">
                  <a:lumMod val="50000"/>
                </a:schemeClr>
              </a:solidFill>
            </a:endParaRPr>
          </a:p>
          <a:p>
            <a:pPr marL="0" indent="0">
              <a:buNone/>
            </a:pPr>
            <a:r>
              <a:rPr lang="da-DK" dirty="0">
                <a:solidFill>
                  <a:schemeClr val="tx2">
                    <a:lumMod val="50000"/>
                  </a:schemeClr>
                </a:solidFill>
              </a:rPr>
              <a:t> </a:t>
            </a:r>
            <a:endParaRPr lang="da-DK" b="0" dirty="0">
              <a:solidFill>
                <a:schemeClr val="tx2">
                  <a:lumMod val="50000"/>
                </a:schemeClr>
              </a:solidFill>
            </a:endParaRP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5.5.2</a:t>
            </a:r>
          </a:p>
        </p:txBody>
      </p:sp>
    </p:spTree>
    <p:extLst>
      <p:ext uri="{BB962C8B-B14F-4D97-AF65-F5344CB8AC3E}">
        <p14:creationId xmlns:p14="http://schemas.microsoft.com/office/powerpoint/2010/main" val="2524176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23</a:t>
            </a:fld>
            <a:endParaRPr lang="da-DK" dirty="0"/>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KOMMUNENS ANSVAR OG OPGAVER (4)</a:t>
            </a:r>
          </a:p>
        </p:txBody>
      </p:sp>
      <p:sp>
        <p:nvSpPr>
          <p:cNvPr id="6" name="Pladsholder til tekst 2"/>
          <p:cNvSpPr>
            <a:spLocks noGrp="1"/>
          </p:cNvSpPr>
          <p:nvPr>
            <p:ph type="body" sz="quarter" idx="13"/>
          </p:nvPr>
        </p:nvSpPr>
        <p:spPr>
          <a:xfrm>
            <a:off x="334433" y="1268761"/>
            <a:ext cx="10754784" cy="5452716"/>
          </a:xfrm>
        </p:spPr>
        <p:txBody>
          <a:bodyPr>
            <a:normAutofit fontScale="47500" lnSpcReduction="20000"/>
          </a:bodyPr>
          <a:lstStyle/>
          <a:p>
            <a:pPr marL="0" indent="0">
              <a:buNone/>
            </a:pPr>
            <a:r>
              <a:rPr lang="da-DK" sz="5000" dirty="0">
                <a:solidFill>
                  <a:schemeClr val="tx2">
                    <a:lumMod val="50000"/>
                  </a:schemeClr>
                </a:solidFill>
              </a:rPr>
              <a:t>Fødslen og tiden efter fødslen</a:t>
            </a:r>
          </a:p>
          <a:p>
            <a:pPr marL="0" indent="0">
              <a:buNone/>
            </a:pPr>
            <a:endParaRPr lang="da-DK" sz="3400" b="0" dirty="0">
              <a:solidFill>
                <a:schemeClr val="tx2">
                  <a:lumMod val="50000"/>
                </a:schemeClr>
              </a:solidFill>
            </a:endParaRPr>
          </a:p>
          <a:p>
            <a:pPr marL="0" indent="0">
              <a:buNone/>
            </a:pPr>
            <a:r>
              <a:rPr lang="da-DK" sz="4000" dirty="0">
                <a:solidFill>
                  <a:schemeClr val="tx2">
                    <a:lumMod val="50000"/>
                  </a:schemeClr>
                </a:solidFill>
              </a:rPr>
              <a:t>Familieafdelingen (myndighed)</a:t>
            </a:r>
          </a:p>
          <a:p>
            <a:r>
              <a:rPr lang="da-DK" sz="4000" b="0" dirty="0">
                <a:solidFill>
                  <a:schemeClr val="tx2">
                    <a:lumMod val="50000"/>
                  </a:schemeClr>
                </a:solidFill>
              </a:rPr>
              <a:t>Kan ved behov iværksætte en </a:t>
            </a:r>
            <a:r>
              <a:rPr lang="da-DK" sz="4000" dirty="0">
                <a:solidFill>
                  <a:schemeClr val="tx2">
                    <a:lumMod val="50000"/>
                  </a:schemeClr>
                </a:solidFill>
              </a:rPr>
              <a:t>støttende indsats </a:t>
            </a:r>
            <a:r>
              <a:rPr lang="da-DK" sz="4000" b="0" dirty="0">
                <a:solidFill>
                  <a:schemeClr val="tx2">
                    <a:lumMod val="50000"/>
                  </a:schemeClr>
                </a:solidFill>
              </a:rPr>
              <a:t>udført af kommunalt personale under familiens </a:t>
            </a:r>
            <a:r>
              <a:rPr lang="da-DK" sz="4000" dirty="0">
                <a:solidFill>
                  <a:schemeClr val="tx2">
                    <a:lumMod val="50000"/>
                  </a:schemeClr>
                </a:solidFill>
              </a:rPr>
              <a:t>indlæggelse</a:t>
            </a:r>
            <a:r>
              <a:rPr lang="da-DK" sz="4000" b="0" dirty="0">
                <a:solidFill>
                  <a:schemeClr val="tx2">
                    <a:lumMod val="50000"/>
                  </a:schemeClr>
                </a:solidFill>
              </a:rPr>
              <a:t> på sygehuset. Indsatsen bør før iværksættelsen </a:t>
            </a:r>
            <a:r>
              <a:rPr lang="da-DK" sz="4000" dirty="0">
                <a:solidFill>
                  <a:schemeClr val="tx2">
                    <a:lumMod val="50000"/>
                  </a:schemeClr>
                </a:solidFill>
              </a:rPr>
              <a:t>aftales med det sygehusafsnit</a:t>
            </a:r>
            <a:r>
              <a:rPr lang="da-DK" sz="4000" b="0" dirty="0">
                <a:solidFill>
                  <a:schemeClr val="tx2">
                    <a:lumMod val="50000"/>
                  </a:schemeClr>
                </a:solidFill>
              </a:rPr>
              <a:t>, hvor familien er indlagt, så praktiske forhold kan afklares.</a:t>
            </a:r>
          </a:p>
          <a:p>
            <a:r>
              <a:rPr lang="da-DK" sz="4000" b="0" dirty="0">
                <a:solidFill>
                  <a:schemeClr val="tx2">
                    <a:lumMod val="50000"/>
                  </a:schemeClr>
                </a:solidFill>
              </a:rPr>
              <a:t>Iværksætter </a:t>
            </a:r>
            <a:r>
              <a:rPr lang="da-DK" sz="4000" dirty="0">
                <a:solidFill>
                  <a:schemeClr val="tx2">
                    <a:lumMod val="50000"/>
                  </a:schemeClr>
                </a:solidFill>
              </a:rPr>
              <a:t>nødvendige indsatser</a:t>
            </a:r>
            <a:r>
              <a:rPr lang="da-DK" sz="4000" b="0" dirty="0">
                <a:solidFill>
                  <a:schemeClr val="tx2">
                    <a:lumMod val="50000"/>
                  </a:schemeClr>
                </a:solidFill>
              </a:rPr>
              <a:t>, så dette er etableret, når moderen og barnet </a:t>
            </a:r>
            <a:r>
              <a:rPr lang="da-DK" sz="4000" dirty="0">
                <a:solidFill>
                  <a:schemeClr val="tx2">
                    <a:lumMod val="50000"/>
                  </a:schemeClr>
                </a:solidFill>
              </a:rPr>
              <a:t>udskrives</a:t>
            </a:r>
            <a:r>
              <a:rPr lang="da-DK" sz="4000" b="0" dirty="0">
                <a:solidFill>
                  <a:schemeClr val="tx2">
                    <a:lumMod val="50000"/>
                  </a:schemeClr>
                </a:solidFill>
              </a:rPr>
              <a:t> fra hospitalet.</a:t>
            </a:r>
          </a:p>
          <a:p>
            <a:r>
              <a:rPr lang="da-DK" sz="4000" b="0" dirty="0">
                <a:solidFill>
                  <a:schemeClr val="tx2">
                    <a:lumMod val="50000"/>
                  </a:schemeClr>
                </a:solidFill>
              </a:rPr>
              <a:t>Sikrer </a:t>
            </a:r>
            <a:r>
              <a:rPr lang="da-DK" sz="4000" dirty="0">
                <a:solidFill>
                  <a:schemeClr val="tx2">
                    <a:lumMod val="50000"/>
                  </a:schemeClr>
                </a:solidFill>
              </a:rPr>
              <a:t>koordinering mellem de involverede aktører </a:t>
            </a:r>
            <a:r>
              <a:rPr lang="da-DK" sz="4000" b="0" dirty="0">
                <a:solidFill>
                  <a:schemeClr val="tx2">
                    <a:lumMod val="50000"/>
                  </a:schemeClr>
                </a:solidFill>
              </a:rPr>
              <a:t>i forløbet omkring evt. besluttede indsatser.</a:t>
            </a:r>
          </a:p>
          <a:p>
            <a:r>
              <a:rPr lang="da-DK" sz="4000" b="0" dirty="0">
                <a:solidFill>
                  <a:schemeClr val="tx2">
                    <a:lumMod val="50000"/>
                  </a:schemeClr>
                </a:solidFill>
              </a:rPr>
              <a:t>Hvis </a:t>
            </a:r>
            <a:r>
              <a:rPr lang="da-DK" sz="4000" dirty="0">
                <a:solidFill>
                  <a:schemeClr val="tx2">
                    <a:lumMod val="50000"/>
                  </a:schemeClr>
                </a:solidFill>
              </a:rPr>
              <a:t>barnet ikke følger med familien hjem</a:t>
            </a:r>
            <a:r>
              <a:rPr lang="da-DK" sz="4000" b="0" dirty="0">
                <a:solidFill>
                  <a:schemeClr val="tx2">
                    <a:lumMod val="50000"/>
                  </a:schemeClr>
                </a:solidFill>
              </a:rPr>
              <a:t>, bør der foreligge en </a:t>
            </a:r>
            <a:r>
              <a:rPr lang="da-DK" sz="4000" dirty="0">
                <a:solidFill>
                  <a:schemeClr val="tx2">
                    <a:lumMod val="50000"/>
                  </a:schemeClr>
                </a:solidFill>
              </a:rPr>
              <a:t>plan for opfølgning </a:t>
            </a:r>
            <a:r>
              <a:rPr lang="da-DK" sz="4000" b="0" dirty="0">
                <a:solidFill>
                  <a:schemeClr val="tx2">
                    <a:lumMod val="50000"/>
                  </a:schemeClr>
                </a:solidFill>
              </a:rPr>
              <a:t>på moderen/familiens trivsel efter udskrivelsen.</a:t>
            </a:r>
          </a:p>
          <a:p>
            <a:endParaRPr lang="da-DK" sz="4000" b="0" dirty="0">
              <a:solidFill>
                <a:schemeClr val="tx2">
                  <a:lumMod val="50000"/>
                </a:schemeClr>
              </a:solidFill>
            </a:endParaRPr>
          </a:p>
          <a:p>
            <a:pPr marL="0" indent="0">
              <a:buNone/>
            </a:pPr>
            <a:r>
              <a:rPr lang="da-DK" sz="4000" dirty="0">
                <a:solidFill>
                  <a:schemeClr val="tx2">
                    <a:lumMod val="50000"/>
                  </a:schemeClr>
                </a:solidFill>
              </a:rPr>
              <a:t>Sundhedsplejen </a:t>
            </a:r>
          </a:p>
          <a:p>
            <a:r>
              <a:rPr lang="da-DK" sz="4000" b="0" dirty="0">
                <a:solidFill>
                  <a:schemeClr val="tx2">
                    <a:lumMod val="50000"/>
                  </a:schemeClr>
                </a:solidFill>
              </a:rPr>
              <a:t>Tilbyder </a:t>
            </a:r>
            <a:r>
              <a:rPr lang="da-DK" sz="4000" dirty="0">
                <a:solidFill>
                  <a:schemeClr val="tx2">
                    <a:lumMod val="50000"/>
                  </a:schemeClr>
                </a:solidFill>
              </a:rPr>
              <a:t>kommunens basistilbud samt behovsbesøg</a:t>
            </a:r>
            <a:r>
              <a:rPr lang="da-DK" sz="4000" b="0" dirty="0">
                <a:solidFill>
                  <a:schemeClr val="tx2">
                    <a:lumMod val="50000"/>
                  </a:schemeClr>
                </a:solidFill>
              </a:rPr>
              <a:t>. </a:t>
            </a:r>
          </a:p>
          <a:p>
            <a:r>
              <a:rPr lang="da-DK" sz="4000" b="0" dirty="0">
                <a:solidFill>
                  <a:schemeClr val="tx2">
                    <a:lumMod val="50000"/>
                  </a:schemeClr>
                </a:solidFill>
              </a:rPr>
              <a:t>Har mulighed for at indgå i </a:t>
            </a:r>
            <a:r>
              <a:rPr lang="da-DK" sz="4000" dirty="0">
                <a:solidFill>
                  <a:schemeClr val="tx2">
                    <a:lumMod val="50000"/>
                  </a:schemeClr>
                </a:solidFill>
              </a:rPr>
              <a:t>tværprofessionelt samarbejde </a:t>
            </a:r>
            <a:r>
              <a:rPr lang="da-DK" sz="4000" b="0" dirty="0">
                <a:solidFill>
                  <a:schemeClr val="tx2">
                    <a:lumMod val="50000"/>
                  </a:schemeClr>
                </a:solidFill>
              </a:rPr>
              <a:t>med henblik på særlig vejledning og støtte til spædbørn og familier i sårbare positioner. Herunder også familier, hvor barnet ikke kommer med forældrene hjem.</a:t>
            </a:r>
          </a:p>
          <a:p>
            <a:endParaRPr lang="da-DK" b="0" dirty="0">
              <a:solidFill>
                <a:schemeClr val="tx2">
                  <a:lumMod val="50000"/>
                </a:schemeClr>
              </a:solidFill>
            </a:endParaRPr>
          </a:p>
          <a:p>
            <a:pPr marL="0" indent="0">
              <a:buNone/>
            </a:pPr>
            <a:endParaRPr lang="da-DK" dirty="0">
              <a:solidFill>
                <a:schemeClr val="tx2">
                  <a:lumMod val="50000"/>
                </a:schemeClr>
              </a:solidFill>
            </a:endParaRPr>
          </a:p>
          <a:p>
            <a:pPr marL="0" indent="0">
              <a:buNone/>
            </a:pPr>
            <a:r>
              <a:rPr lang="da-DK" dirty="0">
                <a:solidFill>
                  <a:schemeClr val="tx2">
                    <a:lumMod val="50000"/>
                  </a:schemeClr>
                </a:solidFill>
              </a:rPr>
              <a:t> </a:t>
            </a:r>
            <a:endParaRPr lang="da-DK" b="0" dirty="0">
              <a:solidFill>
                <a:schemeClr val="tx2">
                  <a:lumMod val="50000"/>
                </a:schemeClr>
              </a:solidFill>
            </a:endParaRP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5.5.3</a:t>
            </a:r>
          </a:p>
        </p:txBody>
      </p:sp>
    </p:spTree>
    <p:extLst>
      <p:ext uri="{BB962C8B-B14F-4D97-AF65-F5344CB8AC3E}">
        <p14:creationId xmlns:p14="http://schemas.microsoft.com/office/powerpoint/2010/main" val="3196725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24</a:t>
            </a:fld>
            <a:endParaRPr lang="da-DK" dirty="0"/>
          </a:p>
        </p:txBody>
      </p:sp>
      <p:sp>
        <p:nvSpPr>
          <p:cNvPr id="3" name="Pladsholder til tekst 2"/>
          <p:cNvSpPr>
            <a:spLocks noGrp="1"/>
          </p:cNvSpPr>
          <p:nvPr>
            <p:ph type="body" sz="quarter" idx="13"/>
          </p:nvPr>
        </p:nvSpPr>
        <p:spPr>
          <a:xfrm>
            <a:off x="334433" y="1268413"/>
            <a:ext cx="10010039" cy="4752975"/>
          </a:xfrm>
        </p:spPr>
        <p:txBody>
          <a:bodyPr>
            <a:normAutofit fontScale="62500" lnSpcReduction="20000"/>
          </a:bodyPr>
          <a:lstStyle/>
          <a:p>
            <a:r>
              <a:rPr lang="da-DK" b="0" dirty="0">
                <a:solidFill>
                  <a:schemeClr val="tx2">
                    <a:lumMod val="50000"/>
                  </a:schemeClr>
                </a:solidFill>
              </a:rPr>
              <a:t>Samarbejdsaftalen implementeres i regi af </a:t>
            </a:r>
            <a:r>
              <a:rPr lang="da-DK" dirty="0">
                <a:solidFill>
                  <a:schemeClr val="tx2">
                    <a:lumMod val="50000"/>
                  </a:schemeClr>
                </a:solidFill>
              </a:rPr>
              <a:t>sundhedsklyngerne</a:t>
            </a:r>
            <a:r>
              <a:rPr lang="da-DK" b="0" dirty="0">
                <a:solidFill>
                  <a:schemeClr val="tx2">
                    <a:lumMod val="50000"/>
                  </a:schemeClr>
                </a:solidFill>
              </a:rPr>
              <a:t>, og her er det vigtigt at have for øje, at aftalens aktører ikke er repræsenteret ved sundhedsklyngernes ordinære deltagere. Der er derfor </a:t>
            </a:r>
            <a:r>
              <a:rPr lang="da-DK" dirty="0">
                <a:solidFill>
                  <a:schemeClr val="tx2">
                    <a:lumMod val="50000"/>
                  </a:schemeClr>
                </a:solidFill>
              </a:rPr>
              <a:t>behov for at invitere de rette aktører med på de møder</a:t>
            </a:r>
            <a:r>
              <a:rPr lang="da-DK" b="0" dirty="0">
                <a:solidFill>
                  <a:schemeClr val="tx2">
                    <a:lumMod val="50000"/>
                  </a:schemeClr>
                </a:solidFill>
              </a:rPr>
              <a:t>, hvor aftalen og emnet behandles. Det bør afklares lokalt, hvem der er behov for at invitere med.</a:t>
            </a:r>
          </a:p>
          <a:p>
            <a:endParaRPr lang="da-DK" b="0" dirty="0">
              <a:solidFill>
                <a:schemeClr val="tx2">
                  <a:lumMod val="50000"/>
                </a:schemeClr>
              </a:solidFill>
            </a:endParaRPr>
          </a:p>
          <a:p>
            <a:r>
              <a:rPr lang="da-DK" b="0" dirty="0">
                <a:solidFill>
                  <a:schemeClr val="tx2">
                    <a:lumMod val="50000"/>
                  </a:schemeClr>
                </a:solidFill>
              </a:rPr>
              <a:t>Der skal afholdes et </a:t>
            </a:r>
            <a:r>
              <a:rPr lang="da-DK" dirty="0">
                <a:solidFill>
                  <a:schemeClr val="tx2">
                    <a:lumMod val="50000"/>
                  </a:schemeClr>
                </a:solidFill>
              </a:rPr>
              <a:t>kick-</a:t>
            </a:r>
            <a:r>
              <a:rPr lang="da-DK" dirty="0" err="1">
                <a:solidFill>
                  <a:schemeClr val="tx2">
                    <a:lumMod val="50000"/>
                  </a:schemeClr>
                </a:solidFill>
              </a:rPr>
              <a:t>off</a:t>
            </a:r>
            <a:r>
              <a:rPr lang="da-DK" dirty="0">
                <a:solidFill>
                  <a:schemeClr val="tx2">
                    <a:lumMod val="50000"/>
                  </a:schemeClr>
                </a:solidFill>
              </a:rPr>
              <a:t> arrangement </a:t>
            </a:r>
            <a:r>
              <a:rPr lang="da-DK" b="0" dirty="0">
                <a:solidFill>
                  <a:schemeClr val="tx2">
                    <a:lumMod val="50000"/>
                  </a:schemeClr>
                </a:solidFill>
              </a:rPr>
              <a:t>i form af en halv temadag for at sætte fornyet fokus på området. Der sendes invitationer ud til relevante deltagere og via relevante nyhedsbreve, når datoen for temadagen foreligger. </a:t>
            </a:r>
          </a:p>
          <a:p>
            <a:endParaRPr lang="da-DK" b="0" dirty="0">
              <a:solidFill>
                <a:schemeClr val="tx2">
                  <a:lumMod val="50000"/>
                </a:schemeClr>
              </a:solidFill>
            </a:endParaRPr>
          </a:p>
          <a:p>
            <a:pPr marL="0" indent="0">
              <a:buNone/>
            </a:pPr>
            <a:r>
              <a:rPr lang="da-DK" dirty="0">
                <a:solidFill>
                  <a:schemeClr val="tx2">
                    <a:lumMod val="50000"/>
                  </a:schemeClr>
                </a:solidFill>
              </a:rPr>
              <a:t>Godt lokalt samarbejde</a:t>
            </a:r>
          </a:p>
          <a:p>
            <a:r>
              <a:rPr lang="da-DK" b="0" dirty="0">
                <a:solidFill>
                  <a:schemeClr val="tx2">
                    <a:lumMod val="50000"/>
                  </a:schemeClr>
                </a:solidFill>
              </a:rPr>
              <a:t>Implementeringen af samarbejdsaftalen </a:t>
            </a:r>
            <a:r>
              <a:rPr lang="da-DK" dirty="0">
                <a:solidFill>
                  <a:schemeClr val="tx2">
                    <a:lumMod val="50000"/>
                  </a:schemeClr>
                </a:solidFill>
              </a:rPr>
              <a:t>afhænger i høj grad af et godt samarbejde lokalt</a:t>
            </a:r>
            <a:r>
              <a:rPr lang="da-DK" b="0" dirty="0">
                <a:solidFill>
                  <a:schemeClr val="tx2">
                    <a:lumMod val="50000"/>
                  </a:schemeClr>
                </a:solidFill>
              </a:rPr>
              <a:t>. </a:t>
            </a:r>
          </a:p>
          <a:p>
            <a:r>
              <a:rPr lang="da-DK" b="0" dirty="0">
                <a:solidFill>
                  <a:schemeClr val="tx2">
                    <a:lumMod val="50000"/>
                  </a:schemeClr>
                </a:solidFill>
              </a:rPr>
              <a:t>Det anbefales, at selve implementeringen sker i </a:t>
            </a:r>
            <a:r>
              <a:rPr lang="da-DK" dirty="0">
                <a:solidFill>
                  <a:schemeClr val="tx2">
                    <a:lumMod val="50000"/>
                  </a:schemeClr>
                </a:solidFill>
              </a:rPr>
              <a:t>et lokalt samarbejde mellem de relevante aktører</a:t>
            </a:r>
            <a:r>
              <a:rPr lang="da-DK" b="0" dirty="0">
                <a:solidFill>
                  <a:schemeClr val="tx2">
                    <a:lumMod val="50000"/>
                  </a:schemeClr>
                </a:solidFill>
              </a:rPr>
              <a:t> i kommunen, på sygehuset og i almen praksis f.eks. gennem </a:t>
            </a:r>
            <a:r>
              <a:rPr lang="da-DK" dirty="0">
                <a:solidFill>
                  <a:schemeClr val="tx2">
                    <a:lumMod val="50000"/>
                  </a:schemeClr>
                </a:solidFill>
              </a:rPr>
              <a:t>strukturerede</a:t>
            </a:r>
            <a:r>
              <a:rPr lang="da-DK" b="0" dirty="0">
                <a:solidFill>
                  <a:schemeClr val="tx2">
                    <a:lumMod val="50000"/>
                  </a:schemeClr>
                </a:solidFill>
              </a:rPr>
              <a:t> </a:t>
            </a:r>
            <a:r>
              <a:rPr lang="da-DK" dirty="0">
                <a:solidFill>
                  <a:schemeClr val="tx2">
                    <a:lumMod val="50000"/>
                  </a:schemeClr>
                </a:solidFill>
              </a:rPr>
              <a:t>netværks-/samarbejdsmøder </a:t>
            </a:r>
            <a:r>
              <a:rPr lang="da-DK" b="0" dirty="0">
                <a:solidFill>
                  <a:schemeClr val="tx2">
                    <a:lumMod val="50000"/>
                  </a:schemeClr>
                </a:solidFill>
              </a:rPr>
              <a:t>mellem relevante fagpersoner. </a:t>
            </a:r>
          </a:p>
          <a:p>
            <a:r>
              <a:rPr lang="da-DK" b="0" dirty="0">
                <a:solidFill>
                  <a:schemeClr val="tx2">
                    <a:lumMod val="50000"/>
                  </a:schemeClr>
                </a:solidFill>
              </a:rPr>
              <a:t>Der bør være </a:t>
            </a:r>
            <a:r>
              <a:rPr lang="da-DK" dirty="0">
                <a:solidFill>
                  <a:schemeClr val="tx2">
                    <a:lumMod val="50000"/>
                  </a:schemeClr>
                </a:solidFill>
              </a:rPr>
              <a:t>ledelsesmæssigt fokus </a:t>
            </a:r>
            <a:r>
              <a:rPr lang="da-DK" b="0" dirty="0">
                <a:solidFill>
                  <a:schemeClr val="tx2">
                    <a:lumMod val="50000"/>
                  </a:schemeClr>
                </a:solidFill>
              </a:rPr>
              <a:t>på samarbejdet på området og på at mødes på tværs af aktører for at skabe god dialog og fælles sprog. </a:t>
            </a:r>
          </a:p>
          <a:p>
            <a:r>
              <a:rPr lang="da-DK" b="0" dirty="0">
                <a:solidFill>
                  <a:schemeClr val="tx2">
                    <a:lumMod val="50000"/>
                  </a:schemeClr>
                </a:solidFill>
              </a:rPr>
              <a:t>Aktører omkring samarbejdsaftalen kan desuden tage </a:t>
            </a:r>
            <a:r>
              <a:rPr lang="da-DK" dirty="0">
                <a:solidFill>
                  <a:schemeClr val="tx2">
                    <a:lumMod val="50000"/>
                  </a:schemeClr>
                </a:solidFill>
              </a:rPr>
              <a:t>initiativ</a:t>
            </a:r>
            <a:r>
              <a:rPr lang="da-DK" b="0" dirty="0">
                <a:solidFill>
                  <a:schemeClr val="tx2">
                    <a:lumMod val="50000"/>
                  </a:schemeClr>
                </a:solidFill>
              </a:rPr>
              <a:t> til at mødes årligt på tværs af hele regionen omkring </a:t>
            </a:r>
            <a:r>
              <a:rPr lang="da-DK" dirty="0">
                <a:solidFill>
                  <a:schemeClr val="tx2">
                    <a:lumMod val="50000"/>
                  </a:schemeClr>
                </a:solidFill>
              </a:rPr>
              <a:t>fagligt relevante oplæg</a:t>
            </a:r>
            <a:r>
              <a:rPr lang="da-DK" b="0" dirty="0">
                <a:solidFill>
                  <a:schemeClr val="tx2">
                    <a:lumMod val="50000"/>
                  </a:schemeClr>
                </a:solidFill>
              </a:rPr>
              <a:t>.</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IMPLEMENTERING</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6</a:t>
            </a:r>
          </a:p>
        </p:txBody>
      </p:sp>
    </p:spTree>
    <p:extLst>
      <p:ext uri="{BB962C8B-B14F-4D97-AF65-F5344CB8AC3E}">
        <p14:creationId xmlns:p14="http://schemas.microsoft.com/office/powerpoint/2010/main" val="3184802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25</a:t>
            </a:fld>
            <a:endParaRPr lang="da-DK" dirty="0"/>
          </a:p>
        </p:txBody>
      </p:sp>
      <p:sp>
        <p:nvSpPr>
          <p:cNvPr id="3" name="Pladsholder til tekst 2"/>
          <p:cNvSpPr>
            <a:spLocks noGrp="1"/>
          </p:cNvSpPr>
          <p:nvPr>
            <p:ph type="body" sz="quarter" idx="13"/>
          </p:nvPr>
        </p:nvSpPr>
        <p:spPr>
          <a:xfrm>
            <a:off x="334433" y="1268413"/>
            <a:ext cx="10754784" cy="5184923"/>
          </a:xfrm>
        </p:spPr>
        <p:txBody>
          <a:bodyPr>
            <a:normAutofit fontScale="62500" lnSpcReduction="20000"/>
          </a:bodyPr>
          <a:lstStyle/>
          <a:p>
            <a:pPr marL="0" indent="0">
              <a:buNone/>
            </a:pPr>
            <a:r>
              <a:rPr lang="da-DK" dirty="0">
                <a:solidFill>
                  <a:schemeClr val="tx2">
                    <a:lumMod val="50000"/>
                  </a:schemeClr>
                </a:solidFill>
              </a:rPr>
              <a:t>Samarbejdsaftalens bilag indeholder information om: </a:t>
            </a:r>
          </a:p>
          <a:p>
            <a:pPr lvl="1"/>
            <a:r>
              <a:rPr lang="da-DK" dirty="0">
                <a:solidFill>
                  <a:schemeClr val="tx2">
                    <a:lumMod val="50000"/>
                  </a:schemeClr>
                </a:solidFill>
              </a:rPr>
              <a:t>Bilag 1: Inklusions- og opfølgningskriterier i Familieambulatoriet Plus</a:t>
            </a:r>
          </a:p>
          <a:p>
            <a:pPr lvl="1"/>
            <a:r>
              <a:rPr lang="da-DK" dirty="0">
                <a:solidFill>
                  <a:schemeClr val="tx2">
                    <a:lumMod val="50000"/>
                  </a:schemeClr>
                </a:solidFill>
              </a:rPr>
              <a:t>Bilag 2: Gældende lovgivning på området</a:t>
            </a:r>
          </a:p>
          <a:p>
            <a:pPr lvl="1"/>
            <a:r>
              <a:rPr lang="da-DK" dirty="0">
                <a:solidFill>
                  <a:schemeClr val="tx2">
                    <a:lumMod val="50000"/>
                  </a:schemeClr>
                </a:solidFill>
              </a:rPr>
              <a:t>Bilag 3: Samtykkeerklæringer</a:t>
            </a:r>
          </a:p>
          <a:p>
            <a:pPr lvl="2"/>
            <a:r>
              <a:rPr lang="da-DK" dirty="0">
                <a:solidFill>
                  <a:schemeClr val="tx2">
                    <a:lumMod val="50000"/>
                  </a:schemeClr>
                </a:solidFill>
              </a:rPr>
              <a:t>Samtykkeerklæring til netværksmødet</a:t>
            </a:r>
          </a:p>
          <a:p>
            <a:pPr lvl="2"/>
            <a:r>
              <a:rPr lang="da-DK" dirty="0">
                <a:solidFill>
                  <a:schemeClr val="tx2">
                    <a:lumMod val="50000"/>
                  </a:schemeClr>
                </a:solidFill>
              </a:rPr>
              <a:t>Samtykkeerklæring til børneopfølgning</a:t>
            </a:r>
          </a:p>
          <a:p>
            <a:pPr lvl="2"/>
            <a:r>
              <a:rPr lang="da-DK" dirty="0">
                <a:solidFill>
                  <a:schemeClr val="tx2">
                    <a:lumMod val="50000"/>
                  </a:schemeClr>
                </a:solidFill>
              </a:rPr>
              <a:t>Samtykkeerklæring til familieambulatoriet – graviditet og fødsel</a:t>
            </a:r>
          </a:p>
          <a:p>
            <a:pPr lvl="2"/>
            <a:r>
              <a:rPr lang="da-DK" dirty="0">
                <a:solidFill>
                  <a:schemeClr val="tx2">
                    <a:lumMod val="50000"/>
                  </a:schemeClr>
                </a:solidFill>
              </a:rPr>
              <a:t>Bilag til samtykkeerklæring – information om forældremyndighed og bopæl</a:t>
            </a:r>
          </a:p>
          <a:p>
            <a:pPr lvl="1"/>
            <a:r>
              <a:rPr lang="da-DK" dirty="0">
                <a:solidFill>
                  <a:schemeClr val="tx2">
                    <a:lumMod val="50000"/>
                  </a:schemeClr>
                </a:solidFill>
              </a:rPr>
              <a:t>Bilag 4: Skabelon til anmodning om oplysninger i forbindelse med fødsel og barsel på sygehuset</a:t>
            </a:r>
          </a:p>
          <a:p>
            <a:pPr lvl="1"/>
            <a:r>
              <a:rPr lang="da-DK" dirty="0">
                <a:solidFill>
                  <a:schemeClr val="tx2">
                    <a:lumMod val="50000"/>
                  </a:schemeClr>
                </a:solidFill>
              </a:rPr>
              <a:t>Bilag 5: Arbejdsgruppens medlemmer</a:t>
            </a:r>
          </a:p>
          <a:p>
            <a:pPr marL="0" indent="0">
              <a:buNone/>
            </a:pPr>
            <a:endParaRPr lang="da-DK" b="0" dirty="0">
              <a:solidFill>
                <a:schemeClr val="tx2">
                  <a:lumMod val="50000"/>
                </a:schemeClr>
              </a:solidFill>
            </a:endParaRPr>
          </a:p>
          <a:p>
            <a:pPr marL="0" indent="0">
              <a:buNone/>
            </a:pPr>
            <a:r>
              <a:rPr lang="da-DK" dirty="0">
                <a:solidFill>
                  <a:schemeClr val="tx2">
                    <a:lumMod val="50000"/>
                  </a:schemeClr>
                </a:solidFill>
              </a:rPr>
              <a:t>Inspirationsmateriale</a:t>
            </a:r>
          </a:p>
          <a:p>
            <a:pPr marL="0" indent="0">
              <a:buNone/>
            </a:pPr>
            <a:r>
              <a:rPr lang="da-DK" b="0" dirty="0">
                <a:solidFill>
                  <a:schemeClr val="tx2">
                    <a:lumMod val="50000"/>
                  </a:schemeClr>
                </a:solidFill>
              </a:rPr>
              <a:t>På regionens hjemmeside findes Inspirationsværktøj – Guideline for samarbejdet omkring anbringelser og bortadoptioner på Sygehus Lillebælt</a:t>
            </a:r>
          </a:p>
          <a:p>
            <a:pPr marL="0" indent="0">
              <a:buNone/>
            </a:pPr>
            <a:r>
              <a:rPr lang="da-DK" b="0" dirty="0">
                <a:solidFill>
                  <a:schemeClr val="tx2">
                    <a:lumMod val="50000"/>
                  </a:schemeClr>
                </a:solidFill>
                <a:hlinkClick r:id="rId2">
                  <a:extLst>
                    <a:ext uri="{A12FA001-AC4F-418D-AE19-62706E023703}">
                      <ahyp:hlinkClr xmlns:ahyp="http://schemas.microsoft.com/office/drawing/2018/hyperlinkcolor" val="tx"/>
                    </a:ext>
                  </a:extLst>
                </a:hlinkClick>
              </a:rPr>
              <a:t>Samarbejdsaftale for gravide og børn tilknyttet Familieambulatoriet og Familieambulatoriet Plus i Region Syddanmark</a:t>
            </a:r>
            <a:endParaRPr lang="da-DK" b="0" dirty="0">
              <a:solidFill>
                <a:schemeClr val="tx2">
                  <a:lumMod val="50000"/>
                </a:schemeClr>
              </a:solidFill>
            </a:endParaRPr>
          </a:p>
          <a:p>
            <a:pPr marL="0" indent="0">
              <a:buNone/>
            </a:pPr>
            <a:endParaRPr lang="da-DK" b="0" dirty="0">
              <a:solidFill>
                <a:schemeClr val="tx2">
                  <a:lumMod val="50000"/>
                </a:schemeClr>
              </a:solidFill>
            </a:endParaRPr>
          </a:p>
          <a:p>
            <a:pPr marL="0" indent="0">
              <a:buNone/>
            </a:pPr>
            <a:endParaRPr lang="da-DK" b="0" dirty="0">
              <a:solidFill>
                <a:schemeClr val="tx2">
                  <a:lumMod val="50000"/>
                </a:schemeClr>
              </a:solidFill>
            </a:endParaRPr>
          </a:p>
          <a:p>
            <a:pPr marL="0" indent="0">
              <a:buNone/>
            </a:pPr>
            <a:r>
              <a:rPr lang="da-DK" b="0" dirty="0">
                <a:solidFill>
                  <a:schemeClr val="tx2">
                    <a:lumMod val="50000"/>
                  </a:schemeClr>
                </a:solidFill>
              </a:rPr>
              <a:t>Hvis man har relevant inspirationsmateriale, man ønsker at dele med andre, kan man få det på hjemmesiden ved at kontakte </a:t>
            </a:r>
            <a:r>
              <a:rPr lang="da-DK" b="0" dirty="0">
                <a:solidFill>
                  <a:schemeClr val="tx2">
                    <a:lumMod val="50000"/>
                  </a:schemeClr>
                </a:solidFill>
                <a:hlinkClick r:id="rId3">
                  <a:extLst>
                    <a:ext uri="{A12FA001-AC4F-418D-AE19-62706E023703}">
                      <ahyp:hlinkClr xmlns:ahyp="http://schemas.microsoft.com/office/drawing/2018/hyperlinkcolor" val="tx"/>
                    </a:ext>
                  </a:extLst>
                </a:hlinkClick>
              </a:rPr>
              <a:t>tvaers@rsyd.dk</a:t>
            </a:r>
            <a:r>
              <a:rPr lang="da-DK" b="0" dirty="0">
                <a:solidFill>
                  <a:schemeClr val="tx2">
                    <a:lumMod val="50000"/>
                  </a:schemeClr>
                </a:solidFill>
              </a:rPr>
              <a:t>. </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ØVRIGT RELEVANT MATERIALE</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BILAG &amp; HJEMME-SIDE</a:t>
            </a:r>
          </a:p>
        </p:txBody>
      </p:sp>
    </p:spTree>
    <p:extLst>
      <p:ext uri="{BB962C8B-B14F-4D97-AF65-F5344CB8AC3E}">
        <p14:creationId xmlns:p14="http://schemas.microsoft.com/office/powerpoint/2010/main" val="1900476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0"/>
          </p:nvPr>
        </p:nvSpPr>
        <p:spPr/>
        <p:txBody>
          <a:bodyPr/>
          <a:lstStyle/>
          <a:p>
            <a:endParaRPr lang="da-DK" dirty="0"/>
          </a:p>
        </p:txBody>
      </p:sp>
    </p:spTree>
    <p:extLst>
      <p:ext uri="{BB962C8B-B14F-4D97-AF65-F5344CB8AC3E}">
        <p14:creationId xmlns:p14="http://schemas.microsoft.com/office/powerpoint/2010/main" val="393147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3</a:t>
            </a:fld>
            <a:endParaRPr lang="da-DK" dirty="0">
              <a:solidFill>
                <a:schemeClr val="tx2">
                  <a:lumMod val="50000"/>
                </a:schemeClr>
              </a:solidFill>
            </a:endParaRPr>
          </a:p>
        </p:txBody>
      </p:sp>
      <p:sp>
        <p:nvSpPr>
          <p:cNvPr id="3" name="Pladsholder til tekst 2"/>
          <p:cNvSpPr>
            <a:spLocks noGrp="1"/>
          </p:cNvSpPr>
          <p:nvPr>
            <p:ph type="body" sz="quarter" idx="13"/>
          </p:nvPr>
        </p:nvSpPr>
        <p:spPr/>
        <p:txBody>
          <a:bodyPr>
            <a:normAutofit fontScale="92500" lnSpcReduction="10000"/>
          </a:bodyPr>
          <a:lstStyle/>
          <a:p>
            <a:r>
              <a:rPr lang="da-DK" b="0" dirty="0">
                <a:solidFill>
                  <a:schemeClr val="tx2">
                    <a:lumMod val="50000"/>
                  </a:schemeClr>
                </a:solidFill>
              </a:rPr>
              <a:t>Disse slides er udarbejdet som værktøj til videreformidling af samarbejdsaftalen til medarbejdere i henholdsvis region, kommuner og almen praksis, der arbejder med samarbejdsaftalens målgruppe (se slide 5). </a:t>
            </a:r>
          </a:p>
          <a:p>
            <a:pPr marL="0" indent="0">
              <a:buNone/>
            </a:pPr>
            <a:endParaRPr lang="da-DK" b="0" dirty="0">
              <a:solidFill>
                <a:schemeClr val="tx2">
                  <a:lumMod val="50000"/>
                </a:schemeClr>
              </a:solidFill>
            </a:endParaRPr>
          </a:p>
          <a:p>
            <a:r>
              <a:rPr lang="da-DK" b="0" dirty="0">
                <a:solidFill>
                  <a:schemeClr val="tx2">
                    <a:lumMod val="50000"/>
                  </a:schemeClr>
                </a:solidFill>
              </a:rPr>
              <a:t>Materialet er udarbejdet som en hjælp til implementeringsarbejdet og kan anvendes i det omfang og den form, det giver mening i den konkrete kontekst.</a:t>
            </a:r>
          </a:p>
          <a:p>
            <a:endParaRPr lang="da-DK" b="0" dirty="0">
              <a:solidFill>
                <a:schemeClr val="tx2">
                  <a:lumMod val="50000"/>
                </a:schemeClr>
              </a:solidFill>
            </a:endParaRPr>
          </a:p>
          <a:p>
            <a:r>
              <a:rPr lang="da-DK" b="0" dirty="0">
                <a:solidFill>
                  <a:schemeClr val="tx2">
                    <a:lumMod val="50000"/>
                  </a:schemeClr>
                </a:solidFill>
              </a:rPr>
              <a:t>Samarbejdsaftalen og andet relevant indhold findes på regionens hjemmeside: </a:t>
            </a:r>
            <a:r>
              <a:rPr lang="da-DK" b="0" dirty="0">
                <a:hlinkClick r:id="rId2"/>
              </a:rPr>
              <a:t>Samarbejdsaftale for gravide og børn tilknyttet Familieambulatoriet og Familieambulatoriet Plus i Region Syddanmark</a:t>
            </a:r>
            <a:endParaRPr lang="da-DK" b="0" dirty="0">
              <a:solidFill>
                <a:schemeClr val="tx2">
                  <a:lumMod val="50000"/>
                </a:schemeClr>
              </a:solidFill>
            </a:endParaRPr>
          </a:p>
          <a:p>
            <a:endParaRPr lang="da-DK" b="0" dirty="0">
              <a:solidFill>
                <a:schemeClr val="tx2">
                  <a:lumMod val="50000"/>
                </a:schemeClr>
              </a:solidFill>
            </a:endParaRPr>
          </a:p>
          <a:p>
            <a:pPr marL="0" indent="0">
              <a:buNone/>
            </a:pPr>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lstStyle/>
          <a:p>
            <a:r>
              <a:rPr lang="da-DK" dirty="0">
                <a:solidFill>
                  <a:schemeClr val="tx2">
                    <a:lumMod val="50000"/>
                  </a:schemeClr>
                </a:solidFill>
              </a:rPr>
              <a:t>FORMÅLET MED DISSE SLIDES</a:t>
            </a:r>
          </a:p>
        </p:txBody>
      </p:sp>
    </p:spTree>
    <p:extLst>
      <p:ext uri="{BB962C8B-B14F-4D97-AF65-F5344CB8AC3E}">
        <p14:creationId xmlns:p14="http://schemas.microsoft.com/office/powerpoint/2010/main" val="23110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4</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10010039" cy="4752975"/>
          </a:xfrm>
        </p:spPr>
        <p:txBody>
          <a:bodyPr>
            <a:normAutofit fontScale="92500" lnSpcReduction="20000"/>
          </a:bodyPr>
          <a:lstStyle/>
          <a:p>
            <a:r>
              <a:rPr lang="da-DK" sz="2200" dirty="0">
                <a:solidFill>
                  <a:schemeClr val="tx2">
                    <a:lumMod val="50000"/>
                  </a:schemeClr>
                </a:solidFill>
              </a:rPr>
              <a:t>Sammenskrivning</a:t>
            </a:r>
            <a:r>
              <a:rPr lang="da-DK" sz="2200" b="0" dirty="0">
                <a:solidFill>
                  <a:schemeClr val="tx2">
                    <a:lumMod val="50000"/>
                  </a:schemeClr>
                </a:solidFill>
              </a:rPr>
              <a:t> af to tidligere samarbejdsaftaler: </a:t>
            </a:r>
          </a:p>
          <a:p>
            <a:pPr lvl="2"/>
            <a:r>
              <a:rPr lang="da-DK" b="0" dirty="0">
                <a:solidFill>
                  <a:schemeClr val="tx2">
                    <a:lumMod val="50000"/>
                  </a:schemeClr>
                </a:solidFill>
              </a:rPr>
              <a:t>Samarbejdsaftale vedrørende sårbare gravide</a:t>
            </a:r>
          </a:p>
          <a:p>
            <a:pPr lvl="2"/>
            <a:r>
              <a:rPr lang="da-DK" b="0" dirty="0">
                <a:solidFill>
                  <a:schemeClr val="tx2">
                    <a:lumMod val="50000"/>
                  </a:schemeClr>
                </a:solidFill>
              </a:rPr>
              <a:t>Samarbejdsaftale omkring gravide og børn tilknyttet Familieambulatoriet Plus i Region Syddanmark</a:t>
            </a:r>
          </a:p>
          <a:p>
            <a:pPr marL="0" indent="0">
              <a:buNone/>
            </a:pPr>
            <a:endParaRPr lang="da-DK" sz="2200" b="0" dirty="0">
              <a:solidFill>
                <a:schemeClr val="tx2">
                  <a:lumMod val="50000"/>
                </a:schemeClr>
              </a:solidFill>
            </a:endParaRPr>
          </a:p>
          <a:p>
            <a:r>
              <a:rPr lang="da-DK" sz="2200" dirty="0">
                <a:solidFill>
                  <a:schemeClr val="tx2">
                    <a:lumMod val="50000"/>
                  </a:schemeClr>
                </a:solidFill>
              </a:rPr>
              <a:t>Formål med sammenskrivning</a:t>
            </a:r>
            <a:r>
              <a:rPr lang="da-DK" sz="2200" b="0" dirty="0">
                <a:solidFill>
                  <a:schemeClr val="tx2">
                    <a:lumMod val="50000"/>
                  </a:schemeClr>
                </a:solidFill>
              </a:rPr>
              <a:t>: Forenkling og behov for opdatering af det faglige indhold</a:t>
            </a:r>
          </a:p>
          <a:p>
            <a:pPr marL="0" indent="0">
              <a:buNone/>
            </a:pPr>
            <a:endParaRPr lang="da-DK" sz="2200" b="0" dirty="0">
              <a:solidFill>
                <a:schemeClr val="tx2">
                  <a:lumMod val="50000"/>
                </a:schemeClr>
              </a:solidFill>
            </a:endParaRPr>
          </a:p>
          <a:p>
            <a:r>
              <a:rPr lang="da-DK" sz="2200" dirty="0">
                <a:solidFill>
                  <a:schemeClr val="tx2">
                    <a:lumMod val="50000"/>
                  </a:schemeClr>
                </a:solidFill>
              </a:rPr>
              <a:t>Aftalens opbygning</a:t>
            </a:r>
            <a:r>
              <a:rPr lang="da-DK" sz="2200" b="0" dirty="0">
                <a:solidFill>
                  <a:schemeClr val="tx2">
                    <a:lumMod val="50000"/>
                  </a:schemeClr>
                </a:solidFill>
              </a:rPr>
              <a:t>: </a:t>
            </a:r>
          </a:p>
          <a:p>
            <a:pPr lvl="1"/>
            <a:r>
              <a:rPr lang="da-DK" sz="1900" dirty="0">
                <a:solidFill>
                  <a:schemeClr val="tx2">
                    <a:lumMod val="50000"/>
                  </a:schemeClr>
                </a:solidFill>
              </a:rPr>
              <a:t>Første del (Afsnit 1-5.1) vedrører alle aktører: Formål, målgruppe, principper for samarbejdet, fælles ansvar og opgaver mm.</a:t>
            </a:r>
          </a:p>
          <a:p>
            <a:pPr lvl="1"/>
            <a:r>
              <a:rPr lang="da-DK" sz="1900" dirty="0">
                <a:solidFill>
                  <a:schemeClr val="tx2">
                    <a:lumMod val="50000"/>
                  </a:schemeClr>
                </a:solidFill>
              </a:rPr>
              <a:t>Anden del (Afsnit 5.2-5.5) specificerer opgaver og ansvar for de enkelte aktører i hver sektor. </a:t>
            </a:r>
            <a:endParaRPr lang="da-DK" sz="1900" b="0" dirty="0">
              <a:solidFill>
                <a:schemeClr val="tx2">
                  <a:lumMod val="50000"/>
                </a:schemeClr>
              </a:solidFill>
            </a:endParaRPr>
          </a:p>
          <a:p>
            <a:pPr marL="0" indent="0">
              <a:buNone/>
            </a:pPr>
            <a:endParaRPr lang="da-DK" sz="2200" b="0" dirty="0">
              <a:solidFill>
                <a:schemeClr val="tx2">
                  <a:lumMod val="50000"/>
                </a:schemeClr>
              </a:solidFill>
            </a:endParaRPr>
          </a:p>
          <a:p>
            <a:r>
              <a:rPr lang="da-DK" sz="2200" b="0" dirty="0">
                <a:solidFill>
                  <a:schemeClr val="tx2">
                    <a:lumMod val="50000"/>
                  </a:schemeClr>
                </a:solidFill>
              </a:rPr>
              <a:t>Eksempler på </a:t>
            </a:r>
            <a:r>
              <a:rPr lang="da-DK" sz="2200" dirty="0">
                <a:solidFill>
                  <a:schemeClr val="tx2">
                    <a:lumMod val="50000"/>
                  </a:schemeClr>
                </a:solidFill>
              </a:rPr>
              <a:t>nyt indhold</a:t>
            </a:r>
            <a:r>
              <a:rPr lang="da-DK" sz="2200" b="0" dirty="0">
                <a:solidFill>
                  <a:schemeClr val="tx2">
                    <a:lumMod val="50000"/>
                  </a:schemeClr>
                </a:solidFill>
              </a:rPr>
              <a:t>:</a:t>
            </a:r>
          </a:p>
          <a:p>
            <a:pPr lvl="1"/>
            <a:r>
              <a:rPr lang="da-DK" sz="2200" dirty="0">
                <a:solidFill>
                  <a:schemeClr val="tx2">
                    <a:lumMod val="50000"/>
                  </a:schemeClr>
                </a:solidFill>
              </a:rPr>
              <a:t>Barnets lov</a:t>
            </a:r>
          </a:p>
          <a:p>
            <a:pPr lvl="1"/>
            <a:r>
              <a:rPr lang="da-DK" sz="2200" b="0" dirty="0">
                <a:solidFill>
                  <a:schemeClr val="tx2">
                    <a:lumMod val="50000"/>
                  </a:schemeClr>
                </a:solidFill>
              </a:rPr>
              <a:t>Øget fokus på at skabe fælles sprog i samarbejdet</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BAGGRUND</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1</a:t>
            </a:r>
          </a:p>
        </p:txBody>
      </p:sp>
    </p:spTree>
    <p:extLst>
      <p:ext uri="{BB962C8B-B14F-4D97-AF65-F5344CB8AC3E}">
        <p14:creationId xmlns:p14="http://schemas.microsoft.com/office/powerpoint/2010/main" val="366795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a:extLst>
              <a:ext uri="{FF2B5EF4-FFF2-40B4-BE49-F238E27FC236}">
                <a16:creationId xmlns:a16="http://schemas.microsoft.com/office/drawing/2014/main" id="{7ED816BD-01D5-998B-5E00-ACDDC9CF98BD}"/>
              </a:ext>
            </a:extLst>
          </p:cNvPr>
          <p:cNvPicPr>
            <a:picLocks noChangeAspect="1"/>
          </p:cNvPicPr>
          <p:nvPr/>
        </p:nvPicPr>
        <p:blipFill>
          <a:blip r:embed="rId2"/>
          <a:srcRect t="8755"/>
          <a:stretch/>
        </p:blipFill>
        <p:spPr>
          <a:xfrm>
            <a:off x="5401496" y="1925327"/>
            <a:ext cx="5890782" cy="4619717"/>
          </a:xfrm>
          <a:prstGeom prst="rect">
            <a:avLst/>
          </a:prstGeom>
        </p:spPr>
      </p:pic>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5</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2"/>
            <a:ext cx="5185503" cy="5453063"/>
          </a:xfrm>
        </p:spPr>
        <p:txBody>
          <a:bodyPr>
            <a:normAutofit fontScale="70000" lnSpcReduction="20000"/>
          </a:bodyPr>
          <a:lstStyle/>
          <a:p>
            <a:pPr marL="57150" indent="0">
              <a:buNone/>
            </a:pPr>
            <a:r>
              <a:rPr lang="da-DK" dirty="0">
                <a:solidFill>
                  <a:schemeClr val="tx2">
                    <a:lumMod val="50000"/>
                  </a:schemeClr>
                </a:solidFill>
              </a:rPr>
              <a:t>Formål: </a:t>
            </a:r>
          </a:p>
          <a:p>
            <a:pPr marL="457200" lvl="1" indent="0">
              <a:buNone/>
            </a:pPr>
            <a:r>
              <a:rPr lang="da-DK" dirty="0">
                <a:solidFill>
                  <a:schemeClr val="tx2">
                    <a:lumMod val="50000"/>
                  </a:schemeClr>
                </a:solidFill>
              </a:rPr>
              <a:t>Sikre bedst mulige sammenhængende, koordinerede og tværsektorielle indsatser af høj kvalitet til den gravide og familien, herunder også i tilfælde, hvor den gravide eller den gravides partner og/eller medforælder har forbrug af afhængighedsskabende medicin, alkohol og/eller andre rusmidler. </a:t>
            </a:r>
          </a:p>
          <a:p>
            <a:pPr marL="457200" lvl="1" indent="0">
              <a:buNone/>
            </a:pPr>
            <a:endParaRPr lang="da-DK" dirty="0">
              <a:solidFill>
                <a:schemeClr val="tx2">
                  <a:lumMod val="50000"/>
                </a:schemeClr>
              </a:solidFill>
            </a:endParaRPr>
          </a:p>
          <a:p>
            <a:pPr marL="457200" lvl="1" indent="0">
              <a:buNone/>
            </a:pPr>
            <a:endParaRPr lang="da-DK" dirty="0">
              <a:solidFill>
                <a:schemeClr val="tx2">
                  <a:lumMod val="50000"/>
                </a:schemeClr>
              </a:solidFill>
            </a:endParaRPr>
          </a:p>
          <a:p>
            <a:pPr marL="57150" indent="0">
              <a:buNone/>
            </a:pPr>
            <a:r>
              <a:rPr lang="da-DK" dirty="0">
                <a:solidFill>
                  <a:schemeClr val="tx2">
                    <a:lumMod val="50000"/>
                  </a:schemeClr>
                </a:solidFill>
              </a:rPr>
              <a:t>Målgruppe:</a:t>
            </a:r>
          </a:p>
          <a:p>
            <a:pPr marL="457200" lvl="1" indent="0">
              <a:buNone/>
            </a:pPr>
            <a:r>
              <a:rPr lang="da-DK" b="0" dirty="0">
                <a:solidFill>
                  <a:schemeClr val="tx2">
                    <a:lumMod val="50000"/>
                  </a:schemeClr>
                </a:solidFill>
              </a:rPr>
              <a:t>Alle gravide samt partner og/eller medforælder, hvor der er en bekymring for barnets trivsel, som typisk vil medføre en underretning og dermed et samarbejde mellem sygehuset og kommunale aktører på social- samt børn- og ungeområdet. </a:t>
            </a:r>
          </a:p>
          <a:p>
            <a:pPr marL="457200" lvl="1" indent="0">
              <a:buNone/>
            </a:pPr>
            <a:endParaRPr lang="da-DK" b="0" dirty="0">
              <a:solidFill>
                <a:schemeClr val="tx2">
                  <a:lumMod val="50000"/>
                </a:schemeClr>
              </a:solidFill>
            </a:endParaRPr>
          </a:p>
          <a:p>
            <a:pPr marL="457200" lvl="1" indent="0">
              <a:buNone/>
            </a:pPr>
            <a:r>
              <a:rPr lang="da-DK" dirty="0">
                <a:solidFill>
                  <a:schemeClr val="tx2">
                    <a:lumMod val="50000"/>
                  </a:schemeClr>
                </a:solidFill>
              </a:rPr>
              <a:t>På sygehuset vil disse gravide og deres familie oftest være tilknyttet Familieambulatoriet. Omfatter også gravide og børn tilknyttet Familieambulatoriet Plus. </a:t>
            </a:r>
            <a:endParaRPr lang="da-DK" b="0" dirty="0">
              <a:solidFill>
                <a:schemeClr val="tx2">
                  <a:lumMod val="50000"/>
                </a:schemeClr>
              </a:solidFill>
            </a:endParaRPr>
          </a:p>
        </p:txBody>
      </p:sp>
      <p:sp>
        <p:nvSpPr>
          <p:cNvPr id="4" name="Pladsholder til tekst 3"/>
          <p:cNvSpPr>
            <a:spLocks noGrp="1"/>
          </p:cNvSpPr>
          <p:nvPr>
            <p:ph type="body" sz="quarter" idx="14"/>
          </p:nvPr>
        </p:nvSpPr>
        <p:spPr>
          <a:xfrm>
            <a:off x="334433" y="188914"/>
            <a:ext cx="7489759" cy="936625"/>
          </a:xfrm>
        </p:spPr>
        <p:txBody>
          <a:bodyPr>
            <a:normAutofit fontScale="92500" lnSpcReduction="10000"/>
          </a:bodyPr>
          <a:lstStyle/>
          <a:p>
            <a:r>
              <a:rPr lang="da-DK" b="1" dirty="0">
                <a:solidFill>
                  <a:schemeClr val="tx2">
                    <a:lumMod val="50000"/>
                  </a:schemeClr>
                </a:solidFill>
              </a:rPr>
              <a:t>SAMARBEJDSAFTALENS FORMÅL, MÅLGRUPPE OG AKTØRER</a:t>
            </a:r>
          </a:p>
        </p:txBody>
      </p:sp>
      <p:sp>
        <p:nvSpPr>
          <p:cNvPr id="6" name="Pladsholder til tekst 2"/>
          <p:cNvSpPr txBox="1">
            <a:spLocks/>
          </p:cNvSpPr>
          <p:nvPr/>
        </p:nvSpPr>
        <p:spPr>
          <a:xfrm>
            <a:off x="6106775" y="1217118"/>
            <a:ext cx="5185503" cy="7120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1" kern="1200">
                <a:solidFill>
                  <a:schemeClr val="accent1"/>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25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7150" indent="0">
              <a:buFont typeface="Arial" panose="020B0604020202020204" pitchFamily="34" charset="0"/>
              <a:buNone/>
            </a:pPr>
            <a:r>
              <a:rPr lang="da-DK" sz="2000" dirty="0">
                <a:solidFill>
                  <a:schemeClr val="tx2">
                    <a:lumMod val="50000"/>
                  </a:schemeClr>
                </a:solidFill>
              </a:rPr>
              <a:t>Aktører:</a:t>
            </a:r>
            <a:endParaRPr lang="da-DK" sz="2000" dirty="0">
              <a:solidFill>
                <a:srgbClr val="FF0000"/>
              </a:solidFill>
            </a:endParaRPr>
          </a:p>
        </p:txBody>
      </p:sp>
      <p:sp>
        <p:nvSpPr>
          <p:cNvPr id="8" name="Ellipse 7"/>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1-3</a:t>
            </a:r>
          </a:p>
        </p:txBody>
      </p:sp>
    </p:spTree>
    <p:extLst>
      <p:ext uri="{BB962C8B-B14F-4D97-AF65-F5344CB8AC3E}">
        <p14:creationId xmlns:p14="http://schemas.microsoft.com/office/powerpoint/2010/main" val="2890370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6</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10082047" cy="5328939"/>
          </a:xfrm>
        </p:spPr>
        <p:txBody>
          <a:bodyPr>
            <a:normAutofit fontScale="62500" lnSpcReduction="20000"/>
          </a:bodyPr>
          <a:lstStyle/>
          <a:p>
            <a:r>
              <a:rPr lang="da-DK" dirty="0">
                <a:solidFill>
                  <a:schemeClr val="tx2">
                    <a:lumMod val="50000"/>
                  </a:schemeClr>
                </a:solidFill>
              </a:rPr>
              <a:t>Barnets lov</a:t>
            </a:r>
          </a:p>
          <a:p>
            <a:pPr lvl="1"/>
            <a:r>
              <a:rPr lang="da-DK" dirty="0">
                <a:solidFill>
                  <a:schemeClr val="tx2">
                    <a:lumMod val="50000"/>
                  </a:schemeClr>
                </a:solidFill>
              </a:rPr>
              <a:t>Kommunal forpligtelse til at gøre en særlig indsats i forhold til gravide og familier, hvor der måtte være en bekymring omkring barnets trivsel. Kommunen har myndighedsforpligtelsen på området.</a:t>
            </a:r>
          </a:p>
          <a:p>
            <a:pPr lvl="1"/>
            <a:r>
              <a:rPr lang="da-DK" dirty="0">
                <a:solidFill>
                  <a:schemeClr val="tx2">
                    <a:lumMod val="50000"/>
                  </a:schemeClr>
                </a:solidFill>
              </a:rPr>
              <a:t>Samarbejdet med sundhedsvæsenet omkring graviditet, fødsel og barsel er et vigtigt element i den kommunale sagsbehandling. </a:t>
            </a:r>
          </a:p>
          <a:p>
            <a:pPr marL="457200" lvl="1" indent="0">
              <a:buNone/>
            </a:pPr>
            <a:endParaRPr lang="da-DK" b="0" dirty="0">
              <a:solidFill>
                <a:schemeClr val="tx2">
                  <a:lumMod val="50000"/>
                </a:schemeClr>
              </a:solidFill>
            </a:endParaRPr>
          </a:p>
          <a:p>
            <a:r>
              <a:rPr lang="da-DK" dirty="0">
                <a:solidFill>
                  <a:schemeClr val="tx2">
                    <a:lumMod val="50000"/>
                  </a:schemeClr>
                </a:solidFill>
              </a:rPr>
              <a:t>Underretningspligt</a:t>
            </a:r>
          </a:p>
          <a:p>
            <a:pPr lvl="1"/>
            <a:r>
              <a:rPr lang="da-DK" dirty="0">
                <a:solidFill>
                  <a:schemeClr val="tx2">
                    <a:lumMod val="50000"/>
                  </a:schemeClr>
                </a:solidFill>
              </a:rPr>
              <a:t>Offentligt ansatte er forpligtet til at underrette kommunen, hvis de under udøvelsen af tjenesten eller hvervet bliver bekymret for et kommende barns trivsel. Dette gælder alle fagpersoner, gerne tidligt i et (graviditets)forløb, når der opstår kendskab til, eller grund til at antage, at et barn umiddelbart efter fødslen kan få behov for særlig støtte på grund af de vordende forældres forhold. </a:t>
            </a:r>
          </a:p>
          <a:p>
            <a:pPr marL="457200" lvl="1" indent="0">
              <a:buNone/>
            </a:pPr>
            <a:endParaRPr lang="da-DK" b="0" dirty="0">
              <a:solidFill>
                <a:schemeClr val="tx2">
                  <a:lumMod val="50000"/>
                </a:schemeClr>
              </a:solidFill>
            </a:endParaRPr>
          </a:p>
          <a:p>
            <a:r>
              <a:rPr lang="da-DK" dirty="0">
                <a:solidFill>
                  <a:schemeClr val="tx2">
                    <a:lumMod val="50000"/>
                  </a:schemeClr>
                </a:solidFill>
              </a:rPr>
              <a:t>Fælles sprog i samarbejdet</a:t>
            </a:r>
          </a:p>
          <a:p>
            <a:pPr lvl="1"/>
            <a:r>
              <a:rPr lang="da-DK" dirty="0">
                <a:solidFill>
                  <a:schemeClr val="tx2">
                    <a:lumMod val="50000"/>
                  </a:schemeClr>
                </a:solidFill>
              </a:rPr>
              <a:t>Det er centralt for den gensidige forståelse og samarbejdet om målgruppen, at de forskellige aktører har en åben dialog og nysgerrighed over for hinandens tilgange, så det bliver lettere at forstå hinandens bekymringsniveauer og dermed finde fælles løsninger.</a:t>
            </a:r>
          </a:p>
          <a:p>
            <a:pPr lvl="1"/>
            <a:r>
              <a:rPr lang="da-DK" i="1" dirty="0">
                <a:solidFill>
                  <a:schemeClr val="tx2">
                    <a:lumMod val="50000"/>
                  </a:schemeClr>
                </a:solidFill>
              </a:rPr>
              <a:t>Næste slide præsenterer de værktøjer, der bruges af hhv. almen praksis, fødested og kommune til at tilrettelægge de rette indsatser for samarbejdsaftalens målgruppe</a:t>
            </a:r>
          </a:p>
          <a:p>
            <a:pPr marL="457200" lvl="1" indent="0">
              <a:buNone/>
            </a:pPr>
            <a:endParaRPr lang="da-DK" dirty="0">
              <a:solidFill>
                <a:schemeClr val="tx2">
                  <a:lumMod val="50000"/>
                </a:schemeClr>
              </a:solidFill>
            </a:endParaRPr>
          </a:p>
          <a:p>
            <a:r>
              <a:rPr lang="da-DK" dirty="0">
                <a:solidFill>
                  <a:schemeClr val="tx2">
                    <a:lumMod val="50000"/>
                  </a:schemeClr>
                </a:solidFill>
              </a:rPr>
              <a:t>Den gravide og familien i centrum</a:t>
            </a:r>
          </a:p>
          <a:p>
            <a:pPr lvl="1"/>
            <a:r>
              <a:rPr lang="da-DK" dirty="0">
                <a:solidFill>
                  <a:schemeClr val="tx2">
                    <a:lumMod val="50000"/>
                  </a:schemeClr>
                </a:solidFill>
              </a:rPr>
              <a:t>I mødet med den gravide og familien er det vigtigt, at der tages udgangspunkt i deres livssituation, ressourcer og udfordringer, når hjælpen tilrettelægges. Aktiv inddragelse i beslutningsprocesserne.</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PRINCIPPER FOR SAMARBEJDET (1)</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4</a:t>
            </a:r>
          </a:p>
        </p:txBody>
      </p:sp>
    </p:spTree>
    <p:extLst>
      <p:ext uri="{BB962C8B-B14F-4D97-AF65-F5344CB8AC3E}">
        <p14:creationId xmlns:p14="http://schemas.microsoft.com/office/powerpoint/2010/main" val="1497134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7</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203371" y="2209047"/>
            <a:ext cx="5689559" cy="1587471"/>
          </a:xfrm>
        </p:spPr>
        <p:txBody>
          <a:bodyPr>
            <a:noAutofit/>
          </a:bodyPr>
          <a:lstStyle/>
          <a:p>
            <a:pPr marL="0" indent="0">
              <a:buNone/>
            </a:pPr>
            <a:r>
              <a:rPr lang="da-DK" sz="1800" u="sng" dirty="0">
                <a:solidFill>
                  <a:schemeClr val="tx2">
                    <a:lumMod val="50000"/>
                  </a:schemeClr>
                </a:solidFill>
              </a:rPr>
              <a:t>Sundhedsfaglig tilgang: </a:t>
            </a:r>
          </a:p>
          <a:p>
            <a:pPr marL="0" indent="0">
              <a:buNone/>
            </a:pPr>
            <a:r>
              <a:rPr lang="da-DK" sz="1800" dirty="0">
                <a:solidFill>
                  <a:schemeClr val="tx2">
                    <a:lumMod val="50000"/>
                  </a:schemeClr>
                </a:solidFill>
              </a:rPr>
              <a:t>Niveauinddeling i svangreomsorgen</a:t>
            </a:r>
            <a:endParaRPr lang="da-DK" sz="1400" dirty="0">
              <a:solidFill>
                <a:srgbClr val="FF0000"/>
              </a:solidFill>
            </a:endParaRPr>
          </a:p>
          <a:p>
            <a:pPr marL="400050" lvl="1" indent="0">
              <a:buNone/>
            </a:pPr>
            <a:r>
              <a:rPr lang="da-DK" sz="1600" b="0" dirty="0">
                <a:solidFill>
                  <a:schemeClr val="tx2">
                    <a:lumMod val="50000"/>
                  </a:schemeClr>
                </a:solidFill>
              </a:rPr>
              <a:t>I almen praksis og på fødestedet arbejdes der efter Sundhedsstyrelsens “Anbefalinger for svangreomsorgen”. Anbefaling om niveaudeling af svangreomsorgen med henblik på at tilbyde den gravide og hendes partner den nødvendige støtte og omsorg og de individuelle ydelser, der er behov for.</a:t>
            </a:r>
          </a:p>
          <a:p>
            <a:pPr marL="0" indent="0">
              <a:buNone/>
            </a:pPr>
            <a:endParaRPr lang="da-DK" dirty="0">
              <a:solidFill>
                <a:srgbClr val="FF0000"/>
              </a:solidFill>
            </a:endParaRPr>
          </a:p>
          <a:p>
            <a:pPr marL="0" indent="0">
              <a:buNone/>
            </a:pPr>
            <a:endParaRPr lang="da-DK" dirty="0">
              <a:solidFill>
                <a:srgbClr val="FF0000"/>
              </a:solidFill>
            </a:endParaRPr>
          </a:p>
          <a:p>
            <a:pPr marL="0" indent="0">
              <a:buNone/>
            </a:pPr>
            <a:endParaRPr lang="da-DK" dirty="0">
              <a:solidFill>
                <a:srgbClr val="FF0000"/>
              </a:solidFill>
            </a:endParaRPr>
          </a:p>
          <a:p>
            <a:pPr marL="0" indent="0">
              <a:buNone/>
            </a:pPr>
            <a:endParaRPr lang="da-DK" dirty="0">
              <a:solidFill>
                <a:srgbClr val="FF0000"/>
              </a:solidFill>
            </a:endParaRPr>
          </a:p>
          <a:p>
            <a:pPr marL="0" indent="0">
              <a:buNone/>
            </a:pPr>
            <a:endParaRPr lang="da-DK" dirty="0">
              <a:solidFill>
                <a:schemeClr val="tx2">
                  <a:lumMod val="50000"/>
                </a:schemeClr>
              </a:solidFill>
            </a:endParaRPr>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PRINCIPPER FOR SAMARBEJDET (2) </a:t>
            </a:r>
          </a:p>
          <a:p>
            <a:r>
              <a:rPr lang="da-DK" dirty="0">
                <a:solidFill>
                  <a:schemeClr val="tx2">
                    <a:lumMod val="50000"/>
                  </a:schemeClr>
                </a:solidFill>
              </a:rPr>
              <a:t>Fælles sprog i samarbejdet</a:t>
            </a:r>
          </a:p>
        </p:txBody>
      </p:sp>
      <p:pic>
        <p:nvPicPr>
          <p:cNvPr id="6" name="Billede 5"/>
          <p:cNvPicPr/>
          <p:nvPr/>
        </p:nvPicPr>
        <p:blipFill>
          <a:blip r:embed="rId2"/>
          <a:stretch>
            <a:fillRect/>
          </a:stretch>
        </p:blipFill>
        <p:spPr>
          <a:xfrm>
            <a:off x="6217428" y="4069358"/>
            <a:ext cx="5472608" cy="569218"/>
          </a:xfrm>
          <a:prstGeom prst="rect">
            <a:avLst/>
          </a:prstGeom>
        </p:spPr>
      </p:pic>
      <p:pic>
        <p:nvPicPr>
          <p:cNvPr id="8" name="Billede 7"/>
          <p:cNvPicPr/>
          <p:nvPr/>
        </p:nvPicPr>
        <p:blipFill>
          <a:blip r:embed="rId3"/>
          <a:stretch>
            <a:fillRect/>
          </a:stretch>
        </p:blipFill>
        <p:spPr>
          <a:xfrm>
            <a:off x="6217429" y="5052134"/>
            <a:ext cx="5472608" cy="1080120"/>
          </a:xfrm>
          <a:prstGeom prst="rect">
            <a:avLst/>
          </a:prstGeom>
        </p:spPr>
      </p:pic>
      <p:sp>
        <p:nvSpPr>
          <p:cNvPr id="9" name="Pladsholder til tekst 2"/>
          <p:cNvSpPr txBox="1">
            <a:spLocks/>
          </p:cNvSpPr>
          <p:nvPr/>
        </p:nvSpPr>
        <p:spPr>
          <a:xfrm>
            <a:off x="334433" y="1264304"/>
            <a:ext cx="10068167" cy="743232"/>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2800" b="1" kern="1200">
                <a:solidFill>
                  <a:schemeClr val="accent1"/>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25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a-DK" sz="2900" b="0" dirty="0">
                <a:solidFill>
                  <a:schemeClr val="tx2">
                    <a:lumMod val="50000"/>
                  </a:schemeClr>
                </a:solidFill>
              </a:rPr>
              <a:t>Til at hjælpe forståelsen af hinandens tilgange, kan man orientere sig i samarbejdsaftalens korte beskrivelser af de værktøjer, der bruges af henholdsvis almen praksis, fødested og kommune til at tilrettelægge de rette indsatser for samarbejdsaftalens målgruppe.</a:t>
            </a:r>
          </a:p>
          <a:p>
            <a:pPr marL="0" indent="0">
              <a:buFont typeface="Arial" panose="020B0604020202020204" pitchFamily="34" charset="0"/>
              <a:buNone/>
            </a:pPr>
            <a:endParaRPr lang="da-DK" dirty="0">
              <a:solidFill>
                <a:schemeClr val="tx2">
                  <a:lumMod val="50000"/>
                </a:schemeClr>
              </a:solidFill>
            </a:endParaRPr>
          </a:p>
        </p:txBody>
      </p:sp>
      <p:sp>
        <p:nvSpPr>
          <p:cNvPr id="13" name="Pladsholder til tekst 2"/>
          <p:cNvSpPr txBox="1">
            <a:spLocks/>
          </p:cNvSpPr>
          <p:nvPr/>
        </p:nvSpPr>
        <p:spPr>
          <a:xfrm>
            <a:off x="6108953" y="2209047"/>
            <a:ext cx="5689559" cy="1515463"/>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2800" b="1" kern="1200">
                <a:solidFill>
                  <a:schemeClr val="accent1"/>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25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da-DK" u="sng" dirty="0">
                <a:solidFill>
                  <a:schemeClr val="tx2">
                    <a:lumMod val="50000"/>
                  </a:schemeClr>
                </a:solidFill>
              </a:rPr>
              <a:t>Socialfaglig tilgang: </a:t>
            </a:r>
          </a:p>
          <a:p>
            <a:pPr marL="0" indent="0">
              <a:lnSpc>
                <a:spcPct val="120000"/>
              </a:lnSpc>
              <a:buFont typeface="Arial" panose="020B0604020202020204" pitchFamily="34" charset="0"/>
              <a:buNone/>
            </a:pPr>
            <a:r>
              <a:rPr lang="da-DK" dirty="0">
                <a:solidFill>
                  <a:schemeClr val="tx2">
                    <a:lumMod val="50000"/>
                  </a:schemeClr>
                </a:solidFill>
              </a:rPr>
              <a:t>Børnelinealen og Trivselslinealen</a:t>
            </a:r>
          </a:p>
          <a:p>
            <a:pPr marL="400050" lvl="1" indent="0">
              <a:buFont typeface="Courier New" panose="02070309020205020404" pitchFamily="49" charset="0"/>
              <a:buNone/>
            </a:pPr>
            <a:r>
              <a:rPr lang="da-DK" dirty="0">
                <a:solidFill>
                  <a:schemeClr val="tx2">
                    <a:lumMod val="50000"/>
                  </a:schemeClr>
                </a:solidFill>
              </a:rPr>
              <a:t>I de syddanske kommuner benyttes enten Trivselslinealen eller Børnelinealen i arbejdet med at tilrettelægge de rette indsatser for børn og unge, herunder ufødte og nyfødte børn. </a:t>
            </a:r>
          </a:p>
          <a:p>
            <a:pPr marL="0" indent="0">
              <a:buFont typeface="Arial" panose="020B0604020202020204" pitchFamily="34" charset="0"/>
              <a:buNone/>
            </a:pPr>
            <a:endParaRPr lang="da-DK" dirty="0">
              <a:solidFill>
                <a:schemeClr val="tx2">
                  <a:lumMod val="50000"/>
                </a:schemeClr>
              </a:solidFill>
            </a:endParaRPr>
          </a:p>
          <a:p>
            <a:pPr marL="0" indent="0">
              <a:buFont typeface="Arial" panose="020B0604020202020204" pitchFamily="34" charset="0"/>
              <a:buNone/>
            </a:pPr>
            <a:endParaRPr lang="da-DK" dirty="0">
              <a:solidFill>
                <a:schemeClr val="tx2">
                  <a:lumMod val="50000"/>
                </a:schemeClr>
              </a:solidFill>
            </a:endParaRPr>
          </a:p>
        </p:txBody>
      </p:sp>
      <p:sp>
        <p:nvSpPr>
          <p:cNvPr id="15" name="Rektangel 14"/>
          <p:cNvSpPr/>
          <p:nvPr/>
        </p:nvSpPr>
        <p:spPr>
          <a:xfrm>
            <a:off x="149133" y="2067043"/>
            <a:ext cx="5905582" cy="4130623"/>
          </a:xfrm>
          <a:prstGeom prst="rect">
            <a:avLst/>
          </a:prstGeom>
          <a:noFill/>
          <a:ln w="3175">
            <a:solidFill>
              <a:schemeClr val="tx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Rektangel 16"/>
          <p:cNvSpPr/>
          <p:nvPr/>
        </p:nvSpPr>
        <p:spPr>
          <a:xfrm>
            <a:off x="6108953" y="2064880"/>
            <a:ext cx="5905582" cy="4130623"/>
          </a:xfrm>
          <a:prstGeom prst="rect">
            <a:avLst/>
          </a:prstGeom>
          <a:noFill/>
          <a:ln w="3175">
            <a:solidFill>
              <a:schemeClr val="tx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Ellipse 15"/>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4.3</a:t>
            </a:r>
          </a:p>
        </p:txBody>
      </p:sp>
      <p:pic>
        <p:nvPicPr>
          <p:cNvPr id="10" name="Billede 9">
            <a:extLst>
              <a:ext uri="{FF2B5EF4-FFF2-40B4-BE49-F238E27FC236}">
                <a16:creationId xmlns:a16="http://schemas.microsoft.com/office/drawing/2014/main" id="{1B1363A6-0456-E525-0836-4D19A4D0F23C}"/>
              </a:ext>
            </a:extLst>
          </p:cNvPr>
          <p:cNvPicPr>
            <a:picLocks noChangeAspect="1"/>
          </p:cNvPicPr>
          <p:nvPr/>
        </p:nvPicPr>
        <p:blipFill>
          <a:blip r:embed="rId4"/>
          <a:stretch>
            <a:fillRect/>
          </a:stretch>
        </p:blipFill>
        <p:spPr>
          <a:xfrm>
            <a:off x="278266" y="4153369"/>
            <a:ext cx="5647316" cy="1978885"/>
          </a:xfrm>
          <a:prstGeom prst="rect">
            <a:avLst/>
          </a:prstGeom>
        </p:spPr>
      </p:pic>
    </p:spTree>
    <p:extLst>
      <p:ext uri="{BB962C8B-B14F-4D97-AF65-F5344CB8AC3E}">
        <p14:creationId xmlns:p14="http://schemas.microsoft.com/office/powerpoint/2010/main" val="228157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8</a:t>
            </a:fld>
            <a:endParaRPr lang="da-DK" dirty="0">
              <a:solidFill>
                <a:schemeClr val="tx2">
                  <a:lumMod val="50000"/>
                </a:schemeClr>
              </a:solidFill>
            </a:endParaRPr>
          </a:p>
        </p:txBody>
      </p:sp>
      <p:sp>
        <p:nvSpPr>
          <p:cNvPr id="4" name="Pladsholder til tekst 3"/>
          <p:cNvSpPr>
            <a:spLocks noGrp="1"/>
          </p:cNvSpPr>
          <p:nvPr>
            <p:ph type="body" sz="quarter" idx="14"/>
          </p:nvPr>
        </p:nvSpPr>
        <p:spPr>
          <a:xfrm>
            <a:off x="7032104" y="116632"/>
            <a:ext cx="4824536" cy="936625"/>
          </a:xfrm>
          <a:solidFill>
            <a:schemeClr val="bg1"/>
          </a:solidFill>
        </p:spPr>
        <p:txBody>
          <a:bodyPr>
            <a:normAutofit fontScale="92500" lnSpcReduction="10000"/>
          </a:bodyPr>
          <a:lstStyle/>
          <a:p>
            <a:r>
              <a:rPr lang="da-DK" b="1" dirty="0">
                <a:solidFill>
                  <a:schemeClr val="tx2">
                    <a:lumMod val="50000"/>
                  </a:schemeClr>
                </a:solidFill>
              </a:rPr>
              <a:t>EKSEMPEL PÅ TIDSLINJE IFT. GRAVIDITETSFORLØB</a:t>
            </a:r>
          </a:p>
        </p:txBody>
      </p:sp>
      <p:pic>
        <p:nvPicPr>
          <p:cNvPr id="5" name="Billede 4"/>
          <p:cNvPicPr/>
          <p:nvPr/>
        </p:nvPicPr>
        <p:blipFill>
          <a:blip r:embed="rId2">
            <a:extLst>
              <a:ext uri="{28A0092B-C50C-407E-A947-70E740481C1C}">
                <a14:useLocalDpi xmlns:a14="http://schemas.microsoft.com/office/drawing/2010/main" val="0"/>
              </a:ext>
            </a:extLst>
          </a:blip>
          <a:stretch>
            <a:fillRect/>
          </a:stretch>
        </p:blipFill>
        <p:spPr>
          <a:xfrm>
            <a:off x="551384" y="0"/>
            <a:ext cx="6336704" cy="6830467"/>
          </a:xfrm>
          <a:prstGeom prst="rect">
            <a:avLst/>
          </a:prstGeom>
        </p:spPr>
      </p:pic>
      <p:sp>
        <p:nvSpPr>
          <p:cNvPr id="8" name="Pladsholder til tekst 2"/>
          <p:cNvSpPr>
            <a:spLocks noGrp="1"/>
          </p:cNvSpPr>
          <p:nvPr>
            <p:ph type="body" sz="quarter" idx="13"/>
          </p:nvPr>
        </p:nvSpPr>
        <p:spPr>
          <a:xfrm>
            <a:off x="7032103" y="1268413"/>
            <a:ext cx="3384377" cy="5256931"/>
          </a:xfrm>
        </p:spPr>
        <p:txBody>
          <a:bodyPr>
            <a:normAutofit/>
          </a:bodyPr>
          <a:lstStyle/>
          <a:p>
            <a:pPr marL="0" indent="0">
              <a:buNone/>
            </a:pPr>
            <a:r>
              <a:rPr lang="da-DK" sz="1600" b="0" dirty="0">
                <a:solidFill>
                  <a:schemeClr val="tx2">
                    <a:lumMod val="50000"/>
                  </a:schemeClr>
                </a:solidFill>
              </a:rPr>
              <a:t>Eksempel på graviditetsforløb for en gravid i målgruppen. </a:t>
            </a:r>
          </a:p>
          <a:p>
            <a:pPr marL="0" indent="0">
              <a:buNone/>
            </a:pPr>
            <a:endParaRPr lang="da-DK" sz="1600" b="0" dirty="0">
              <a:solidFill>
                <a:schemeClr val="tx2">
                  <a:lumMod val="50000"/>
                </a:schemeClr>
              </a:solidFill>
            </a:endParaRPr>
          </a:p>
          <a:p>
            <a:pPr marL="0" indent="0">
              <a:buNone/>
            </a:pPr>
            <a:r>
              <a:rPr lang="da-DK" sz="1600" b="0" dirty="0">
                <a:solidFill>
                  <a:schemeClr val="tx2">
                    <a:lumMod val="50000"/>
                  </a:schemeClr>
                </a:solidFill>
              </a:rPr>
              <a:t>En linje for hver potentiel aktør med vigtigste nedslagspunkter i samarbejdet. </a:t>
            </a:r>
          </a:p>
          <a:p>
            <a:pPr marL="0" indent="0">
              <a:buNone/>
            </a:pPr>
            <a:endParaRPr lang="da-DK" sz="1600" b="0" dirty="0">
              <a:solidFill>
                <a:schemeClr val="tx2">
                  <a:lumMod val="50000"/>
                </a:schemeClr>
              </a:solidFill>
            </a:endParaRPr>
          </a:p>
          <a:p>
            <a:pPr marL="0" indent="0">
              <a:buNone/>
            </a:pPr>
            <a:r>
              <a:rPr lang="da-DK" sz="1600" b="0" dirty="0">
                <a:solidFill>
                  <a:schemeClr val="tx2">
                    <a:lumMod val="50000"/>
                  </a:schemeClr>
                </a:solidFill>
              </a:rPr>
              <a:t>Figuren er et eksempel, og der kan derfor også være andre eller flere aktører involveret afhængig af forløbet. </a:t>
            </a:r>
          </a:p>
        </p:txBody>
      </p:sp>
      <p:sp>
        <p:nvSpPr>
          <p:cNvPr id="6" name="Ellipse 5"/>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a:t>
            </a:r>
          </a:p>
        </p:txBody>
      </p:sp>
    </p:spTree>
    <p:extLst>
      <p:ext uri="{BB962C8B-B14F-4D97-AF65-F5344CB8AC3E}">
        <p14:creationId xmlns:p14="http://schemas.microsoft.com/office/powerpoint/2010/main" val="1204727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9</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9938031" cy="5328939"/>
          </a:xfrm>
        </p:spPr>
        <p:txBody>
          <a:bodyPr>
            <a:normAutofit fontScale="77500" lnSpcReduction="20000"/>
          </a:bodyPr>
          <a:lstStyle/>
          <a:p>
            <a:r>
              <a:rPr lang="da-DK" b="0" dirty="0">
                <a:solidFill>
                  <a:schemeClr val="tx2">
                    <a:lumMod val="50000"/>
                  </a:schemeClr>
                </a:solidFill>
              </a:rPr>
              <a:t>Alle aktører er </a:t>
            </a:r>
            <a:r>
              <a:rPr lang="da-DK" dirty="0">
                <a:solidFill>
                  <a:schemeClr val="tx2">
                    <a:lumMod val="50000"/>
                  </a:schemeClr>
                </a:solidFill>
              </a:rPr>
              <a:t>forpligtet til at støtte og hjælpe fertile kvinder i sårbare positioner</a:t>
            </a:r>
            <a:r>
              <a:rPr lang="da-DK" b="0" dirty="0">
                <a:solidFill>
                  <a:schemeClr val="tx2">
                    <a:lumMod val="50000"/>
                  </a:schemeClr>
                </a:solidFill>
              </a:rPr>
              <a:t>, der kan påvirke forældreskabet, herunder eventuel etablering af </a:t>
            </a:r>
            <a:r>
              <a:rPr lang="da-DK" dirty="0">
                <a:solidFill>
                  <a:schemeClr val="tx2">
                    <a:lumMod val="50000"/>
                  </a:schemeClr>
                </a:solidFill>
              </a:rPr>
              <a:t>sikker prævention</a:t>
            </a:r>
            <a:r>
              <a:rPr lang="da-DK" b="0" dirty="0">
                <a:solidFill>
                  <a:schemeClr val="tx2">
                    <a:lumMod val="50000"/>
                  </a:schemeClr>
                </a:solidFill>
              </a:rPr>
              <a:t>. </a:t>
            </a:r>
          </a:p>
          <a:p>
            <a:r>
              <a:rPr lang="da-DK" b="0" dirty="0">
                <a:solidFill>
                  <a:schemeClr val="tx2">
                    <a:lumMod val="50000"/>
                  </a:schemeClr>
                </a:solidFill>
              </a:rPr>
              <a:t>Alle relevante aktører medvirker til </a:t>
            </a:r>
            <a:r>
              <a:rPr lang="da-DK" dirty="0">
                <a:solidFill>
                  <a:schemeClr val="tx2">
                    <a:lumMod val="50000"/>
                  </a:schemeClr>
                </a:solidFill>
              </a:rPr>
              <a:t>opsporing</a:t>
            </a:r>
            <a:r>
              <a:rPr lang="da-DK" b="0" dirty="0">
                <a:solidFill>
                  <a:schemeClr val="tx2">
                    <a:lumMod val="50000"/>
                  </a:schemeClr>
                </a:solidFill>
              </a:rPr>
              <a:t> af gravide med forbrug af afhængighedsskabende medicin, alkohol og/eller andre rusmidler. </a:t>
            </a:r>
          </a:p>
          <a:p>
            <a:r>
              <a:rPr lang="da-DK" b="0" dirty="0">
                <a:solidFill>
                  <a:schemeClr val="tx2">
                    <a:lumMod val="50000"/>
                  </a:schemeClr>
                </a:solidFill>
              </a:rPr>
              <a:t>Hvis det identificeres, at en </a:t>
            </a:r>
            <a:r>
              <a:rPr lang="da-DK" dirty="0">
                <a:solidFill>
                  <a:schemeClr val="tx2">
                    <a:lumMod val="50000"/>
                  </a:schemeClr>
                </a:solidFill>
              </a:rPr>
              <a:t>vordende partner og/eller medforælder </a:t>
            </a:r>
            <a:r>
              <a:rPr lang="da-DK" b="0" dirty="0">
                <a:solidFill>
                  <a:schemeClr val="tx2">
                    <a:lumMod val="50000"/>
                  </a:schemeClr>
                </a:solidFill>
              </a:rPr>
              <a:t>har forbrug af alkohol, rusmidler eller forbrug af afhængighedsskabende medicin, svær psykiatrisk lidelse og/eller svær social udsathed, anbefales det at </a:t>
            </a:r>
            <a:r>
              <a:rPr lang="da-DK" dirty="0">
                <a:solidFill>
                  <a:schemeClr val="tx2">
                    <a:lumMod val="50000"/>
                  </a:schemeClr>
                </a:solidFill>
              </a:rPr>
              <a:t>tage kontakt til fødestedet</a:t>
            </a:r>
          </a:p>
          <a:p>
            <a:r>
              <a:rPr lang="da-DK" b="0" dirty="0">
                <a:solidFill>
                  <a:schemeClr val="tx2">
                    <a:lumMod val="50000"/>
                  </a:schemeClr>
                </a:solidFill>
              </a:rPr>
              <a:t>Hvis én aktør vurderer, at der kan være </a:t>
            </a:r>
            <a:r>
              <a:rPr lang="da-DK" dirty="0">
                <a:solidFill>
                  <a:schemeClr val="tx2">
                    <a:lumMod val="50000"/>
                  </a:schemeClr>
                </a:solidFill>
              </a:rPr>
              <a:t>behov for en koordineret indsats </a:t>
            </a:r>
            <a:r>
              <a:rPr lang="da-DK" b="0" dirty="0">
                <a:solidFill>
                  <a:schemeClr val="tx2">
                    <a:lumMod val="50000"/>
                  </a:schemeClr>
                </a:solidFill>
              </a:rPr>
              <a:t>omkring en gravid, kan vedkommende </a:t>
            </a:r>
            <a:r>
              <a:rPr lang="da-DK" dirty="0">
                <a:solidFill>
                  <a:schemeClr val="tx2">
                    <a:lumMod val="50000"/>
                  </a:schemeClr>
                </a:solidFill>
              </a:rPr>
              <a:t>anmode</a:t>
            </a:r>
            <a:r>
              <a:rPr lang="da-DK" b="0" dirty="0">
                <a:solidFill>
                  <a:schemeClr val="tx2">
                    <a:lumMod val="50000"/>
                  </a:schemeClr>
                </a:solidFill>
              </a:rPr>
              <a:t> andre fagersoner om samarbejde.</a:t>
            </a:r>
          </a:p>
          <a:p>
            <a:pPr marL="457200" lvl="1" indent="0">
              <a:buNone/>
            </a:pPr>
            <a:endParaRPr lang="da-DK" dirty="0">
              <a:solidFill>
                <a:schemeClr val="tx2">
                  <a:lumMod val="50000"/>
                </a:schemeClr>
              </a:solidFill>
            </a:endParaRPr>
          </a:p>
          <a:p>
            <a:r>
              <a:rPr lang="da-DK" dirty="0">
                <a:solidFill>
                  <a:schemeClr val="tx2">
                    <a:lumMod val="50000"/>
                  </a:schemeClr>
                </a:solidFill>
              </a:rPr>
              <a:t>Vedr. samtykke</a:t>
            </a:r>
          </a:p>
          <a:p>
            <a:pPr lvl="1"/>
            <a:r>
              <a:rPr lang="da-DK" dirty="0">
                <a:solidFill>
                  <a:schemeClr val="tx2">
                    <a:lumMod val="50000"/>
                  </a:schemeClr>
                </a:solidFill>
              </a:rPr>
              <a:t>Der indhentes om muligt samtykke fra den gravide ved </a:t>
            </a:r>
            <a:r>
              <a:rPr lang="da-DK" b="1" dirty="0">
                <a:solidFill>
                  <a:schemeClr val="tx2">
                    <a:lumMod val="50000"/>
                  </a:schemeClr>
                </a:solidFill>
              </a:rPr>
              <a:t>første konsultation/møde </a:t>
            </a:r>
            <a:r>
              <a:rPr lang="da-DK" dirty="0">
                <a:solidFill>
                  <a:schemeClr val="tx2">
                    <a:lumMod val="50000"/>
                  </a:schemeClr>
                </a:solidFill>
              </a:rPr>
              <a:t>med henblik på </a:t>
            </a:r>
            <a:r>
              <a:rPr lang="da-DK" b="1" dirty="0">
                <a:solidFill>
                  <a:schemeClr val="tx2">
                    <a:lumMod val="50000"/>
                  </a:schemeClr>
                </a:solidFill>
              </a:rPr>
              <a:t>videregivelse af oplysninger og samarbejde med relevante aktører </a:t>
            </a:r>
            <a:r>
              <a:rPr lang="da-DK" dirty="0">
                <a:solidFill>
                  <a:schemeClr val="tx2">
                    <a:lumMod val="50000"/>
                  </a:schemeClr>
                </a:solidFill>
              </a:rPr>
              <a:t>(skemaer for samtykkeerklæringer i bilag 3).</a:t>
            </a:r>
          </a:p>
          <a:p>
            <a:pPr lvl="1"/>
            <a:r>
              <a:rPr lang="da-DK" dirty="0">
                <a:solidFill>
                  <a:schemeClr val="tx2">
                    <a:lumMod val="50000"/>
                  </a:schemeClr>
                </a:solidFill>
              </a:rPr>
              <a:t>Det kan fremgå af en </a:t>
            </a:r>
            <a:r>
              <a:rPr lang="da-DK" b="1" dirty="0">
                <a:solidFill>
                  <a:schemeClr val="tx2">
                    <a:lumMod val="50000"/>
                  </a:schemeClr>
                </a:solidFill>
              </a:rPr>
              <a:t>underretning</a:t>
            </a:r>
            <a:r>
              <a:rPr lang="da-DK" dirty="0">
                <a:solidFill>
                  <a:schemeClr val="tx2">
                    <a:lumMod val="50000"/>
                  </a:schemeClr>
                </a:solidFill>
              </a:rPr>
              <a:t>, hvis der er </a:t>
            </a:r>
            <a:r>
              <a:rPr lang="da-DK" b="1" dirty="0">
                <a:solidFill>
                  <a:schemeClr val="tx2">
                    <a:lumMod val="50000"/>
                  </a:schemeClr>
                </a:solidFill>
              </a:rPr>
              <a:t>manglende samtykke </a:t>
            </a:r>
            <a:r>
              <a:rPr lang="da-DK" dirty="0">
                <a:solidFill>
                  <a:schemeClr val="tx2">
                    <a:lumMod val="50000"/>
                  </a:schemeClr>
                </a:solidFill>
              </a:rPr>
              <a:t>til videregivelse af oplysninger til andre aktører. </a:t>
            </a:r>
          </a:p>
          <a:p>
            <a:pPr lvl="1"/>
            <a:endParaRPr lang="da-DK" b="1"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normAutofit fontScale="92500" lnSpcReduction="20000"/>
          </a:bodyPr>
          <a:lstStyle/>
          <a:p>
            <a:r>
              <a:rPr lang="da-DK" b="1" dirty="0">
                <a:solidFill>
                  <a:schemeClr val="tx2">
                    <a:lumMod val="50000"/>
                  </a:schemeClr>
                </a:solidFill>
              </a:rPr>
              <a:t>FÆLLES ANSVAR OG OPGAVER (1)</a:t>
            </a:r>
          </a:p>
          <a:p>
            <a:r>
              <a:rPr lang="da-DK" dirty="0">
                <a:solidFill>
                  <a:schemeClr val="tx2">
                    <a:lumMod val="50000"/>
                  </a:schemeClr>
                </a:solidFill>
              </a:rPr>
              <a:t>Generelt</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5.1.1</a:t>
            </a:r>
          </a:p>
          <a:p>
            <a:pPr algn="ctr"/>
            <a:r>
              <a:rPr lang="da-DK" sz="1600" dirty="0"/>
              <a:t>5.1.2</a:t>
            </a:r>
          </a:p>
        </p:txBody>
      </p:sp>
    </p:spTree>
    <p:extLst>
      <p:ext uri="{BB962C8B-B14F-4D97-AF65-F5344CB8AC3E}">
        <p14:creationId xmlns:p14="http://schemas.microsoft.com/office/powerpoint/2010/main" val="1308733870"/>
      </p:ext>
    </p:extLst>
  </p:cSld>
  <p:clrMapOvr>
    <a:masterClrMapping/>
  </p:clrMapOvr>
</p:sld>
</file>

<file path=ppt/theme/theme1.xml><?xml version="1.0" encoding="utf-8"?>
<a:theme xmlns:a="http://schemas.openxmlformats.org/drawingml/2006/main" name="Sundhedsaftale_Skabelon">
  <a:themeElements>
    <a:clrScheme name="Sundhedsaftale_PPT">
      <a:dk1>
        <a:sysClr val="windowText" lastClr="000000"/>
      </a:dk1>
      <a:lt1>
        <a:sysClr val="window" lastClr="FFFFFF"/>
      </a:lt1>
      <a:dk2>
        <a:srgbClr val="00BF39"/>
      </a:dk2>
      <a:lt2>
        <a:srgbClr val="19B3FF"/>
      </a:lt2>
      <a:accent1>
        <a:srgbClr val="FF0D66"/>
      </a:accent1>
      <a:accent2>
        <a:srgbClr val="000000"/>
      </a:accent2>
      <a:accent3>
        <a:srgbClr val="004DFF"/>
      </a:accent3>
      <a:accent4>
        <a:srgbClr val="F79646"/>
      </a:accent4>
      <a:accent5>
        <a:srgbClr val="7FFFA5"/>
      </a:accent5>
      <a:accent6>
        <a:srgbClr val="99B7FF"/>
      </a:accent6>
      <a:hlink>
        <a:srgbClr val="7F7F7F"/>
      </a:hlink>
      <a:folHlink>
        <a:srgbClr val="FF0D66"/>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undhedsaftale_Skabelon.pptx" id="{8AAF5640-B2E8-420D-85AC-C15E0A89EF52}" vid="{C890E7F1-A4A1-4E48-A086-5CD6D6DE36F3}"/>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Sundhedsaftale_Skabelon</Template>
  <TotalTime>477</TotalTime>
  <Words>3379</Words>
  <Application>Microsoft Office PowerPoint</Application>
  <PresentationFormat>Widescreen</PresentationFormat>
  <Paragraphs>337</Paragraphs>
  <Slides>26</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26</vt:i4>
      </vt:variant>
    </vt:vector>
  </HeadingPairs>
  <TitlesOfParts>
    <vt:vector size="30" baseType="lpstr">
      <vt:lpstr>Arial</vt:lpstr>
      <vt:lpstr>Calibri</vt:lpstr>
      <vt:lpstr>Courier New</vt:lpstr>
      <vt:lpstr>Sundhedsaftale_Skabelon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Region Syddanmark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Astrid Dilling Clausen</dc:creator>
  <cp:lastModifiedBy>Astrid Dilling Clausen</cp:lastModifiedBy>
  <cp:revision>102</cp:revision>
  <dcterms:created xsi:type="dcterms:W3CDTF">2025-03-04T12:31:13Z</dcterms:created>
  <dcterms:modified xsi:type="dcterms:W3CDTF">2025-05-02T06:55:57Z</dcterms:modified>
</cp:coreProperties>
</file>