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65" r:id="rId2"/>
    <p:sldId id="266" r:id="rId3"/>
    <p:sldId id="267" r:id="rId4"/>
    <p:sldId id="268" r:id="rId5"/>
    <p:sldId id="269" r:id="rId6"/>
    <p:sldId id="270" r:id="rId7"/>
    <p:sldId id="264" r:id="rId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>
      <p:cViewPr varScale="1">
        <p:scale>
          <a:sx n="115" d="100"/>
          <a:sy n="115" d="100"/>
        </p:scale>
        <p:origin x="7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5B964-5655-401E-ADDF-5B1D773E7FC9}" type="datetimeFigureOut">
              <a:rPr lang="da-DK" smtClean="0"/>
              <a:t>17-08-2020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7A4EE-84B3-4BD3-9133-2DA7922FC6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2246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Erfaringerne er baseret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7A4EE-84B3-4BD3-9133-2DA7922FC606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740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B8A7-3029-45F6-A125-E764AE9E064D}" type="datetime1">
              <a:rPr lang="da-DK" smtClean="0"/>
              <a:t>17-08-2020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0F0-DCBE-4DC7-A596-29A694D8A71D}" type="slidenum">
              <a:rPr lang="da-DK" smtClean="0"/>
              <a:t>‹nr.›</a:t>
            </a:fld>
            <a:endParaRPr lang="da-DK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Pladsholder til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4869160"/>
            <a:ext cx="5113263" cy="1224136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Titel på præsentationen</a:t>
            </a:r>
          </a:p>
          <a:p>
            <a:pPr lvl="0"/>
            <a:r>
              <a:rPr lang="da-DK" dirty="0" smtClean="0"/>
              <a:t>Linje 2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250750" y="6165304"/>
            <a:ext cx="5113338" cy="503238"/>
          </a:xfrm>
        </p:spPr>
        <p:txBody>
          <a:bodyPr anchor="ctr">
            <a:noAutofit/>
          </a:bodyPr>
          <a:lstStyle>
            <a:lvl1pPr marL="0" indent="0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5pPr>
              <a:defRPr baseline="0"/>
            </a:lvl5pPr>
          </a:lstStyle>
          <a:p>
            <a:pPr lvl="0"/>
            <a:r>
              <a:rPr lang="da-DK" dirty="0" smtClean="0"/>
              <a:t>Tid og sted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44349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41" y="0"/>
            <a:ext cx="9144000" cy="6858000"/>
          </a:xfrm>
          <a:prstGeom prst="rect">
            <a:avLst/>
          </a:prstGeom>
        </p:spPr>
      </p:pic>
      <p:sp>
        <p:nvSpPr>
          <p:cNvPr id="11" name="Pladsholder til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726609" y="1484784"/>
            <a:ext cx="7632700" cy="2808287"/>
          </a:xfrm>
        </p:spPr>
        <p:txBody>
          <a:bodyPr>
            <a:normAutofit/>
          </a:bodyPr>
          <a:lstStyle>
            <a:lvl1pPr marL="0" indent="0" algn="ctr">
              <a:buNone/>
              <a:defRPr sz="4200"/>
            </a:lvl1pPr>
            <a:lvl2pPr marL="457200" indent="0" algn="ctr">
              <a:buNone/>
              <a:defRPr sz="4200"/>
            </a:lvl2pPr>
          </a:lstStyle>
          <a:p>
            <a:pPr lvl="0"/>
            <a:r>
              <a:rPr lang="da-DK" dirty="0" smtClean="0"/>
              <a:t>Titel på præsentation</a:t>
            </a:r>
          </a:p>
          <a:p>
            <a:pPr lvl="1"/>
            <a:r>
              <a:rPr lang="da-DK" dirty="0" smtClean="0"/>
              <a:t>Linje 2</a:t>
            </a:r>
          </a:p>
        </p:txBody>
      </p:sp>
    </p:spTree>
    <p:extLst>
      <p:ext uri="{BB962C8B-B14F-4D97-AF65-F5344CB8AC3E}">
        <p14:creationId xmlns:p14="http://schemas.microsoft.com/office/powerpoint/2010/main" val="310757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b="1">
                <a:solidFill>
                  <a:schemeClr val="accent5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49B640F0-DCBE-4DC7-A596-29A694D8A71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066088" cy="4752975"/>
          </a:xfrm>
        </p:spPr>
        <p:txBody>
          <a:bodyPr/>
          <a:lstStyle>
            <a:lvl1pPr>
              <a:defRPr sz="2800" b="1">
                <a:solidFill>
                  <a:schemeClr val="accent1"/>
                </a:solidFill>
              </a:defRPr>
            </a:lvl1pPr>
            <a:lvl2pPr marL="742950" indent="-285750">
              <a:buFont typeface="Courier New" panose="02070309020205020404" pitchFamily="49" charset="0"/>
              <a:buChar char="o"/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200"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188913"/>
            <a:ext cx="5976938" cy="936625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8349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0F0-DCBE-4DC7-A596-29A694D8A7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75746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B42-CADF-48F6-8768-89B39068212F}" type="datetime1">
              <a:rPr lang="da-DK" smtClean="0"/>
              <a:t>17-08-2020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0F0-DCBE-4DC7-A596-29A694D8A71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468313" y="1268413"/>
            <a:ext cx="8496300" cy="4897437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96349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41" y="0"/>
            <a:ext cx="9144000" cy="6858000"/>
          </a:xfrm>
          <a:prstGeom prst="rect">
            <a:avLst/>
          </a:prstGeom>
        </p:spPr>
      </p:pic>
      <p:sp>
        <p:nvSpPr>
          <p:cNvPr id="11" name="Pladsholder til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726609" y="1124744"/>
            <a:ext cx="7632700" cy="3168327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l">
              <a:buNone/>
              <a:defRPr sz="2800">
                <a:solidFill>
                  <a:schemeClr val="tx1"/>
                </a:solidFill>
              </a:defRPr>
            </a:lvl2pPr>
          </a:lstStyle>
          <a:p>
            <a:pPr lvl="0"/>
            <a:r>
              <a:rPr lang="da-DK" dirty="0" smtClean="0"/>
              <a:t>Indsæt tekst</a:t>
            </a:r>
          </a:p>
        </p:txBody>
      </p:sp>
      <p:sp>
        <p:nvSpPr>
          <p:cNvPr id="4" name="Pladsholder til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726609" y="188641"/>
            <a:ext cx="7632700" cy="720080"/>
          </a:xfrm>
        </p:spPr>
        <p:txBody>
          <a:bodyPr>
            <a:normAutofit/>
          </a:bodyPr>
          <a:lstStyle>
            <a:lvl1pPr marL="0" indent="0" algn="l">
              <a:buNone/>
              <a:defRPr sz="3500"/>
            </a:lvl1pPr>
            <a:lvl2pPr marL="457200" indent="0" algn="l">
              <a:buNone/>
              <a:defRPr sz="4200"/>
            </a:lvl2pPr>
          </a:lstStyle>
          <a:p>
            <a:pPr lvl="0"/>
            <a:r>
              <a:rPr lang="da-DK" dirty="0" smtClean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171333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83B42-CADF-48F6-8768-89B39068212F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49B640F0-DCBE-4DC7-A596-29A694D8A7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247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61" r:id="rId4"/>
    <p:sldLayoutId id="2147483662" r:id="rId5"/>
    <p:sldLayoutId id="214748366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Temadrøftelse om samarbejde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a-DK" dirty="0" smtClean="0"/>
              <a:t>Punkt 1, 23. januar 2020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09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0F0-DCBE-4DC7-A596-29A694D8A71D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Organisationsdiagram</a:t>
            </a:r>
            <a:endParaRPr lang="da-DK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47828"/>
            <a:ext cx="6624736" cy="566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95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0F0-DCBE-4DC7-A596-29A694D8A71D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0" dirty="0" smtClean="0">
                <a:solidFill>
                  <a:schemeClr val="tx1"/>
                </a:solidFill>
              </a:rPr>
              <a:t>Erfaringerne viser, at samarbejdet i den tidligere periode særligt er lykkes, når:</a:t>
            </a:r>
          </a:p>
          <a:p>
            <a:pPr marL="0" indent="0">
              <a:buNone/>
            </a:pPr>
            <a:endParaRPr lang="da-DK" b="0" dirty="0" smtClean="0">
              <a:solidFill>
                <a:schemeClr val="tx1"/>
              </a:solidFill>
            </a:endParaRPr>
          </a:p>
          <a:p>
            <a:r>
              <a:rPr lang="da-DK" b="0" dirty="0" smtClean="0">
                <a:solidFill>
                  <a:schemeClr val="tx1"/>
                </a:solidFill>
              </a:rPr>
              <a:t>Der </a:t>
            </a:r>
            <a:r>
              <a:rPr lang="da-DK" b="0" dirty="0">
                <a:solidFill>
                  <a:schemeClr val="tx1"/>
                </a:solidFill>
              </a:rPr>
              <a:t>har været en god og tydelig dialog mellem følgegrupper og samordningsfora </a:t>
            </a:r>
            <a:endParaRPr lang="da-DK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b="0" dirty="0">
              <a:solidFill>
                <a:schemeClr val="tx1"/>
              </a:solidFill>
            </a:endParaRPr>
          </a:p>
          <a:p>
            <a:r>
              <a:rPr lang="da-DK" b="0" dirty="0" smtClean="0">
                <a:solidFill>
                  <a:schemeClr val="tx1"/>
                </a:solidFill>
              </a:rPr>
              <a:t>Samordningsforaene </a:t>
            </a:r>
            <a:r>
              <a:rPr lang="da-DK" b="0" dirty="0">
                <a:solidFill>
                  <a:schemeClr val="tx1"/>
                </a:solidFill>
              </a:rPr>
              <a:t>har været inddraget fra begyndelsen i forbindelse med udviklingen af indsatser, fx ved deltagelse i workshops omkring forløbsprogrammerne 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b="1" dirty="0" smtClean="0"/>
              <a:t>Erfaringer fra det tidligere samarbejde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89655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0F0-DCBE-4DC7-A596-29A694D8A71D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0" dirty="0" smtClean="0">
                <a:solidFill>
                  <a:schemeClr val="tx1"/>
                </a:solidFill>
              </a:rPr>
              <a:t>Erfaringerne viser, at samarbejdet i den tidligere periode er udfordret, når:</a:t>
            </a:r>
          </a:p>
          <a:p>
            <a:endParaRPr lang="da-DK" b="0" dirty="0" smtClean="0">
              <a:solidFill>
                <a:schemeClr val="tx1"/>
              </a:solidFill>
            </a:endParaRPr>
          </a:p>
          <a:p>
            <a:r>
              <a:rPr lang="da-DK" b="0" dirty="0" smtClean="0">
                <a:solidFill>
                  <a:schemeClr val="tx1"/>
                </a:solidFill>
              </a:rPr>
              <a:t>Der er utydelig kommunikation mellem følgegrupper og samordningsfora</a:t>
            </a:r>
          </a:p>
          <a:p>
            <a:endParaRPr lang="da-DK" b="0" dirty="0" smtClean="0">
              <a:solidFill>
                <a:schemeClr val="tx1"/>
              </a:solidFill>
            </a:endParaRPr>
          </a:p>
          <a:p>
            <a:r>
              <a:rPr lang="da-DK" b="0" dirty="0" smtClean="0">
                <a:solidFill>
                  <a:schemeClr val="tx1"/>
                </a:solidFill>
              </a:rPr>
              <a:t>Det har været uklart for </a:t>
            </a:r>
            <a:r>
              <a:rPr lang="da-DK" b="0" dirty="0" err="1" smtClean="0">
                <a:solidFill>
                  <a:schemeClr val="tx1"/>
                </a:solidFill>
              </a:rPr>
              <a:t>samordningsforaerne</a:t>
            </a:r>
            <a:r>
              <a:rPr lang="da-DK" b="0" dirty="0" smtClean="0">
                <a:solidFill>
                  <a:schemeClr val="tx1"/>
                </a:solidFill>
              </a:rPr>
              <a:t>, hvilken rolle de skulle spille i en given sag (manglende forventningsafstemning)</a:t>
            </a:r>
          </a:p>
          <a:p>
            <a:endParaRPr lang="da-DK" b="0" dirty="0" smtClean="0">
              <a:solidFill>
                <a:schemeClr val="tx1"/>
              </a:solidFill>
            </a:endParaRPr>
          </a:p>
          <a:p>
            <a:endParaRPr lang="da-DK" b="0" dirty="0" smtClean="0">
              <a:solidFill>
                <a:schemeClr val="tx1"/>
              </a:solidFill>
            </a:endParaRPr>
          </a:p>
          <a:p>
            <a:endParaRPr lang="da-DK" b="0" dirty="0">
              <a:solidFill>
                <a:schemeClr val="tx1"/>
              </a:solidFill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b="1" dirty="0" smtClean="0"/>
              <a:t>Udfordringer i samarbejdet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285379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0F0-DCBE-4DC7-A596-29A694D8A71D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b="0" dirty="0" smtClean="0">
                <a:solidFill>
                  <a:schemeClr val="tx1"/>
                </a:solidFill>
              </a:rPr>
              <a:t>Tydelige kommunikationsveje mellem følgegrupper, kompetencegrupper og samordningsfora</a:t>
            </a:r>
          </a:p>
          <a:p>
            <a:pPr marL="0" indent="0">
              <a:buNone/>
            </a:pPr>
            <a:endParaRPr lang="da-DK" b="0" dirty="0" smtClean="0">
              <a:solidFill>
                <a:schemeClr val="tx1"/>
              </a:solidFill>
            </a:endParaRPr>
          </a:p>
          <a:p>
            <a:r>
              <a:rPr lang="da-DK" b="0" dirty="0" smtClean="0">
                <a:solidFill>
                  <a:schemeClr val="tx1"/>
                </a:solidFill>
              </a:rPr>
              <a:t>Generiske sagsfremstillinger</a:t>
            </a:r>
          </a:p>
          <a:p>
            <a:pPr marL="0" indent="0">
              <a:buNone/>
            </a:pPr>
            <a:endParaRPr lang="da-DK" b="0" dirty="0" smtClean="0">
              <a:solidFill>
                <a:schemeClr val="tx1"/>
              </a:solidFill>
            </a:endParaRPr>
          </a:p>
          <a:p>
            <a:r>
              <a:rPr lang="da-DK" b="0" dirty="0" smtClean="0">
                <a:solidFill>
                  <a:schemeClr val="tx1"/>
                </a:solidFill>
              </a:rPr>
              <a:t>Løbende inddragelse af de lokale samordningsfora i udviklingen af indsatser</a:t>
            </a:r>
          </a:p>
          <a:p>
            <a:pPr marL="0" indent="0">
              <a:buNone/>
            </a:pPr>
            <a:endParaRPr lang="da-DK" b="0" dirty="0" smtClean="0">
              <a:solidFill>
                <a:schemeClr val="tx1"/>
              </a:solidFill>
            </a:endParaRPr>
          </a:p>
          <a:p>
            <a:r>
              <a:rPr lang="da-DK" b="0" dirty="0" smtClean="0">
                <a:solidFill>
                  <a:schemeClr val="tx1"/>
                </a:solidFill>
              </a:rPr>
              <a:t>Løbende dialog </a:t>
            </a:r>
            <a:endParaRPr lang="da-DK" b="0" dirty="0">
              <a:solidFill>
                <a:schemeClr val="tx1"/>
              </a:solidFill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b="1" dirty="0" smtClean="0"/>
              <a:t>Forslag til løsninger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303506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0F0-DCBE-4DC7-A596-29A694D8A71D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b="0" dirty="0" smtClean="0">
                <a:solidFill>
                  <a:schemeClr val="tx1"/>
                </a:solidFill>
              </a:rPr>
              <a:t>Hvorledes skaber vi tydeligere kommunikationsveje mellem følgegrupper, kompetencegrupper og samordningsfora?</a:t>
            </a:r>
          </a:p>
          <a:p>
            <a:endParaRPr lang="da-DK" b="0" dirty="0" smtClean="0">
              <a:solidFill>
                <a:schemeClr val="tx1"/>
              </a:solidFill>
            </a:endParaRPr>
          </a:p>
          <a:p>
            <a:r>
              <a:rPr lang="da-DK" b="0" dirty="0" smtClean="0">
                <a:solidFill>
                  <a:schemeClr val="tx1"/>
                </a:solidFill>
              </a:rPr>
              <a:t>Hvorledes sikrer vi tidligere og mere involvering af de lokale samordningsfora?</a:t>
            </a:r>
          </a:p>
          <a:p>
            <a:endParaRPr lang="da-DK" b="0" dirty="0" smtClean="0">
              <a:solidFill>
                <a:schemeClr val="tx1"/>
              </a:solidFill>
            </a:endParaRPr>
          </a:p>
          <a:p>
            <a:r>
              <a:rPr lang="da-DK" b="0" dirty="0" smtClean="0">
                <a:solidFill>
                  <a:schemeClr val="tx1"/>
                </a:solidFill>
              </a:rPr>
              <a:t>Hvilken rolle spiller Det Administrative Kontaktforum i at lykkes med Sundhedsaftalen 2019-23? </a:t>
            </a:r>
          </a:p>
          <a:p>
            <a:endParaRPr lang="da-DK" b="0" smtClean="0">
              <a:solidFill>
                <a:schemeClr val="tx1"/>
              </a:solidFill>
            </a:endParaRPr>
          </a:p>
          <a:p>
            <a:r>
              <a:rPr lang="da-DK" b="0" smtClean="0">
                <a:solidFill>
                  <a:schemeClr val="tx1"/>
                </a:solidFill>
              </a:rPr>
              <a:t>Hvordan </a:t>
            </a:r>
            <a:r>
              <a:rPr lang="da-DK" b="0" dirty="0" smtClean="0">
                <a:solidFill>
                  <a:schemeClr val="tx1"/>
                </a:solidFill>
              </a:rPr>
              <a:t>ser I Koordinationsgruppens rolle i at få samarbejdet til at lykkes?</a:t>
            </a:r>
          </a:p>
          <a:p>
            <a:pPr marL="0" indent="0">
              <a:buNone/>
            </a:pPr>
            <a:endParaRPr lang="da-DK" b="0" dirty="0" smtClean="0">
              <a:solidFill>
                <a:schemeClr val="tx1"/>
              </a:solidFill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b="1" dirty="0" smtClean="0"/>
              <a:t>Drøftelse af, hvordan vi kan forbedre samarbejdet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3027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147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ndhedsaftale_Skabelon">
  <a:themeElements>
    <a:clrScheme name="Sundhedsaftale_PPT">
      <a:dk1>
        <a:sysClr val="windowText" lastClr="000000"/>
      </a:dk1>
      <a:lt1>
        <a:sysClr val="window" lastClr="FFFFFF"/>
      </a:lt1>
      <a:dk2>
        <a:srgbClr val="00BF39"/>
      </a:dk2>
      <a:lt2>
        <a:srgbClr val="19B3FF"/>
      </a:lt2>
      <a:accent1>
        <a:srgbClr val="FF0D66"/>
      </a:accent1>
      <a:accent2>
        <a:srgbClr val="000000"/>
      </a:accent2>
      <a:accent3>
        <a:srgbClr val="004DFF"/>
      </a:accent3>
      <a:accent4>
        <a:srgbClr val="F79646"/>
      </a:accent4>
      <a:accent5>
        <a:srgbClr val="7FFFA5"/>
      </a:accent5>
      <a:accent6>
        <a:srgbClr val="99B7FF"/>
      </a:accent6>
      <a:hlink>
        <a:srgbClr val="7F7F7F"/>
      </a:hlink>
      <a:folHlink>
        <a:srgbClr val="FF0D66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Sundhedsaftale_Skabelon</Template>
  <TotalTime>0</TotalTime>
  <Words>200</Words>
  <Application>Microsoft Office PowerPoint</Application>
  <PresentationFormat>Skærmshow (4:3)</PresentationFormat>
  <Paragraphs>39</Paragraphs>
  <Slides>7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Courier New</vt:lpstr>
      <vt:lpstr>Verdana</vt:lpstr>
      <vt:lpstr>Sundhedsaftale_Skabelon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Region Syddanmark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Magnus Falby</dc:creator>
  <cp:lastModifiedBy>Magnus Falby</cp:lastModifiedBy>
  <cp:revision>1</cp:revision>
  <dcterms:created xsi:type="dcterms:W3CDTF">2020-08-17T12:06:13Z</dcterms:created>
  <dcterms:modified xsi:type="dcterms:W3CDTF">2020-08-17T12:06:34Z</dcterms:modified>
</cp:coreProperties>
</file>