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9" r:id="rId5"/>
    <p:sldId id="280" r:id="rId6"/>
    <p:sldId id="281" r:id="rId7"/>
    <p:sldId id="266" r:id="rId8"/>
    <p:sldId id="265" r:id="rId9"/>
    <p:sldId id="267" r:id="rId10"/>
    <p:sldId id="261" r:id="rId11"/>
    <p:sldId id="273" r:id="rId12"/>
    <p:sldId id="268" r:id="rId13"/>
    <p:sldId id="262" r:id="rId14"/>
    <p:sldId id="263" r:id="rId15"/>
    <p:sldId id="269" r:id="rId16"/>
    <p:sldId id="270" r:id="rId17"/>
    <p:sldId id="271" r:id="rId18"/>
    <p:sldId id="260" r:id="rId19"/>
    <p:sldId id="264" r:id="rId20"/>
    <p:sldId id="275" r:id="rId21"/>
    <p:sldId id="274" r:id="rId22"/>
    <p:sldId id="276" r:id="rId23"/>
    <p:sldId id="272" r:id="rId24"/>
    <p:sldId id="277" r:id="rId25"/>
    <p:sldId id="278" r:id="rId26"/>
    <p:sldId id="279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3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EFE7D-A38A-47AC-94B8-803E51E8632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9496F84-B692-404D-983A-6F0D90CF8F41}">
      <dgm:prSet phldrT="[Tekst]"/>
      <dgm:spPr/>
      <dgm:t>
        <a:bodyPr/>
        <a:lstStyle/>
        <a:p>
          <a:r>
            <a:rPr lang="da-DK" dirty="0" smtClean="0"/>
            <a:t>Kompetence</a:t>
          </a:r>
          <a:endParaRPr lang="da-DK" dirty="0"/>
        </a:p>
      </dgm:t>
    </dgm:pt>
    <dgm:pt modelId="{DCB5CBA2-413D-4C7F-A71D-7EDA1D65ECEB}" type="parTrans" cxnId="{6B5DC8CA-552E-4FA5-91B9-8D0065936C6C}">
      <dgm:prSet/>
      <dgm:spPr/>
      <dgm:t>
        <a:bodyPr/>
        <a:lstStyle/>
        <a:p>
          <a:endParaRPr lang="da-DK"/>
        </a:p>
      </dgm:t>
    </dgm:pt>
    <dgm:pt modelId="{A90536E5-996E-406C-8271-676619A7FC05}" type="sibTrans" cxnId="{6B5DC8CA-552E-4FA5-91B9-8D0065936C6C}">
      <dgm:prSet/>
      <dgm:spPr/>
      <dgm:t>
        <a:bodyPr/>
        <a:lstStyle/>
        <a:p>
          <a:endParaRPr lang="da-DK"/>
        </a:p>
      </dgm:t>
    </dgm:pt>
    <dgm:pt modelId="{FA9E4C33-487F-4BE6-BC25-8425915E40A1}">
      <dgm:prSet phldrT="[Tekst]"/>
      <dgm:spPr/>
      <dgm:t>
        <a:bodyPr/>
        <a:lstStyle/>
        <a:p>
          <a:r>
            <a:rPr lang="da-DK" dirty="0" smtClean="0"/>
            <a:t>Færdighed</a:t>
          </a:r>
          <a:endParaRPr lang="da-DK" dirty="0"/>
        </a:p>
      </dgm:t>
    </dgm:pt>
    <dgm:pt modelId="{FC6277A9-A763-4665-B026-DC7087302355}" type="parTrans" cxnId="{F553E901-9F5E-4C2F-A746-FCA68E88694C}">
      <dgm:prSet/>
      <dgm:spPr/>
      <dgm:t>
        <a:bodyPr/>
        <a:lstStyle/>
        <a:p>
          <a:endParaRPr lang="da-DK"/>
        </a:p>
      </dgm:t>
    </dgm:pt>
    <dgm:pt modelId="{A2D5A018-6352-42C4-8FF4-7E4F37703854}" type="sibTrans" cxnId="{F553E901-9F5E-4C2F-A746-FCA68E88694C}">
      <dgm:prSet/>
      <dgm:spPr/>
      <dgm:t>
        <a:bodyPr/>
        <a:lstStyle/>
        <a:p>
          <a:endParaRPr lang="da-DK"/>
        </a:p>
      </dgm:t>
    </dgm:pt>
    <dgm:pt modelId="{520BD944-6F22-4B9A-9128-39FBD56564E5}">
      <dgm:prSet phldrT="[Tekst]"/>
      <dgm:spPr/>
      <dgm:t>
        <a:bodyPr/>
        <a:lstStyle/>
        <a:p>
          <a:r>
            <a:rPr lang="da-DK" dirty="0" smtClean="0"/>
            <a:t>Viden</a:t>
          </a:r>
          <a:endParaRPr lang="da-DK" dirty="0"/>
        </a:p>
      </dgm:t>
    </dgm:pt>
    <dgm:pt modelId="{1971C251-E35B-4916-8509-FC07DD46FB59}" type="parTrans" cxnId="{ECD75813-2899-4B53-99E0-8FFF6F7C4EE9}">
      <dgm:prSet/>
      <dgm:spPr/>
      <dgm:t>
        <a:bodyPr/>
        <a:lstStyle/>
        <a:p>
          <a:endParaRPr lang="da-DK"/>
        </a:p>
      </dgm:t>
    </dgm:pt>
    <dgm:pt modelId="{C7CD7DCA-D9E4-4180-833B-830C1459E0A2}" type="sibTrans" cxnId="{ECD75813-2899-4B53-99E0-8FFF6F7C4EE9}">
      <dgm:prSet/>
      <dgm:spPr/>
      <dgm:t>
        <a:bodyPr/>
        <a:lstStyle/>
        <a:p>
          <a:endParaRPr lang="da-DK"/>
        </a:p>
      </dgm:t>
    </dgm:pt>
    <dgm:pt modelId="{679FC867-20B6-469F-858E-82EF1E3664E9}" type="pres">
      <dgm:prSet presAssocID="{49EEFE7D-A38A-47AC-94B8-803E51E86324}" presName="Name0" presStyleCnt="0">
        <dgm:presLayoutVars>
          <dgm:dir/>
          <dgm:animLvl val="lvl"/>
          <dgm:resizeHandles val="exact"/>
        </dgm:presLayoutVars>
      </dgm:prSet>
      <dgm:spPr/>
    </dgm:pt>
    <dgm:pt modelId="{6B70F54B-48FD-4E95-A460-45666E481AC4}" type="pres">
      <dgm:prSet presAssocID="{39496F84-B692-404D-983A-6F0D90CF8F41}" presName="Name8" presStyleCnt="0"/>
      <dgm:spPr/>
    </dgm:pt>
    <dgm:pt modelId="{10E56383-903C-4766-B9BA-257D6BED51C0}" type="pres">
      <dgm:prSet presAssocID="{39496F84-B692-404D-983A-6F0D90CF8F4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8D0E39-DA40-4E14-81E9-CB5A61C6CDBE}" type="pres">
      <dgm:prSet presAssocID="{39496F84-B692-404D-983A-6F0D90CF8F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0FD7777-BE57-4CC9-9178-1FD4D82E56C9}" type="pres">
      <dgm:prSet presAssocID="{FA9E4C33-487F-4BE6-BC25-8425915E40A1}" presName="Name8" presStyleCnt="0"/>
      <dgm:spPr/>
    </dgm:pt>
    <dgm:pt modelId="{D6C0D019-AC01-4D14-AA7E-E3D9C5296A39}" type="pres">
      <dgm:prSet presAssocID="{FA9E4C33-487F-4BE6-BC25-8425915E40A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35C79E5-54D7-460D-A00A-24DF3A8C3CF4}" type="pres">
      <dgm:prSet presAssocID="{FA9E4C33-487F-4BE6-BC25-8425915E40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9CA4DD-1E97-42FA-A52E-2ABAC161AEC2}" type="pres">
      <dgm:prSet presAssocID="{520BD944-6F22-4B9A-9128-39FBD56564E5}" presName="Name8" presStyleCnt="0"/>
      <dgm:spPr/>
    </dgm:pt>
    <dgm:pt modelId="{9F494C00-65FB-4188-9593-A244A66F5E41}" type="pres">
      <dgm:prSet presAssocID="{520BD944-6F22-4B9A-9128-39FBD56564E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2DE6FD3-EF65-4145-9F84-B4236FB8850D}" type="pres">
      <dgm:prSet presAssocID="{520BD944-6F22-4B9A-9128-39FBD56564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033E424-C78B-4375-8D59-AD49A4E5F4B9}" type="presOf" srcId="{49EEFE7D-A38A-47AC-94B8-803E51E86324}" destId="{679FC867-20B6-469F-858E-82EF1E3664E9}" srcOrd="0" destOrd="0" presId="urn:microsoft.com/office/officeart/2005/8/layout/pyramid1"/>
    <dgm:cxn modelId="{6B5DC8CA-552E-4FA5-91B9-8D0065936C6C}" srcId="{49EEFE7D-A38A-47AC-94B8-803E51E86324}" destId="{39496F84-B692-404D-983A-6F0D90CF8F41}" srcOrd="0" destOrd="0" parTransId="{DCB5CBA2-413D-4C7F-A71D-7EDA1D65ECEB}" sibTransId="{A90536E5-996E-406C-8271-676619A7FC05}"/>
    <dgm:cxn modelId="{8321ACEC-3BB6-4244-9F43-329B326DC646}" type="presOf" srcId="{FA9E4C33-487F-4BE6-BC25-8425915E40A1}" destId="{335C79E5-54D7-460D-A00A-24DF3A8C3CF4}" srcOrd="1" destOrd="0" presId="urn:microsoft.com/office/officeart/2005/8/layout/pyramid1"/>
    <dgm:cxn modelId="{248E8FE8-F73D-4E9F-8146-3F1B51135089}" type="presOf" srcId="{39496F84-B692-404D-983A-6F0D90CF8F41}" destId="{10E56383-903C-4766-B9BA-257D6BED51C0}" srcOrd="0" destOrd="0" presId="urn:microsoft.com/office/officeart/2005/8/layout/pyramid1"/>
    <dgm:cxn modelId="{CA6A0C6E-388A-4D7F-84E0-A91FCAB445A9}" type="presOf" srcId="{520BD944-6F22-4B9A-9128-39FBD56564E5}" destId="{9F494C00-65FB-4188-9593-A244A66F5E41}" srcOrd="0" destOrd="0" presId="urn:microsoft.com/office/officeart/2005/8/layout/pyramid1"/>
    <dgm:cxn modelId="{F553E901-9F5E-4C2F-A746-FCA68E88694C}" srcId="{49EEFE7D-A38A-47AC-94B8-803E51E86324}" destId="{FA9E4C33-487F-4BE6-BC25-8425915E40A1}" srcOrd="1" destOrd="0" parTransId="{FC6277A9-A763-4665-B026-DC7087302355}" sibTransId="{A2D5A018-6352-42C4-8FF4-7E4F37703854}"/>
    <dgm:cxn modelId="{B9F1469D-7ACA-460F-8FA7-D4CCD8CF2FA0}" type="presOf" srcId="{FA9E4C33-487F-4BE6-BC25-8425915E40A1}" destId="{D6C0D019-AC01-4D14-AA7E-E3D9C5296A39}" srcOrd="0" destOrd="0" presId="urn:microsoft.com/office/officeart/2005/8/layout/pyramid1"/>
    <dgm:cxn modelId="{ECD75813-2899-4B53-99E0-8FFF6F7C4EE9}" srcId="{49EEFE7D-A38A-47AC-94B8-803E51E86324}" destId="{520BD944-6F22-4B9A-9128-39FBD56564E5}" srcOrd="2" destOrd="0" parTransId="{1971C251-E35B-4916-8509-FC07DD46FB59}" sibTransId="{C7CD7DCA-D9E4-4180-833B-830C1459E0A2}"/>
    <dgm:cxn modelId="{78AEA45F-8974-44EF-BF21-4BEDCFC57965}" type="presOf" srcId="{39496F84-B692-404D-983A-6F0D90CF8F41}" destId="{578D0E39-DA40-4E14-81E9-CB5A61C6CDBE}" srcOrd="1" destOrd="0" presId="urn:microsoft.com/office/officeart/2005/8/layout/pyramid1"/>
    <dgm:cxn modelId="{D5911219-DA91-49B2-A4B1-2685448A25D0}" type="presOf" srcId="{520BD944-6F22-4B9A-9128-39FBD56564E5}" destId="{82DE6FD3-EF65-4145-9F84-B4236FB8850D}" srcOrd="1" destOrd="0" presId="urn:microsoft.com/office/officeart/2005/8/layout/pyramid1"/>
    <dgm:cxn modelId="{EED76A68-C001-4E91-8AC9-6DB2843AC0F6}" type="presParOf" srcId="{679FC867-20B6-469F-858E-82EF1E3664E9}" destId="{6B70F54B-48FD-4E95-A460-45666E481AC4}" srcOrd="0" destOrd="0" presId="urn:microsoft.com/office/officeart/2005/8/layout/pyramid1"/>
    <dgm:cxn modelId="{AD051E93-CBC5-47DE-91A6-BF4938AECC68}" type="presParOf" srcId="{6B70F54B-48FD-4E95-A460-45666E481AC4}" destId="{10E56383-903C-4766-B9BA-257D6BED51C0}" srcOrd="0" destOrd="0" presId="urn:microsoft.com/office/officeart/2005/8/layout/pyramid1"/>
    <dgm:cxn modelId="{6C8D4F05-D9C1-431D-B946-07798A804D78}" type="presParOf" srcId="{6B70F54B-48FD-4E95-A460-45666E481AC4}" destId="{578D0E39-DA40-4E14-81E9-CB5A61C6CDBE}" srcOrd="1" destOrd="0" presId="urn:microsoft.com/office/officeart/2005/8/layout/pyramid1"/>
    <dgm:cxn modelId="{79A90CA5-4A51-401E-B664-A223C1094B14}" type="presParOf" srcId="{679FC867-20B6-469F-858E-82EF1E3664E9}" destId="{30FD7777-BE57-4CC9-9178-1FD4D82E56C9}" srcOrd="1" destOrd="0" presId="urn:microsoft.com/office/officeart/2005/8/layout/pyramid1"/>
    <dgm:cxn modelId="{D8068FFF-D40F-4FE8-B97B-044F100CC15C}" type="presParOf" srcId="{30FD7777-BE57-4CC9-9178-1FD4D82E56C9}" destId="{D6C0D019-AC01-4D14-AA7E-E3D9C5296A39}" srcOrd="0" destOrd="0" presId="urn:microsoft.com/office/officeart/2005/8/layout/pyramid1"/>
    <dgm:cxn modelId="{23320CF3-979A-4ABE-80B5-96B3A27C3C98}" type="presParOf" srcId="{30FD7777-BE57-4CC9-9178-1FD4D82E56C9}" destId="{335C79E5-54D7-460D-A00A-24DF3A8C3CF4}" srcOrd="1" destOrd="0" presId="urn:microsoft.com/office/officeart/2005/8/layout/pyramid1"/>
    <dgm:cxn modelId="{CF7F3E24-B6F8-4FF9-9B2B-353D4DFF1838}" type="presParOf" srcId="{679FC867-20B6-469F-858E-82EF1E3664E9}" destId="{6D9CA4DD-1E97-42FA-A52E-2ABAC161AEC2}" srcOrd="2" destOrd="0" presId="urn:microsoft.com/office/officeart/2005/8/layout/pyramid1"/>
    <dgm:cxn modelId="{09FF5147-4714-4CAC-9DB0-28B90127A059}" type="presParOf" srcId="{6D9CA4DD-1E97-42FA-A52E-2ABAC161AEC2}" destId="{9F494C00-65FB-4188-9593-A244A66F5E41}" srcOrd="0" destOrd="0" presId="urn:microsoft.com/office/officeart/2005/8/layout/pyramid1"/>
    <dgm:cxn modelId="{0354E36B-42DA-4752-9C6A-7BACFF1C6F5C}" type="presParOf" srcId="{6D9CA4DD-1E97-42FA-A52E-2ABAC161AEC2}" destId="{82DE6FD3-EF65-4145-9F84-B4236FB885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6383-903C-4766-B9BA-257D6BED51C0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Kompetence</a:t>
          </a:r>
          <a:endParaRPr lang="da-DK" sz="2700" kern="1200" dirty="0"/>
        </a:p>
      </dsp:txBody>
      <dsp:txXfrm>
        <a:off x="2032000" y="0"/>
        <a:ext cx="2032000" cy="1354666"/>
      </dsp:txXfrm>
    </dsp:sp>
    <dsp:sp modelId="{D6C0D019-AC01-4D14-AA7E-E3D9C5296A39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Færdighed</a:t>
          </a:r>
          <a:endParaRPr lang="da-DK" sz="2700" kern="1200" dirty="0"/>
        </a:p>
      </dsp:txBody>
      <dsp:txXfrm>
        <a:off x="1727199" y="1354666"/>
        <a:ext cx="2641600" cy="1354666"/>
      </dsp:txXfrm>
    </dsp:sp>
    <dsp:sp modelId="{9F494C00-65FB-4188-9593-A244A66F5E41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Viden</a:t>
          </a:r>
          <a:endParaRPr lang="da-DK" sz="2700" kern="1200" dirty="0"/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8888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623888" y="4589463"/>
            <a:ext cx="78867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629840" y="1681163"/>
            <a:ext cx="3868343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623888" y="4589463"/>
            <a:ext cx="78867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629840" y="1681163"/>
            <a:ext cx="3868343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8" y="4589463"/>
            <a:ext cx="78867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75" name="Shape 3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Titeltekst</a:t>
            </a:r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xfrm>
            <a:off x="623888" y="4589463"/>
            <a:ext cx="78867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xfrm>
            <a:off x="629840" y="1681163"/>
            <a:ext cx="3868343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482" name="Shape 482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492" name="Shape 492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0" y="1681163"/>
            <a:ext cx="3868343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14266" y="-25400"/>
            <a:ext cx="9172532" cy="814586"/>
          </a:xfrm>
          <a:prstGeom prst="rect">
            <a:avLst/>
          </a:prstGeom>
          <a:solidFill>
            <a:srgbClr val="89C3EB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350"/>
          </a:p>
        </p:txBody>
      </p:sp>
      <p:sp>
        <p:nvSpPr>
          <p:cNvPr id="9" name="Shape 66"/>
          <p:cNvSpPr/>
          <p:nvPr userDrawn="1"/>
        </p:nvSpPr>
        <p:spPr>
          <a:xfrm>
            <a:off x="260551" y="190689"/>
            <a:ext cx="1215105" cy="12151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" name="image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60552" y="188638"/>
            <a:ext cx="1215104" cy="1215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73884" y="6381328"/>
            <a:ext cx="785791" cy="28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308304" y="6409523"/>
            <a:ext cx="1651002" cy="259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Titeltekst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16234" y="6423499"/>
            <a:ext cx="299117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ohh.dk/wp-content/uploads/2022/05/7-Basal-kirurgisk-teknik.pdf" TargetMode="External"/><Relationship Id="rId3" Type="http://schemas.openxmlformats.org/officeDocument/2006/relationships/hyperlink" Target="https://dsohh.dk/wp-content/uploads/2022/05/2-Pr%E2%94%9Caoperativ-vurdering.pdf" TargetMode="External"/><Relationship Id="rId7" Type="http://schemas.openxmlformats.org/officeDocument/2006/relationships/hyperlink" Target="https://dsohh.dk/wp-content/uploads/2022/05/6-Akutte-%E2%94%ACOe%E2%94%9C%C2%A9retilstande.pdf" TargetMode="External"/><Relationship Id="rId12" Type="http://schemas.openxmlformats.org/officeDocument/2006/relationships/hyperlink" Target="https://dsohh.dk/wp-content/uploads/2022/05/11-Karrierevejledning.pdf" TargetMode="External"/><Relationship Id="rId2" Type="http://schemas.openxmlformats.org/officeDocument/2006/relationships/hyperlink" Target="https://dsohh.dk/wp-content/uploads/2022/05/1-Basal-unders%E2%94%9C%C2%A9gelsesteknik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ohh.dk/wp-content/uploads/2022/05/5-Akutte-n%E2%94%9Case-bihule-og-halstilstande.pdf" TargetMode="External"/><Relationship Id="rId11" Type="http://schemas.openxmlformats.org/officeDocument/2006/relationships/hyperlink" Target="https://dsohh.dk/wp-content/uploads/2022/05/10-Akademisk-arbejde.pdf" TargetMode="External"/><Relationship Id="rId5" Type="http://schemas.openxmlformats.org/officeDocument/2006/relationships/hyperlink" Target="https://dsohh.dk/wp-content/uploads/2022/05/4-Luftvejsha%E2%95%A0endtering.pdf" TargetMode="External"/><Relationship Id="rId10" Type="http://schemas.openxmlformats.org/officeDocument/2006/relationships/hyperlink" Target="https://dsohh.dk/wp-content/uploads/2022/05/9-Tonsilektomi.pdf" TargetMode="External"/><Relationship Id="rId4" Type="http://schemas.openxmlformats.org/officeDocument/2006/relationships/hyperlink" Target="https://dsohh.dk/wp-content/uploads/2022/05/3-Postoperativ-stuegang.pdf" TargetMode="External"/><Relationship Id="rId9" Type="http://schemas.openxmlformats.org/officeDocument/2006/relationships/hyperlink" Target="https://dsohh.dk/wp-content/uploads/2022/05/8-Basal-p%E2%94%9Cadiatrisk-otorhinolaryngologi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sohh.dk/wp-content/uploads/2022/05/7-Rhinologisk-ambulatorium.pdf" TargetMode="External"/><Relationship Id="rId13" Type="http://schemas.openxmlformats.org/officeDocument/2006/relationships/hyperlink" Target="https://dsohh.dk/wp-content/uploads/2022/05/12-Tracheotomi.pdf" TargetMode="External"/><Relationship Id="rId18" Type="http://schemas.openxmlformats.org/officeDocument/2006/relationships/hyperlink" Target="https://dsohh.dk/wp-content/uploads/2022/05/17-Avanceret-stuegang.pdf" TargetMode="External"/><Relationship Id="rId3" Type="http://schemas.openxmlformats.org/officeDocument/2006/relationships/hyperlink" Target="https://dsohh.dk/wp-content/uploads/2022/05/2-Ydre-%E2%94%9C%C2%A9re-kirurgi.pdf" TargetMode="External"/><Relationship Id="rId21" Type="http://schemas.openxmlformats.org/officeDocument/2006/relationships/hyperlink" Target="https://dsohh.dk/wp-content/uploads/2022/05/20-Praksis.pdf" TargetMode="External"/><Relationship Id="rId7" Type="http://schemas.openxmlformats.org/officeDocument/2006/relationships/hyperlink" Target="https://dsohh.dk/wp-content/uploads/2022/05/6-P%E2%94%9Cadiatrisk-audiologi.pdf" TargetMode="External"/><Relationship Id="rId12" Type="http://schemas.openxmlformats.org/officeDocument/2006/relationships/hyperlink" Target="https://dsohh.dk/wp-content/uploads/2022/05/11-Endoskopi.pdf" TargetMode="External"/><Relationship Id="rId17" Type="http://schemas.openxmlformats.org/officeDocument/2006/relationships/hyperlink" Target="https://dsohh.dk/wp-content/uploads/2022/05/16-Basal-halskirurgi.pdf" TargetMode="External"/><Relationship Id="rId2" Type="http://schemas.openxmlformats.org/officeDocument/2006/relationships/hyperlink" Target="https://dsohh.dk/wp-content/uploads/2022/05/1-Otologisk-ambulatorium.pdf" TargetMode="External"/><Relationship Id="rId16" Type="http://schemas.openxmlformats.org/officeDocument/2006/relationships/hyperlink" Target="https://dsohh.dk/wp-content/uploads/2022/05/15-Cancer-ambulatorium.pdf" TargetMode="External"/><Relationship Id="rId20" Type="http://schemas.openxmlformats.org/officeDocument/2006/relationships/hyperlink" Target="https://dsohh.dk/wp-content/uploads/2022/05/19-Avanceret-endoskopi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ohh.dk/wp-content/uploads/2022/05/5-Audiologisk-ambulatorium.pdf" TargetMode="External"/><Relationship Id="rId11" Type="http://schemas.openxmlformats.org/officeDocument/2006/relationships/hyperlink" Target="https://dsohh.dk/wp-content/uploads/2022/05/10-Laryngologi.pdf" TargetMode="External"/><Relationship Id="rId24" Type="http://schemas.openxmlformats.org/officeDocument/2006/relationships/hyperlink" Target="https://dsohh.dk/wp-content/uploads/2022/05/23-Karrierevejledning-HU.pdf" TargetMode="External"/><Relationship Id="rId5" Type="http://schemas.openxmlformats.org/officeDocument/2006/relationships/hyperlink" Target="https://dsohh.dk/wp-content/uploads/2022/05/4-Myringoplastik.pdf" TargetMode="External"/><Relationship Id="rId15" Type="http://schemas.openxmlformats.org/officeDocument/2006/relationships/hyperlink" Target="https://dsohh.dk/wp-content/uploads/2022/05/14-Avanceret-halskirurgi.pdf" TargetMode="External"/><Relationship Id="rId23" Type="http://schemas.openxmlformats.org/officeDocument/2006/relationships/hyperlink" Target="https://dsohh.dk/wp-content/uploads/2022/05/22-S%E2%94%9C%C2%A9vnapn%E2%94%9C%C2%A9e.pdf" TargetMode="External"/><Relationship Id="rId10" Type="http://schemas.openxmlformats.org/officeDocument/2006/relationships/hyperlink" Target="https://dsohh.dk/wp-content/uploads/2022/05/9-FESS.pdf" TargetMode="External"/><Relationship Id="rId19" Type="http://schemas.openxmlformats.org/officeDocument/2006/relationships/hyperlink" Target="https://dsohh.dk/wp-content/uploads/2022/05/18-Rehabilitering.pdf" TargetMode="External"/><Relationship Id="rId4" Type="http://schemas.openxmlformats.org/officeDocument/2006/relationships/hyperlink" Target="https://dsohh.dk/wp-content/uploads/2022/05/3-Avanceret-traumatologi.pdf" TargetMode="External"/><Relationship Id="rId9" Type="http://schemas.openxmlformats.org/officeDocument/2006/relationships/hyperlink" Target="https://dsohh.dk/wp-content/uploads/2022/05/8-Septumplastik.pdf" TargetMode="External"/><Relationship Id="rId14" Type="http://schemas.openxmlformats.org/officeDocument/2006/relationships/hyperlink" Target="https://dsohh.dk/wp-content/uploads/2022/05/13-Halskirurgisk-ambulatorium.pdf" TargetMode="External"/><Relationship Id="rId22" Type="http://schemas.openxmlformats.org/officeDocument/2006/relationships/hyperlink" Target="https://dsohh.dk/wp-content/uploads/2022/05/21-Adenotomi-og-Tubulatio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ddannelseslaege.dk/" TargetMode="External"/><Relationship Id="rId2" Type="http://schemas.openxmlformats.org/officeDocument/2006/relationships/hyperlink" Target="https://videreuddannelsen-syd.dk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1619671" y="1899492"/>
            <a:ext cx="6532279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2000" i="1">
                <a:latin typeface="Interstate-Regular"/>
                <a:ea typeface="Interstate-Regular"/>
                <a:cs typeface="Interstate-Regular"/>
                <a:sym typeface="Interstate-Regular"/>
              </a:defRPr>
            </a:pPr>
            <a:r>
              <a:rPr sz="1500" dirty="0">
                <a:latin typeface="Arial" charset="0"/>
                <a:ea typeface="Arial" charset="0"/>
                <a:cs typeface="Arial" charset="0"/>
              </a:rPr>
              <a:t>    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hape 547"/>
          <p:cNvSpPr/>
          <p:nvPr/>
        </p:nvSpPr>
        <p:spPr>
          <a:xfrm>
            <a:off x="1619672" y="197147"/>
            <a:ext cx="711448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2" name="Tekstfelt 1"/>
          <p:cNvSpPr txBox="1"/>
          <p:nvPr/>
        </p:nvSpPr>
        <p:spPr>
          <a:xfrm>
            <a:off x="1115616" y="1556792"/>
            <a:ext cx="7618536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sz="3200" dirty="0"/>
              <a:t>Nye uddannelsesprogrammer og kompetencekort i </a:t>
            </a:r>
            <a:r>
              <a:rPr lang="da-DK" sz="3200" dirty="0" smtClean="0"/>
              <a:t>speciallægeuddannelsen</a:t>
            </a:r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r>
              <a:rPr lang="da-DK" sz="1400" dirty="0"/>
              <a:t>OTO-RHINO-LARYNGOLOGI FÆLLESMØDE REGION SYDDANMARK </a:t>
            </a:r>
            <a:r>
              <a:rPr kumimoji="0" lang="da-DK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D.01. marts 2024</a:t>
            </a:r>
          </a:p>
          <a:p>
            <a:endParaRPr lang="da-DK" sz="1400" dirty="0"/>
          </a:p>
          <a:p>
            <a:r>
              <a:rPr kumimoji="0" lang="da-DK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Overlæge</a:t>
            </a:r>
            <a:r>
              <a:rPr kumimoji="0" lang="da-DK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Joyce Schultz, ØNH afdeling SLB/Vejle</a:t>
            </a:r>
            <a:endParaRPr kumimoji="0" lang="da-DK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691680" y="188640"/>
            <a:ext cx="655272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Introduktionsstillings kompetencekort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539552" y="1556792"/>
            <a:ext cx="4176464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dirty="0"/>
              <a:t>Kompetencekort</a:t>
            </a:r>
          </a:p>
          <a:p>
            <a:r>
              <a:rPr lang="da-DK" b="1" dirty="0"/>
              <a:t>Introduktionsstilling: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2"/>
              </a:rPr>
              <a:t>Basal undersøgelsesteknik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3"/>
              </a:rPr>
              <a:t>Præoperativ vurdering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4"/>
              </a:rPr>
              <a:t>Postoperativ stuegang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5"/>
              </a:rPr>
              <a:t>Luftvejshåndtering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6"/>
              </a:rPr>
              <a:t>Akutte næse- bihule- og halstilstande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7"/>
              </a:rPr>
              <a:t>Akutte øretilstande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8"/>
              </a:rPr>
              <a:t>Basal kirurgisk teknik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9"/>
              </a:rPr>
              <a:t>Basal pædiatrisk </a:t>
            </a:r>
            <a:r>
              <a:rPr lang="da-DK" dirty="0" err="1">
                <a:hlinkClick r:id="rId9"/>
              </a:rPr>
              <a:t>otorhinolaryngologi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 err="1">
                <a:hlinkClick r:id="rId10"/>
              </a:rPr>
              <a:t>Tonsillektomi</a:t>
            </a:r>
            <a:r>
              <a:rPr lang="da-DK" dirty="0">
                <a:hlinkClick r:id="rId10"/>
              </a:rPr>
              <a:t> (niveau D)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11"/>
              </a:rPr>
              <a:t>Akademisk arbejde</a:t>
            </a:r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>
                <a:hlinkClick r:id="rId12"/>
              </a:rPr>
              <a:t>Karrierevejledning</a:t>
            </a:r>
            <a:endParaRPr lang="da-DK" dirty="0"/>
          </a:p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4636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187624" y="1124744"/>
            <a:ext cx="6840760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da-DK" sz="1600" dirty="0" err="1" smtClean="0">
                <a:hlinkClick r:id="rId2"/>
              </a:rPr>
              <a:t>Otologisk</a:t>
            </a:r>
            <a:r>
              <a:rPr lang="da-DK" sz="1600" dirty="0" smtClean="0">
                <a:hlinkClick r:id="rId2"/>
              </a:rPr>
              <a:t> </a:t>
            </a:r>
            <a:r>
              <a:rPr lang="da-DK" sz="1600" dirty="0">
                <a:hlinkClick r:id="rId2"/>
              </a:rPr>
              <a:t>ambulatorium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3"/>
              </a:rPr>
              <a:t>Ydre øre kirurgi (niveau D)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4"/>
              </a:rPr>
              <a:t>Avanceret </a:t>
            </a:r>
            <a:r>
              <a:rPr lang="da-DK" sz="1600" dirty="0" err="1">
                <a:hlinkClick r:id="rId4"/>
              </a:rPr>
              <a:t>traumatologi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 err="1">
                <a:hlinkClick r:id="rId5"/>
              </a:rPr>
              <a:t>Myringoplastik</a:t>
            </a:r>
            <a:r>
              <a:rPr lang="da-DK" sz="1600" dirty="0">
                <a:hlinkClick r:id="rId5"/>
              </a:rPr>
              <a:t> (niveau B)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6"/>
              </a:rPr>
              <a:t>Audiologisk ambulatorium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7"/>
              </a:rPr>
              <a:t>Pædiatrisk audiologi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 err="1">
                <a:hlinkClick r:id="rId8"/>
              </a:rPr>
              <a:t>Rhinologisk</a:t>
            </a:r>
            <a:r>
              <a:rPr lang="da-DK" sz="1600" dirty="0">
                <a:hlinkClick r:id="rId8"/>
              </a:rPr>
              <a:t> ambulatorium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 err="1">
                <a:hlinkClick r:id="rId9"/>
              </a:rPr>
              <a:t>Septumplastik</a:t>
            </a:r>
            <a:r>
              <a:rPr lang="da-DK" sz="1600" dirty="0">
                <a:hlinkClick r:id="rId9"/>
              </a:rPr>
              <a:t>/</a:t>
            </a:r>
            <a:r>
              <a:rPr lang="da-DK" sz="1600" dirty="0" err="1">
                <a:hlinkClick r:id="rId9"/>
              </a:rPr>
              <a:t>turbinoplastik</a:t>
            </a:r>
            <a:r>
              <a:rPr lang="da-DK" sz="1600" dirty="0">
                <a:hlinkClick r:id="rId9"/>
              </a:rPr>
              <a:t> (niveau B)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0"/>
              </a:rPr>
              <a:t>FESS (niveau B)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1"/>
              </a:rPr>
              <a:t>Laryngologi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2"/>
              </a:rPr>
              <a:t>Diagnostisk </a:t>
            </a:r>
            <a:r>
              <a:rPr lang="da-DK" sz="1600" dirty="0" err="1">
                <a:hlinkClick r:id="rId12"/>
              </a:rPr>
              <a:t>endoskopi</a:t>
            </a:r>
            <a:r>
              <a:rPr lang="da-DK" sz="1600" dirty="0">
                <a:hlinkClick r:id="rId12"/>
              </a:rPr>
              <a:t> (niveau D)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3"/>
              </a:rPr>
              <a:t>Trakeotomi (niveau D)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4"/>
              </a:rPr>
              <a:t>Halskirurgisk ambulatorium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5"/>
              </a:rPr>
              <a:t>Avanceret kirurgisk indgreb (niveau B)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6"/>
              </a:rPr>
              <a:t>Cancer ambulatorium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7"/>
              </a:rPr>
              <a:t>Basal halskirurgi (niveau D)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8"/>
              </a:rPr>
              <a:t>Avanceret stuegang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19"/>
              </a:rPr>
              <a:t>Rehabilitering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20"/>
              </a:rPr>
              <a:t>Avanceret </a:t>
            </a:r>
            <a:r>
              <a:rPr lang="da-DK" sz="1600" dirty="0" err="1">
                <a:hlinkClick r:id="rId20"/>
              </a:rPr>
              <a:t>endoskopi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21"/>
              </a:rPr>
              <a:t>Praksisfunktion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 err="1">
                <a:hlinkClick r:id="rId22"/>
              </a:rPr>
              <a:t>Adenotomi</a:t>
            </a:r>
            <a:r>
              <a:rPr lang="da-DK" sz="1600" dirty="0">
                <a:hlinkClick r:id="rId22"/>
              </a:rPr>
              <a:t> og </a:t>
            </a:r>
            <a:r>
              <a:rPr lang="da-DK" sz="1600" dirty="0" err="1">
                <a:hlinkClick r:id="rId22"/>
              </a:rPr>
              <a:t>Tubulation</a:t>
            </a:r>
            <a:r>
              <a:rPr lang="da-DK" sz="1600" dirty="0">
                <a:hlinkClick r:id="rId22"/>
              </a:rPr>
              <a:t> (niveau D)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 err="1">
                <a:hlinkClick r:id="rId23"/>
              </a:rPr>
              <a:t>Søvnapnøe</a:t>
            </a:r>
            <a:endParaRPr lang="da-DK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sz="1600" dirty="0">
                <a:hlinkClick r:id="rId24"/>
              </a:rPr>
              <a:t>Karrierevejledning HU</a:t>
            </a:r>
            <a:endParaRPr lang="da-DK" sz="1600" dirty="0"/>
          </a:p>
          <a:p>
            <a:endParaRPr lang="da-DK" sz="1600" dirty="0"/>
          </a:p>
        </p:txBody>
      </p:sp>
      <p:sp>
        <p:nvSpPr>
          <p:cNvPr id="3" name="Tekstfelt 2"/>
          <p:cNvSpPr txBox="1"/>
          <p:nvPr/>
        </p:nvSpPr>
        <p:spPr>
          <a:xfrm>
            <a:off x="1619672" y="260648"/>
            <a:ext cx="597666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Hoveduddannelses kompetencekort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592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619672" y="188640"/>
            <a:ext cx="61206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Fordeling af kompetencekort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12032" y="1349152"/>
            <a:ext cx="7128792" cy="496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60761"/>
              </p:ext>
            </p:extLst>
          </p:nvPr>
        </p:nvGraphicFramePr>
        <p:xfrm>
          <a:off x="1763688" y="1052728"/>
          <a:ext cx="5616624" cy="64626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75491846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24757854"/>
                    </a:ext>
                  </a:extLst>
                </a:gridCol>
              </a:tblGrid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Kompetencekort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649522029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 Otologisk ambulatorium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594590906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2. Ydre øre kirurgi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472874963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3. Avanceret traumatologi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3957735993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4. Myringoplastik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58912653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5. Audiologisk ambulatorium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Audiologi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653029922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6. Pædiatrisk audiologi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Audiologi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738745323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7. Rhinologisk ambulatorium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957218210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8. Septum/turbinoplastik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3211029520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9. FESS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83502557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10. Laryngologi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OUH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941384040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11. Diagnostisk endoskopi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 (H2)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286038054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12.Trakeotomi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OUH,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897534078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13. Halskirurgisk ambulatorium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OUH,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603538387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14. Avanceret kirurgisk indgreb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067219687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15. Cancer ambulatorium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181974412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16. Basal halskirurgi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88592664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17. Avanceret stuegang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OUH,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489302490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18. Rehabilitering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589637142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19. Avanceret endoskopi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(OUH),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1396977746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20. Praksisfunktion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Praksis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3639557540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21. Adenotomi og Tubulation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Praksis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927596646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22. Søvnapnø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H1, Praksis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600156106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23. Karrierevejledning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OUH, Praksis, H2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705161056"/>
                  </a:ext>
                </a:extLst>
              </a:tr>
              <a:tr h="14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/>
                </a:tc>
                <a:extLst>
                  <a:ext uri="{0D108BD9-81ED-4DB2-BD59-A6C34878D82A}">
                    <a16:rowId xmlns:a16="http://schemas.microsoft.com/office/drawing/2014/main" val="266771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32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9592" t="19795" r="30164" b="4299"/>
          <a:stretch/>
        </p:blipFill>
        <p:spPr>
          <a:xfrm>
            <a:off x="1259632" y="214923"/>
            <a:ext cx="6264696" cy="66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34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547664" y="116632"/>
            <a:ext cx="669674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Blooms taksonomi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20931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323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763688" y="332656"/>
            <a:ext cx="61206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Formativ</a:t>
            </a:r>
            <a:r>
              <a:rPr kumimoji="0" lang="da-DK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- </a:t>
            </a:r>
            <a:r>
              <a:rPr kumimoji="0" lang="da-DK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Summativ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971600" y="1844824"/>
            <a:ext cx="792088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b="1"/>
              <a:t>Formativ evaluering</a:t>
            </a:r>
            <a:r>
              <a:rPr lang="da-DK"/>
              <a:t> skal styrke og stimulere den uddannelsessøgendes faglige udvikling i modsætning til </a:t>
            </a:r>
            <a:r>
              <a:rPr lang="da-DK" b="1"/>
              <a:t>summativ evaluering</a:t>
            </a:r>
            <a:r>
              <a:rPr lang="da-DK"/>
              <a:t>, der skal afgøre, om en minimumskompetence er opnået.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0516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6" y="2852936"/>
            <a:ext cx="3743268" cy="24482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6" y="3243056"/>
            <a:ext cx="3743268" cy="37188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66" y="3395456"/>
            <a:ext cx="3743268" cy="37188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259632" y="1700808"/>
            <a:ext cx="7056784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dirty="0"/>
              <a:t>Kræver af den uddannelses læge: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at kunne reflektere og være i tråd med sin indre kompas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at kunne organisere</a:t>
            </a:r>
          </a:p>
          <a:p>
            <a:endParaRPr lang="da-DK" dirty="0"/>
          </a:p>
          <a:p>
            <a:r>
              <a:rPr lang="da-DK" dirty="0"/>
              <a:t>Kræver af supervisor/vejleder: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Forstå forskel imellem formativ og </a:t>
            </a:r>
            <a:r>
              <a:rPr lang="da-DK" dirty="0" err="1"/>
              <a:t>summativ</a:t>
            </a:r>
            <a:r>
              <a:rPr lang="da-DK" dirty="0"/>
              <a:t> evaluering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Kendskab til Blooms </a:t>
            </a:r>
            <a:r>
              <a:rPr lang="da-DK" dirty="0" smtClean="0"/>
              <a:t>taksonomi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691680" y="188640"/>
            <a:ext cx="61206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Kompetencekort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3775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691680" y="188640"/>
            <a:ext cx="633670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Forløbssamtaler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403648" y="1412776"/>
            <a:ext cx="720080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Vurdering af progression og egnethed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Vurdering af trivsel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Opfølgning på </a:t>
            </a:r>
            <a:r>
              <a:rPr kumimoji="0" lang="da-DK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uddannnelsesplan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636912"/>
            <a:ext cx="3439269" cy="34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1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619672" y="188640"/>
            <a:ext cx="712879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Kirurgisk speciale kræver kirurgi i uddannelse</a:t>
            </a:r>
            <a:endParaRPr kumimoji="0" lang="da-DK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11560" y="2348880"/>
            <a:ext cx="4392488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FESS/</a:t>
            </a:r>
            <a:r>
              <a:rPr kumimoji="0" lang="da-DK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Infundibulektomi</a:t>
            </a:r>
            <a:endParaRPr kumimoji="0" lang="da-DK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err="1" smtClean="0"/>
              <a:t>Myringoplastik</a:t>
            </a:r>
            <a:r>
              <a:rPr lang="da-DK" dirty="0" smtClean="0"/>
              <a:t>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Fokus på 1 halsoperation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err="1" smtClean="0"/>
              <a:t>Septumplastik</a:t>
            </a:r>
            <a:r>
              <a:rPr lang="da-DK" dirty="0" smtClean="0"/>
              <a:t>/ </a:t>
            </a:r>
            <a:r>
              <a:rPr lang="da-DK" dirty="0" err="1" smtClean="0"/>
              <a:t>turbinoplastik</a:t>
            </a:r>
            <a:endParaRPr lang="da-DK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Alle på superviseret niveau (B niveau)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317035"/>
            <a:ext cx="2969121" cy="30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36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907704" y="188640"/>
            <a:ext cx="604867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simulationstræning</a:t>
            </a:r>
            <a:endParaRPr kumimoji="0" lang="da-DK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03648" y="1340768"/>
            <a:ext cx="6552728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dirty="0" smtClean="0"/>
              <a:t>Ny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Certificeret Bronkoskopi simulationstræning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dirty="0" smtClean="0"/>
              <a:t>Eksisterende: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/>
              <a:t>O</a:t>
            </a:r>
            <a:r>
              <a:rPr lang="da-DK" dirty="0" smtClean="0"/>
              <a:t>toskopi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Fleksibel </a:t>
            </a:r>
            <a:r>
              <a:rPr lang="da-DK" dirty="0" err="1" smtClean="0"/>
              <a:t>endoskopi</a:t>
            </a:r>
            <a:endParaRPr lang="da-D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err="1"/>
              <a:t>N</a:t>
            </a:r>
            <a:r>
              <a:rPr lang="da-DK" dirty="0" err="1" smtClean="0"/>
              <a:t>ødtracheotomi</a:t>
            </a:r>
            <a:endParaRPr lang="da-D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Nasal </a:t>
            </a:r>
            <a:r>
              <a:rPr lang="da-DK" dirty="0" err="1" smtClean="0"/>
              <a:t>endoskopi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07884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55576" y="908720"/>
            <a:ext cx="8136904" cy="590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2"/>
            <a:r>
              <a:rPr kumimoji="0" lang="da-DK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			     </a:t>
            </a:r>
            <a:r>
              <a:rPr kumimoji="0" lang="da-DK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UKYL</a:t>
            </a:r>
            <a:r>
              <a:rPr kumimoji="0" lang="da-DK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		</a:t>
            </a:r>
            <a:r>
              <a:rPr kumimoji="0" lang="da-DK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      </a:t>
            </a:r>
            <a:r>
              <a:rPr kumimoji="0" lang="da-DK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UAO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Esbjerg 		Mahmoud Said		Carsten Hertz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dirty="0" smtClean="0"/>
              <a:t>Sønderborg	</a:t>
            </a:r>
            <a:r>
              <a:rPr lang="da-DK" smtClean="0"/>
              <a:t>	Henrik Petersen</a:t>
            </a:r>
            <a:r>
              <a:rPr lang="da-DK" dirty="0" smtClean="0"/>
              <a:t>	</a:t>
            </a:r>
            <a:r>
              <a:rPr lang="da-DK" smtClean="0"/>
              <a:t>	Susanne </a:t>
            </a:r>
            <a:r>
              <a:rPr lang="da-DK" dirty="0" smtClean="0"/>
              <a:t>Holm Nielsen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Odense/Svendborg        </a:t>
            </a:r>
            <a:r>
              <a:rPr lang="da-DK" dirty="0" smtClean="0"/>
              <a:t>Thomas Flyger	</a:t>
            </a: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	Anders Rørbæk Madsen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Vejle			Jesper Stensig Aa	Joyce Schultz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			</a:t>
            </a:r>
            <a:r>
              <a:rPr kumimoji="0" lang="da-DK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Praktiserende</a:t>
            </a:r>
            <a:r>
              <a:rPr kumimoji="0" lang="da-DK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ØNH læger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a-DK" sz="1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baseline="0" dirty="0" smtClean="0"/>
              <a:t>Middelfart		Søren Fast	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baseline="0" dirty="0" smtClean="0"/>
              <a:t>		</a:t>
            </a:r>
            <a:endParaRPr lang="da-DK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Fredericia		Christian Heidemann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lvl="3"/>
            <a:endParaRPr kumimoji="0" lang="da-DK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			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99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63688" y="116632"/>
            <a:ext cx="61206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Fokuserede ophold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15616" y="1628800"/>
            <a:ext cx="7344816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lvl="0"/>
            <a:r>
              <a:rPr lang="da-DK" b="1" dirty="0" smtClean="0"/>
              <a:t>Intro:</a:t>
            </a:r>
            <a:r>
              <a:rPr lang="da-DK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1 dags fokuseret ophold hos praktiserende ØNH læge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0"/>
            <a:endParaRPr lang="da-DK" dirty="0"/>
          </a:p>
          <a:p>
            <a:pPr lvl="0"/>
            <a:r>
              <a:rPr lang="da-DK" b="1" dirty="0" smtClean="0"/>
              <a:t>HU: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2</a:t>
            </a:r>
            <a:r>
              <a:rPr lang="da-DK" dirty="0"/>
              <a:t>. år under audiologisk ophold: </a:t>
            </a:r>
            <a:r>
              <a:rPr lang="da-DK" b="1" dirty="0"/>
              <a:t>3 dage </a:t>
            </a:r>
            <a:r>
              <a:rPr lang="da-DK" dirty="0"/>
              <a:t>fokuseret ophold ved </a:t>
            </a:r>
            <a:r>
              <a:rPr lang="da-DK" b="1" dirty="0"/>
              <a:t>kæbekirurgisk afdeling OUH</a:t>
            </a:r>
            <a:r>
              <a:rPr lang="da-DK" dirty="0"/>
              <a:t>. Kontaktperson overtandlæge Peter </a:t>
            </a:r>
            <a:r>
              <a:rPr lang="da-DK" dirty="0" smtClean="0"/>
              <a:t>Torkov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3. år under OUH ophold: </a:t>
            </a:r>
            <a:r>
              <a:rPr lang="da-DK" b="1" dirty="0"/>
              <a:t>2 dage </a:t>
            </a:r>
            <a:r>
              <a:rPr lang="da-DK" dirty="0"/>
              <a:t>fokuseret ophold ved </a:t>
            </a:r>
            <a:r>
              <a:rPr lang="da-DK" b="1" dirty="0"/>
              <a:t>onkologisk MDT</a:t>
            </a:r>
            <a:r>
              <a:rPr lang="da-DK" dirty="0"/>
              <a:t>. Kontakt person UAO Anders Rørbæk </a:t>
            </a:r>
            <a:r>
              <a:rPr lang="da-DK" dirty="0" smtClean="0"/>
              <a:t>Madsen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4. år under perifer HU ophold: </a:t>
            </a:r>
            <a:r>
              <a:rPr lang="da-DK" b="1" dirty="0"/>
              <a:t>1 uge </a:t>
            </a:r>
            <a:r>
              <a:rPr lang="da-DK" dirty="0"/>
              <a:t>fokuseret ophold på </a:t>
            </a:r>
            <a:r>
              <a:rPr lang="da-DK" b="1" dirty="0"/>
              <a:t>onkologisk afdeling</a:t>
            </a:r>
            <a:r>
              <a:rPr lang="da-DK" dirty="0"/>
              <a:t>. Kontakt person overlæge </a:t>
            </a:r>
            <a:r>
              <a:rPr lang="da-DK" dirty="0" err="1"/>
              <a:t>Ruta</a:t>
            </a:r>
            <a:r>
              <a:rPr lang="da-DK" dirty="0"/>
              <a:t> </a:t>
            </a:r>
            <a:r>
              <a:rPr lang="da-DK" dirty="0" err="1"/>
              <a:t>Zukauskaite</a:t>
            </a:r>
            <a:endParaRPr lang="da-DK" dirty="0"/>
          </a:p>
          <a:p>
            <a:r>
              <a:rPr lang="da-DK" dirty="0"/>
              <a:t> 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5305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63688" y="116632"/>
            <a:ext cx="676875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/>
              <a:t>A kurser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619672" y="1340768"/>
            <a:ext cx="5688632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dirty="0"/>
              <a:t>Til alle A-kurser er knyttet et </a:t>
            </a:r>
            <a:r>
              <a:rPr lang="da-DK" b="1" dirty="0"/>
              <a:t>e-læringsmodul</a:t>
            </a:r>
            <a:r>
              <a:rPr lang="da-DK" dirty="0"/>
              <a:t>, der udgør et teoretisk supplement i </a:t>
            </a:r>
            <a:r>
              <a:rPr lang="da-DK" dirty="0" smtClean="0"/>
              <a:t>forbindelse </a:t>
            </a:r>
            <a:r>
              <a:rPr lang="da-DK" dirty="0"/>
              <a:t>med evaluering af hvorvidt den enkelte kursists relevante kompetencer i </a:t>
            </a:r>
            <a:r>
              <a:rPr lang="da-DK" dirty="0" smtClean="0"/>
              <a:t>målbeskrivelsen </a:t>
            </a:r>
            <a:r>
              <a:rPr lang="da-DK" dirty="0"/>
              <a:t>er opnået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/>
              <a:t>Der er gjort tiltag i forhold til at optimere både det teoretiske udbytte af kurserne og til at konkretiserer behovet for og karakteren af feedback til UAO om den enkelte kursist </a:t>
            </a:r>
            <a:r>
              <a:rPr lang="da-DK" b="1" dirty="0"/>
              <a:t>ved eventuelle faglige bekymringer</a:t>
            </a:r>
            <a:r>
              <a:rPr lang="da-DK" dirty="0"/>
              <a:t>.  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4983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63688" y="116632"/>
            <a:ext cx="669674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Forskningstræning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68057"/>
            <a:ext cx="3168352" cy="45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5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63688" y="188640"/>
            <a:ext cx="6192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800" b="1" dirty="0" smtClean="0"/>
              <a:t>Tak </a:t>
            </a:r>
            <a:r>
              <a:rPr lang="da-DK" sz="2800" b="1" smtClean="0"/>
              <a:t>for opmærksomheden</a:t>
            </a:r>
            <a:endParaRPr kumimoji="0" lang="da-DK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213450" y="908720"/>
            <a:ext cx="7200800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Den,</a:t>
            </a:r>
            <a:r>
              <a:rPr kumimoji="0" lang="da-DK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som opfatter sig selv som færdiguddannet, er mere færdig, end </a:t>
            </a:r>
            <a:r>
              <a:rPr kumimoji="0" lang="da-DK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uddannet.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baseline="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Christian Godballe: Opgaven er først færdig når den er implementeret. Men kig i din organisation hvordan det bedst kan håndteres.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a-DK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baseline="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60084"/>
            <a:ext cx="5472608" cy="38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691680" y="188640"/>
            <a:ext cx="640871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Regionale uddannelsesudvalg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539552" y="1268760"/>
            <a:ext cx="7920880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Overlæge Anders Rørbæk Madsen, Odense Universitetshospital</a:t>
            </a:r>
            <a:br>
              <a:rPr lang="da-DK" dirty="0"/>
            </a:br>
            <a:r>
              <a:rPr lang="da-DK" dirty="0"/>
              <a:t>Cheflæge Camilla Slot Mehlum, Odense Universitetshospital</a:t>
            </a:r>
            <a:br>
              <a:rPr lang="da-DK" dirty="0"/>
            </a:br>
            <a:r>
              <a:rPr lang="da-DK" dirty="0" smtClean="0"/>
              <a:t>Overlæge </a:t>
            </a:r>
            <a:r>
              <a:rPr lang="da-DK" dirty="0"/>
              <a:t>Susanne Holm Nielsen, Sygehus Sønderjylland, Sønderborg</a:t>
            </a:r>
            <a:br>
              <a:rPr lang="da-DK" dirty="0"/>
            </a:br>
            <a:r>
              <a:rPr lang="da-DK" dirty="0"/>
              <a:t>Overlæge Carsten Tougaard Hertz, Esbjerg </a:t>
            </a:r>
            <a:r>
              <a:rPr lang="da-DK" dirty="0" smtClean="0"/>
              <a:t>Sygehus</a:t>
            </a:r>
          </a:p>
          <a:p>
            <a:r>
              <a:rPr lang="da-DK" dirty="0" smtClean="0"/>
              <a:t>Afdelingslæge </a:t>
            </a:r>
            <a:r>
              <a:rPr lang="da-DK" dirty="0"/>
              <a:t>Armin Jafari, Odense </a:t>
            </a:r>
            <a:r>
              <a:rPr lang="da-DK" dirty="0" smtClean="0"/>
              <a:t>Universitetshospital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Line Schiøtt Nissen, Yngre </a:t>
            </a:r>
            <a:r>
              <a:rPr lang="da-DK" dirty="0" smtClean="0"/>
              <a:t>læge, Sygehus Sønderjylland, Sønderborg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Søren Fast, Speciallægepraksis</a:t>
            </a:r>
            <a:br>
              <a:rPr lang="da-DK" dirty="0"/>
            </a:br>
            <a:r>
              <a:rPr lang="da-DK" dirty="0"/>
              <a:t>Christian Heidemann, </a:t>
            </a:r>
            <a:r>
              <a:rPr lang="da-DK" dirty="0" smtClean="0"/>
              <a:t>Speciallægepraksis</a:t>
            </a:r>
          </a:p>
          <a:p>
            <a:r>
              <a:rPr lang="da-DK" dirty="0"/>
              <a:t>Overlæge Joyce Schultz (formand), Sygehus Lillebælt, Vejle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247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l="29098" t="16381" r="29686" b="25483"/>
          <a:stretch/>
        </p:blipFill>
        <p:spPr>
          <a:xfrm>
            <a:off x="1115616" y="1484784"/>
            <a:ext cx="7056784" cy="485546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619672" y="116632"/>
            <a:ext cx="640871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DSOHHs</a:t>
            </a: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og </a:t>
            </a:r>
            <a:r>
              <a:rPr kumimoji="0" lang="da-DK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sundhedsstyrrelses</a:t>
            </a: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hjemmeside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9485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l="19529" t="25622" r="22713" b="42783"/>
          <a:stretch/>
        </p:blipFill>
        <p:spPr>
          <a:xfrm>
            <a:off x="251520" y="1484784"/>
            <a:ext cx="8766974" cy="388843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691680" y="116632"/>
            <a:ext cx="676875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Kompetencer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2522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971600" y="1556792"/>
            <a:ext cx="7920880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 dirty="0">
                <a:hlinkClick r:id="rId2"/>
              </a:rPr>
              <a:t>Lægelig videreuddannelse (videreuddannelsen-syd.dk</a:t>
            </a:r>
            <a:r>
              <a:rPr lang="da-DK" dirty="0" smtClean="0">
                <a:hlinkClick r:id="rId2"/>
              </a:rPr>
              <a:t>)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Lokale Uddannelsesprogrammer</a:t>
            </a:r>
          </a:p>
          <a:p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r>
              <a:rPr lang="da-DK" dirty="0">
                <a:hlinkClick r:id="rId3"/>
              </a:rPr>
              <a:t>Uddannelseslæge (uddannelseslaege.dk</a:t>
            </a:r>
            <a:r>
              <a:rPr lang="da-DK" dirty="0" smtClean="0">
                <a:hlinkClick r:id="rId3"/>
              </a:rPr>
              <a:t>)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Godkendelse af kompetencer</a:t>
            </a:r>
          </a:p>
          <a:p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8997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63688" y="188640"/>
            <a:ext cx="61206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da-DK">
                <a:solidFill>
                  <a:srgbClr val="FFFFFF"/>
                </a:solidFill>
              </a:rPr>
              <a:t>Nye målsætninger for ØNH uddannelse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755576" y="1700808"/>
            <a:ext cx="8064896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Selvstudium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A-kurser(9), simulationstræning, forskningstræning, SOL kursus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Fokuserede ophold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Superviseret klinisk arbejde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Vejledersamtale, 360 gr. vurdering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Kompetencekort; Intro: 11 kort; HU; 25 kort</a:t>
            </a:r>
          </a:p>
        </p:txBody>
      </p:sp>
    </p:spTree>
    <p:extLst>
      <p:ext uri="{BB962C8B-B14F-4D97-AF65-F5344CB8AC3E}">
        <p14:creationId xmlns:p14="http://schemas.microsoft.com/office/powerpoint/2010/main" val="2614060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115707" y="116632"/>
            <a:ext cx="705678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Ændringer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403648" y="1196752"/>
            <a:ext cx="6336704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Kompetencekort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400" dirty="0" smtClean="0"/>
              <a:t>Forløbssamtaler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Kirurgiske indgreb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400" dirty="0" smtClean="0"/>
              <a:t>Simulationstræning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400" dirty="0" smtClean="0"/>
              <a:t>Fokuserede ophold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400" dirty="0" smtClean="0"/>
              <a:t>A kurser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400" dirty="0" smtClean="0"/>
              <a:t>(Forskningstræning)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3335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t="201" r="55652" b="60733"/>
          <a:stretch/>
        </p:blipFill>
        <p:spPr>
          <a:xfrm>
            <a:off x="1979712" y="1352062"/>
            <a:ext cx="4968552" cy="3661114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619672" y="116632"/>
            <a:ext cx="61206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da-DK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Kompetencekort</a:t>
            </a: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331640" y="5013176"/>
            <a:ext cx="626469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da-DK"/>
              <a:t>7 læge roller; &gt; 100 underkompetencer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2630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ontor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ontor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rtalDepartment xmlns="7f8f8092-5b9a-4fa8-8dc2-99309bd78245" xsi:nil="true"/>
    <d67304936df247ab9448bd970a61aa05 xmlns="7f8f8092-5b9a-4fa8-8dc2-99309bd78245">
      <Terms xmlns="http://schemas.microsoft.com/office/infopath/2007/PartnerControls"/>
    </d67304936df247ab9448bd970a61aa05>
    <ImageCreateDate xmlns="7D4EA774-3E2D-4278-8D8F-CEDAD8BA5637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TaxCatchAll xmlns="7f8f8092-5b9a-4fa8-8dc2-99309bd78245"/>
    <Comment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illedobjekt" ma:contentTypeID="0x0101009148F5A04DDD49CBA7127AADA5FB792B00AADE34325A8B49CDA8BB4DB53328F214001925C10BC3AF234399C8A3A0EC0D75D7" ma:contentTypeVersion="3" ma:contentTypeDescription="Overfør et billede." ma:contentTypeScope="" ma:versionID="7af7d679f4c6a316a56bdb56cb321357">
  <xsd:schema xmlns:xsd="http://www.w3.org/2001/XMLSchema" xmlns:xs="http://www.w3.org/2001/XMLSchema" xmlns:p="http://schemas.microsoft.com/office/2006/metadata/properties" xmlns:ns1="http://schemas.microsoft.com/sharepoint/v3" xmlns:ns2="7D4EA774-3E2D-4278-8D8F-CEDAD8BA5637" xmlns:ns3="http://schemas.microsoft.com/sharepoint/v3/fields" xmlns:ns4="7f8f8092-5b9a-4fa8-8dc2-99309bd78245" targetNamespace="http://schemas.microsoft.com/office/2006/metadata/properties" ma:root="true" ma:fieldsID="3dce8cc1b7247517c97e04b08adebbe5" ns1:_="" ns2:_="" ns3:_="" ns4:_="">
    <xsd:import namespace="http://schemas.microsoft.com/sharepoint/v3"/>
    <xsd:import namespace="7D4EA774-3E2D-4278-8D8F-CEDAD8BA5637"/>
    <xsd:import namespace="http://schemas.microsoft.com/sharepoint/v3/fields"/>
    <xsd:import namespace="7f8f8092-5b9a-4fa8-8dc2-99309bd7824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PortalDepartment" minOccurs="0"/>
                <xsd:element ref="ns4:d67304936df247ab9448bd970a61aa05" minOccurs="0"/>
                <xsd:element ref="ns4:TaxCatchAll" minOccurs="0"/>
                <xsd:element ref="ns4:TaxCatchAllLabel" minOccurs="0"/>
                <xsd:element ref="ns1:Comment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sti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Comment" ma:index="31" nillable="true" ma:displayName="Beskrivelse" ma:internalName="Comment">
      <xsd:simpleType>
        <xsd:restriction base="dms:Note">
          <xsd:maxLength value="255"/>
        </xsd:restriction>
      </xsd:simpleType>
    </xsd:element>
    <xsd:element name="PublishingStartDate" ma:index="33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34" nillable="true" ma:displayName="Slutdato for planlægning" ma:description="" ma:hidden="true" ma:internalName="PublishingExpirationDate">
      <xsd:simpleType>
        <xsd:restriction base="dms:Unknown"/>
      </xsd:simpleType>
    </xsd:element>
    <xsd:element name="AverageRating" ma:index="35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36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EA774-3E2D-4278-8D8F-CEDAD8BA5637" elementFormDefault="qualified">
    <xsd:import namespace="http://schemas.microsoft.com/office/2006/documentManagement/types"/>
    <xsd:import namespace="http://schemas.microsoft.com/office/infopath/2007/PartnerControls"/>
    <xsd:element name="ThumbnailExists" ma:index="17" nillable="true" ma:displayName="Miniature findes" ma:default="FALSE" ma:hidden="true" ma:internalName="ThumbnailExists" ma:readOnly="true">
      <xsd:simpleType>
        <xsd:restriction base="dms:Boolean"/>
      </xsd:simpleType>
    </xsd:element>
    <xsd:element name="PreviewExists" ma:index="18" nillable="true" ma:displayName="Eksempel findes" ma:default="FALSE" ma:hidden="true" ma:internalName="PreviewExists" ma:readOnly="true">
      <xsd:simpleType>
        <xsd:restriction base="dms:Boolean"/>
      </xsd:simpleType>
    </xsd:element>
    <xsd:element name="ImageWidth" ma:index="19" nillable="true" ma:displayName="Bredde" ma:internalName="ImageWidth" ma:readOnly="true">
      <xsd:simpleType>
        <xsd:restriction base="dms:Unknown"/>
      </xsd:simpleType>
    </xsd:element>
    <xsd:element name="ImageHeight" ma:index="21" nillable="true" ma:displayName="Højde" ma:internalName="ImageHeight" ma:readOnly="true">
      <xsd:simpleType>
        <xsd:restriction base="dms:Unknown"/>
      </xsd:simpleType>
    </xsd:element>
    <xsd:element name="ImageCreateDate" ma:index="24" nillable="true" ma:displayName="Den dato, billedet blev tage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5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8092-5b9a-4fa8-8dc2-99309bd78245" elementFormDefault="qualified">
    <xsd:import namespace="http://schemas.microsoft.com/office/2006/documentManagement/types"/>
    <xsd:import namespace="http://schemas.microsoft.com/office/infopath/2007/PartnerControls"/>
    <xsd:element name="PortalDepartment" ma:index="26" nillable="true" ma:displayName="Afdeling" ma:description="" ma:list="{99f68fab-5e88-43a8-9655-891c6db66323}" ma:internalName="PortalDepartment" ma:showField="Title" ma:web="7f8f8092-5b9a-4fa8-8dc2-99309bd78245">
      <xsd:simpleType>
        <xsd:restriction base="dms:Lookup"/>
      </xsd:simpleType>
    </xsd:element>
    <xsd:element name="d67304936df247ab9448bd970a61aa05" ma:index="27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eb262805-af9c-4ed9-b703-4606d8b8e7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description="" ma:hidden="true" ma:list="{ce83bcc4-3322-4fa3-a0df-7e81ae53396e}" ma:internalName="TaxCatchAll" ma:showField="CatchAllData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description="" ma:hidden="true" ma:list="{ce83bcc4-3322-4fa3-a0df-7e81ae53396e}" ma:internalName="TaxCatchAllLabel" ma:readOnly="true" ma:showField="CatchAllDataLabel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3" ma:displayName="Forfatter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 ma:index="22" ma:displayName="Kommentarer"/>
        <xsd:element name="keywords" minOccurs="0" maxOccurs="1" type="xsd:string" ma:index="32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9043A8-C477-4F6A-BFB4-BBCC3CB34D1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4EA774-3E2D-4278-8D8F-CEDAD8BA5637"/>
    <ds:schemaRef ds:uri="http://purl.org/dc/elements/1.1/"/>
    <ds:schemaRef ds:uri="http://schemas.microsoft.com/office/2006/metadata/properties"/>
    <ds:schemaRef ds:uri="7f8f8092-5b9a-4fa8-8dc2-99309bd78245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A274AA-35EA-4AB3-BC20-492A4CCA0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EA774-3E2D-4278-8D8F-CEDAD8BA5637"/>
    <ds:schemaRef ds:uri="http://schemas.microsoft.com/sharepoint/v3/fields"/>
    <ds:schemaRef ds:uri="7f8f8092-5b9a-4fa8-8dc2-99309bd78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CBD931-F1DE-4948-A76B-5C59D3611C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818</Words>
  <Application>Microsoft Office PowerPoint</Application>
  <PresentationFormat>Skærmshow (4:3)</PresentationFormat>
  <Paragraphs>209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Interstate-Regular</vt:lpstr>
      <vt:lpstr>Times New Roman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DK_4-3_PowerPoint-Skabelon</dc:title>
  <dc:creator>Morten Philip</dc:creator>
  <cp:keywords/>
  <dc:description/>
  <cp:lastModifiedBy>Joyce Dominique J Horsmans Schultz</cp:lastModifiedBy>
  <cp:revision>77</cp:revision>
  <dcterms:modified xsi:type="dcterms:W3CDTF">2024-08-20T13:13:55Z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0x0101009148F5A04DDD49CBA7127AADA5FB792B00AADE34325A8B49CDA8BB4DB53328F214001925C10BC3AF234399C8A3A0EC0D75D7</vt:lpwstr>
  </property>
  <property fmtid="{D5CDD505-2E9C-101B-9397-08002B2CF9AE}" pid="3" name="PortalKeyword">
    <vt:lpwstr/>
  </property>
</Properties>
</file>