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217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805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69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561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849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50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882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168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25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490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966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41E7-D014-4B9A-8184-ED9D742DE87E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5F117-A8CC-43AF-841C-B184B935D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021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Team for spiseforstyrrelse</a:t>
            </a:r>
            <a:br>
              <a:rPr lang="da-DK" dirty="0" smtClean="0"/>
            </a:br>
            <a:r>
              <a:rPr lang="da-DK" dirty="0" smtClean="0"/>
              <a:t>Styrket ungeindsats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Kolding Kommune</a:t>
            </a:r>
          </a:p>
          <a:p>
            <a:pPr lvl="0"/>
            <a:r>
              <a:rPr lang="da-DK" dirty="0">
                <a:solidFill>
                  <a:prstClr val="black"/>
                </a:solidFill>
              </a:rPr>
              <a:t>Kort intro</a:t>
            </a:r>
          </a:p>
          <a:p>
            <a:r>
              <a:rPr lang="da-DK" dirty="0" smtClean="0"/>
              <a:t>Steffen Skov Sønnichsen</a:t>
            </a:r>
          </a:p>
        </p:txBody>
      </p:sp>
    </p:spTree>
    <p:extLst>
      <p:ext uri="{BB962C8B-B14F-4D97-AF65-F5344CB8AC3E}">
        <p14:creationId xmlns:p14="http://schemas.microsoft.com/office/powerpoint/2010/main" val="1369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702181" y="874060"/>
            <a:ext cx="1051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dirty="0"/>
              <a:t>Indskrivning: Mange veje ind. Derudover samarbejde med sundhedscenter Kolding og ligevægt samt </a:t>
            </a:r>
            <a:br>
              <a:rPr lang="da-DK" dirty="0"/>
            </a:br>
            <a:r>
              <a:rPr lang="da-DK" dirty="0"/>
              <a:t>BUP syd </a:t>
            </a:r>
            <a:r>
              <a:rPr lang="da-DK" dirty="0">
                <a:solidFill>
                  <a:prstClr val="black"/>
                </a:solidFill>
              </a:rPr>
              <a:t>Spiseteam i Vejle</a:t>
            </a:r>
            <a:r>
              <a:rPr lang="da-DK" dirty="0" smtClean="0">
                <a:solidFill>
                  <a:prstClr val="black"/>
                </a:solidFill>
              </a:rPr>
              <a:t>.</a:t>
            </a:r>
          </a:p>
          <a:p>
            <a:endParaRPr lang="da-DK" dirty="0" smtClean="0"/>
          </a:p>
          <a:p>
            <a:r>
              <a:rPr lang="da-DK" dirty="0" smtClean="0"/>
              <a:t>Helhedsorienteret </a:t>
            </a:r>
            <a:r>
              <a:rPr lang="da-DK" dirty="0" smtClean="0"/>
              <a:t>indsats: </a:t>
            </a:r>
          </a:p>
          <a:p>
            <a:endParaRPr lang="da-DK" dirty="0" smtClean="0"/>
          </a:p>
          <a:p>
            <a:r>
              <a:rPr lang="da-DK" dirty="0" smtClean="0"/>
              <a:t>Tre afgørende processer for at vi og borgerne får succes gennem indsatsen: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Vi skal gøre os fortjente til at blive brugt for at komme i kontakt med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De reelle problemer som ligger bag de symptomer der udvises – herunder familiedynamikker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Bæredygtigt selvværd med højere grad af egen integritet, selvbemyndigelse og indre styrring. </a:t>
            </a:r>
          </a:p>
          <a:p>
            <a:pPr marL="342900" indent="-342900">
              <a:buFont typeface="+mj-lt"/>
              <a:buAutoNum type="arabicPeriod"/>
            </a:pPr>
            <a:endParaRPr lang="da-DK" dirty="0" smtClean="0"/>
          </a:p>
          <a:p>
            <a:r>
              <a:rPr lang="da-DK" dirty="0" smtClean="0"/>
              <a:t>Evidens og følgeskab: </a:t>
            </a:r>
          </a:p>
          <a:p>
            <a:r>
              <a:rPr lang="da-DK" dirty="0" smtClean="0"/>
              <a:t>Pædagogisk relations kompetence: </a:t>
            </a:r>
          </a:p>
          <a:p>
            <a:pPr lvl="0"/>
            <a:r>
              <a:rPr lang="da-DK" dirty="0" smtClean="0"/>
              <a:t>Kontakten og kvaliteten i kontakten og øvelse i at </a:t>
            </a:r>
            <a:r>
              <a:rPr lang="da-DK" dirty="0">
                <a:solidFill>
                  <a:prstClr val="black"/>
                </a:solidFill>
              </a:rPr>
              <a:t>konsekvensberegne egen adfærd i </a:t>
            </a:r>
            <a:r>
              <a:rPr lang="da-DK" dirty="0" smtClean="0">
                <a:solidFill>
                  <a:prstClr val="black"/>
                </a:solidFill>
              </a:rPr>
              <a:t>sammenspil</a:t>
            </a:r>
          </a:p>
          <a:p>
            <a:pPr lvl="0"/>
            <a:r>
              <a:rPr lang="da-DK" dirty="0" smtClean="0">
                <a:solidFill>
                  <a:prstClr val="black"/>
                </a:solidFill>
              </a:rPr>
              <a:t>med </a:t>
            </a:r>
            <a:r>
              <a:rPr lang="da-DK" dirty="0">
                <a:solidFill>
                  <a:prstClr val="black"/>
                </a:solidFill>
              </a:rPr>
              <a:t>andre i et trygt miljø. </a:t>
            </a:r>
          </a:p>
          <a:p>
            <a:endParaRPr lang="da-DK" dirty="0" smtClean="0"/>
          </a:p>
          <a:p>
            <a:pPr lvl="0"/>
            <a:r>
              <a:rPr lang="da-DK" dirty="0" smtClean="0">
                <a:solidFill>
                  <a:prstClr val="black"/>
                </a:solidFill>
              </a:rPr>
              <a:t>Medarbejder, borger </a:t>
            </a:r>
            <a:r>
              <a:rPr lang="da-DK" dirty="0">
                <a:solidFill>
                  <a:prstClr val="black"/>
                </a:solidFill>
              </a:rPr>
              <a:t>og kultur – passion og </a:t>
            </a:r>
            <a:r>
              <a:rPr lang="da-DK" dirty="0" smtClean="0">
                <a:solidFill>
                  <a:prstClr val="black"/>
                </a:solidFill>
              </a:rPr>
              <a:t>begejstring som drivkraft: </a:t>
            </a:r>
          </a:p>
          <a:p>
            <a:pPr lvl="0"/>
            <a:r>
              <a:rPr lang="da-DK" dirty="0" smtClean="0">
                <a:solidFill>
                  <a:prstClr val="black"/>
                </a:solidFill>
              </a:rPr>
              <a:t>Passion og begejstring fordi det er </a:t>
            </a:r>
            <a:r>
              <a:rPr lang="da-DK" dirty="0">
                <a:solidFill>
                  <a:prstClr val="black"/>
                </a:solidFill>
              </a:rPr>
              <a:t>vores ”naturlige” unikke </a:t>
            </a:r>
            <a:r>
              <a:rPr lang="da-DK" dirty="0" smtClean="0">
                <a:solidFill>
                  <a:prstClr val="black"/>
                </a:solidFill>
              </a:rPr>
              <a:t>frekvens/kendetegn.  </a:t>
            </a:r>
            <a:endParaRPr lang="da-DK" dirty="0">
              <a:solidFill>
                <a:prstClr val="black"/>
              </a:solidFill>
            </a:endParaRPr>
          </a:p>
          <a:p>
            <a:pPr lvl="0"/>
            <a:endParaRPr lang="da-DK" dirty="0" smtClean="0">
              <a:solidFill>
                <a:prstClr val="black"/>
              </a:solidFill>
            </a:endParaRPr>
          </a:p>
          <a:p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73423" y="230656"/>
            <a:ext cx="8198224" cy="643404"/>
          </a:xfrm>
        </p:spPr>
        <p:txBody>
          <a:bodyPr>
            <a:normAutofit/>
          </a:bodyPr>
          <a:lstStyle/>
          <a:p>
            <a:r>
              <a:rPr lang="da-DK" sz="2000" dirty="0" smtClean="0"/>
              <a:t>Slide 2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12838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 descr="Tabellen indeholder 4 felter.&#10;1. felt &quot;Vores tro og definitioner(ikke fakta) er Blue printet af bygningen/kroppen - bevidst og ubevidst&quot;.&#10;2. felt: Følelser: bygningen/kroppen, sansning, oplevelse       &#10;3. felt: Tanker: bygningens/kroppens byggesten&#10;4. felt: Adfærd: handlinger og automatiserede tanker                      " title="4 felt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35654"/>
              </p:ext>
            </p:extLst>
          </p:nvPr>
        </p:nvGraphicFramePr>
        <p:xfrm>
          <a:off x="4854632" y="1319990"/>
          <a:ext cx="5305367" cy="30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367">
                  <a:extLst>
                    <a:ext uri="{9D8B030D-6E8A-4147-A177-3AD203B41FA5}">
                      <a16:colId xmlns:a16="http://schemas.microsoft.com/office/drawing/2014/main" val="3714606460"/>
                    </a:ext>
                  </a:extLst>
                </a:gridCol>
              </a:tblGrid>
              <a:tr h="829677">
                <a:tc>
                  <a:txBody>
                    <a:bodyPr/>
                    <a:lstStyle/>
                    <a:p>
                      <a:r>
                        <a:rPr lang="da-DK" dirty="0" smtClean="0"/>
                        <a:t>Vores tro og definitioner(ikke fakta</a:t>
                      </a:r>
                      <a:r>
                        <a:rPr lang="da-DK" baseline="0" dirty="0" smtClean="0"/>
                        <a:t>) er </a:t>
                      </a:r>
                      <a:r>
                        <a:rPr lang="da-DK" dirty="0" smtClean="0"/>
                        <a:t>Blue printet af bygningen/kroppen - bevidst</a:t>
                      </a:r>
                      <a:r>
                        <a:rPr lang="da-DK" baseline="0" dirty="0" smtClean="0"/>
                        <a:t> og ubevidst                    1  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67551"/>
                  </a:ext>
                </a:extLst>
              </a:tr>
              <a:tr h="729859">
                <a:tc>
                  <a:txBody>
                    <a:bodyPr/>
                    <a:lstStyle/>
                    <a:p>
                      <a:r>
                        <a:rPr lang="da-DK" dirty="0" smtClean="0"/>
                        <a:t>Følelser: bygningen/kroppen, sansning,</a:t>
                      </a:r>
                      <a:r>
                        <a:rPr lang="da-DK" baseline="0" dirty="0" smtClean="0"/>
                        <a:t> oplevelse       2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5651"/>
                  </a:ext>
                </a:extLst>
              </a:tr>
              <a:tr h="729859">
                <a:tc>
                  <a:txBody>
                    <a:bodyPr/>
                    <a:lstStyle/>
                    <a:p>
                      <a:r>
                        <a:rPr lang="da-DK" dirty="0" smtClean="0"/>
                        <a:t>Tanker: bygningens/kroppens</a:t>
                      </a:r>
                      <a:r>
                        <a:rPr lang="da-DK" baseline="0" dirty="0" smtClean="0"/>
                        <a:t> byggesten                       3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892019"/>
                  </a:ext>
                </a:extLst>
              </a:tr>
              <a:tr h="729859">
                <a:tc>
                  <a:txBody>
                    <a:bodyPr/>
                    <a:lstStyle/>
                    <a:p>
                      <a:r>
                        <a:rPr lang="da-DK" dirty="0" smtClean="0"/>
                        <a:t>Adfærd: handlinger og automatiserede tanker             4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27351"/>
                  </a:ext>
                </a:extLst>
              </a:tr>
            </a:tbl>
          </a:graphicData>
        </a:graphic>
      </p:graphicFrame>
      <p:cxnSp>
        <p:nvCxnSpPr>
          <p:cNvPr id="5" name="Lige forbindelse 4" descr="Øverste linje, som forbinder pæren med det øverste felt, hvor der står &quot; Vores tro og definitioner (ikke fakta) er blue printet af bygningen/kroppen - bevidst og ubevidst" title="Linje"/>
          <p:cNvCxnSpPr/>
          <p:nvPr/>
        </p:nvCxnSpPr>
        <p:spPr>
          <a:xfrm flipH="1">
            <a:off x="3434080" y="1397000"/>
            <a:ext cx="1400232" cy="677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lede 5" descr="Gul pære med lys" title="Pær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66" y="1027331"/>
            <a:ext cx="6096000" cy="3429000"/>
          </a:xfrm>
          <a:prstGeom prst="rect">
            <a:avLst/>
          </a:prstGeom>
        </p:spPr>
      </p:pic>
      <p:cxnSp>
        <p:nvCxnSpPr>
          <p:cNvPr id="8" name="Lige forbindelse 7" descr="Næstøverste linje, som forbinder pæren med det næstøverste felt, hvor der står &quot;Følelser: bygningen/kroppen, sansning og oplevelse&quot;" title="Næstøverste linje"/>
          <p:cNvCxnSpPr/>
          <p:nvPr/>
        </p:nvCxnSpPr>
        <p:spPr>
          <a:xfrm flipH="1" flipV="1">
            <a:off x="3454400" y="2074334"/>
            <a:ext cx="1400232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 descr="Tredje linje, som forbinder pæren med feltet, hvor der står &quot;Tanker: bygningens/kroppens byggesten&quot;" title="Linje 3"/>
          <p:cNvCxnSpPr/>
          <p:nvPr/>
        </p:nvCxnSpPr>
        <p:spPr>
          <a:xfrm>
            <a:off x="3434080" y="2074334"/>
            <a:ext cx="1400232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 descr="Nederste linje, som forbinder pæren med det næstøverste felt, hvor der står &quot;Adfærd: handlinger og aumatiserede tanker&quot;" title="Nederste linje"/>
          <p:cNvCxnSpPr/>
          <p:nvPr/>
        </p:nvCxnSpPr>
        <p:spPr>
          <a:xfrm>
            <a:off x="3434080" y="2074334"/>
            <a:ext cx="1400232" cy="200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felt 14"/>
          <p:cNvSpPr txBox="1"/>
          <p:nvPr/>
        </p:nvSpPr>
        <p:spPr>
          <a:xfrm>
            <a:off x="6464670" y="381000"/>
            <a:ext cx="4774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Væsentligt opmærksomheds hierarki: </a:t>
            </a:r>
          </a:p>
          <a:p>
            <a:r>
              <a:rPr lang="da-DK" dirty="0" smtClean="0">
                <a:solidFill>
                  <a:prstClr val="black"/>
                </a:solidFill>
              </a:rPr>
              <a:t>Pointe: følelser </a:t>
            </a:r>
            <a:r>
              <a:rPr lang="da-DK" dirty="0">
                <a:solidFill>
                  <a:prstClr val="black"/>
                </a:solidFill>
              </a:rPr>
              <a:t>opstår ikke ud af et tomt vakuum</a:t>
            </a:r>
            <a:endParaRPr lang="da-DK" dirty="0"/>
          </a:p>
        </p:txBody>
      </p:sp>
      <p:sp>
        <p:nvSpPr>
          <p:cNvPr id="16" name="Tekstfelt 15" title="Linje"/>
          <p:cNvSpPr txBox="1"/>
          <p:nvPr/>
        </p:nvSpPr>
        <p:spPr>
          <a:xfrm>
            <a:off x="573267" y="4138768"/>
            <a:ext cx="42813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Pæren illustrerer den energimæssige</a:t>
            </a:r>
          </a:p>
          <a:p>
            <a:r>
              <a:rPr lang="da-DK" dirty="0" smtClean="0"/>
              <a:t>fusion mellem vores tro og definitioner, </a:t>
            </a:r>
          </a:p>
          <a:p>
            <a:r>
              <a:rPr lang="da-DK" dirty="0"/>
              <a:t>l</a:t>
            </a:r>
            <a:r>
              <a:rPr lang="da-DK" dirty="0" smtClean="0"/>
              <a:t>igesom når vi trykker på en stikkontakt, </a:t>
            </a:r>
          </a:p>
          <a:p>
            <a:r>
              <a:rPr lang="da-DK" dirty="0"/>
              <a:t>d</a:t>
            </a:r>
            <a:r>
              <a:rPr lang="da-DK" dirty="0" smtClean="0"/>
              <a:t>er tænder pæren som lyser op,</a:t>
            </a:r>
          </a:p>
          <a:p>
            <a:r>
              <a:rPr lang="da-DK" dirty="0" smtClean="0"/>
              <a:t>så skal der være noget vi tror og definerer</a:t>
            </a:r>
          </a:p>
          <a:p>
            <a:r>
              <a:rPr lang="da-DK" dirty="0" smtClean="0"/>
              <a:t>som rigtigt der får følelser og tanker i gang</a:t>
            </a:r>
          </a:p>
          <a:p>
            <a:r>
              <a:rPr lang="da-DK" dirty="0"/>
              <a:t>o</a:t>
            </a:r>
            <a:r>
              <a:rPr lang="da-DK" dirty="0" smtClean="0"/>
              <a:t>g dermed skaber det, den oplevelse vi har </a:t>
            </a:r>
          </a:p>
          <a:p>
            <a:r>
              <a:rPr lang="da-DK" dirty="0" smtClean="0"/>
              <a:t>af situationen/konteksten som vi befinder </a:t>
            </a:r>
          </a:p>
          <a:p>
            <a:r>
              <a:rPr lang="da-DK" dirty="0" smtClean="0"/>
              <a:t>os i. </a:t>
            </a:r>
            <a:endParaRPr lang="da-DK" dirty="0"/>
          </a:p>
        </p:txBody>
      </p:sp>
      <p:sp>
        <p:nvSpPr>
          <p:cNvPr id="17" name="Tekstfelt 16"/>
          <p:cNvSpPr txBox="1"/>
          <p:nvPr/>
        </p:nvSpPr>
        <p:spPr>
          <a:xfrm>
            <a:off x="4834312" y="5311833"/>
            <a:ext cx="688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Valget og vores frie vilje, er det mest kraftfulde vi har til rådighed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94" y="-235634"/>
            <a:ext cx="10515600" cy="13255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Slide 3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26519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048000" y="-437443"/>
            <a:ext cx="6096000" cy="37991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da-DK" sz="12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positiv</a:t>
            </a: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   Negativ			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	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da-DK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da-DK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3" name="Billede 2" descr="Blå trekant" title="Treka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355" y="2399482"/>
            <a:ext cx="3323809" cy="2371429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5785658" y="4829695"/>
            <a:ext cx="1384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Neutral</a:t>
            </a:r>
          </a:p>
          <a:p>
            <a:r>
              <a:rPr lang="da-DK" sz="1200" dirty="0" smtClean="0"/>
              <a:t>     Nu</a:t>
            </a:r>
          </a:p>
          <a:p>
            <a:r>
              <a:rPr lang="da-DK" sz="1200" dirty="0" smtClean="0"/>
              <a:t>Balance</a:t>
            </a:r>
          </a:p>
          <a:p>
            <a:r>
              <a:rPr lang="da-DK" sz="1200" dirty="0" smtClean="0"/>
              <a:t>Vurdere lige gyldigt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4605251" y="764771"/>
            <a:ext cx="334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Treenighed frem for enten eller. Nuet som ”airbag”</a:t>
            </a:r>
            <a:endParaRPr lang="da-DK" sz="120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65847" y="-105522"/>
            <a:ext cx="10515600" cy="13255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Slide 4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24707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895302" y="1670858"/>
            <a:ext cx="77062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At vi følger vores passion og begejstring fra øjeblik til øjeblik så langt vi kan, </a:t>
            </a:r>
          </a:p>
          <a:p>
            <a:r>
              <a:rPr lang="da-DK" dirty="0" smtClean="0"/>
              <a:t>uden specifikke forventninger til hvad udfaldet bliver – dvs. forventningsneutralt</a:t>
            </a:r>
          </a:p>
          <a:p>
            <a:pPr lvl="0"/>
            <a:r>
              <a:rPr lang="da-DK" dirty="0">
                <a:solidFill>
                  <a:prstClr val="black"/>
                </a:solidFill>
              </a:rPr>
              <a:t>På den måde </a:t>
            </a:r>
            <a:r>
              <a:rPr lang="da-DK" dirty="0" smtClean="0">
                <a:solidFill>
                  <a:prstClr val="black"/>
                </a:solidFill>
              </a:rPr>
              <a:t>får </a:t>
            </a:r>
            <a:r>
              <a:rPr lang="da-DK" dirty="0">
                <a:solidFill>
                  <a:prstClr val="black"/>
                </a:solidFill>
              </a:rPr>
              <a:t>vi kvit og frit, mulighed for at gå i retning af det vi foretrækker.</a:t>
            </a:r>
          </a:p>
          <a:p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9635" y="0"/>
            <a:ext cx="10515600" cy="13255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Slide 5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47329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377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Team for spiseforstyrrelse Styrket ungeindsats</vt:lpstr>
      <vt:lpstr>Slide 2</vt:lpstr>
      <vt:lpstr>Slide 3</vt:lpstr>
      <vt:lpstr>Slide 4</vt:lpstr>
      <vt:lpstr>Slide 5</vt:lpstr>
    </vt:vector>
  </TitlesOfParts>
  <Company>Kolding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for spiseforstyrrelse Styrket ungeindsats</dc:title>
  <dc:creator>Steffen Skov Sønnichsen</dc:creator>
  <cp:lastModifiedBy>Stine Redsted</cp:lastModifiedBy>
  <cp:revision>28</cp:revision>
  <dcterms:created xsi:type="dcterms:W3CDTF">2022-04-27T09:06:47Z</dcterms:created>
  <dcterms:modified xsi:type="dcterms:W3CDTF">2022-05-20T10:42:29Z</dcterms:modified>
</cp:coreProperties>
</file>