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5" r:id="rId2"/>
    <p:sldId id="290" r:id="rId3"/>
    <p:sldId id="266" r:id="rId4"/>
    <p:sldId id="267" r:id="rId5"/>
    <p:sldId id="268" r:id="rId6"/>
    <p:sldId id="280" r:id="rId7"/>
    <p:sldId id="279" r:id="rId8"/>
    <p:sldId id="289" r:id="rId9"/>
    <p:sldId id="277" r:id="rId10"/>
    <p:sldId id="278" r:id="rId11"/>
    <p:sldId id="264" r:id="rId1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8" autoAdjust="0"/>
    <p:restoredTop sz="94660"/>
  </p:normalViewPr>
  <p:slideViewPr>
    <p:cSldViewPr>
      <p:cViewPr varScale="1">
        <p:scale>
          <a:sx n="95" d="100"/>
          <a:sy n="95" d="100"/>
        </p:scale>
        <p:origin x="504" y="72"/>
      </p:cViewPr>
      <p:guideLst>
        <p:guide orient="horz" pos="2160"/>
        <p:guide pos="3840"/>
      </p:guideLst>
    </p:cSldViewPr>
  </p:slideViewPr>
  <p:notesTextViewPr>
    <p:cViewPr>
      <p:scale>
        <a:sx n="1" d="1"/>
        <a:sy n="1" d="1"/>
      </p:scale>
      <p:origin x="0" y="0"/>
    </p:cViewPr>
  </p:notesTextViewPr>
  <p:notesViewPr>
    <p:cSldViewPr>
      <p:cViewPr varScale="1">
        <p:scale>
          <a:sx n="124" d="100"/>
          <a:sy n="124" d="100"/>
        </p:scale>
        <p:origin x="75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85B964-5655-401E-ADDF-5B1D773E7FC9}" type="datetimeFigureOut">
              <a:rPr lang="da-DK" smtClean="0"/>
              <a:t>02-05-2025</a:t>
            </a:fld>
            <a:endParaRPr lang="da-DK"/>
          </a:p>
        </p:txBody>
      </p:sp>
      <p:sp>
        <p:nvSpPr>
          <p:cNvPr id="4" name="Pladsholder til diasbille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97A4EE-84B3-4BD3-9133-2DA7922FC606}" type="slidenum">
              <a:rPr lang="da-DK" smtClean="0"/>
              <a:t>‹nr.›</a:t>
            </a:fld>
            <a:endParaRPr lang="da-DK"/>
          </a:p>
        </p:txBody>
      </p:sp>
    </p:spTree>
    <p:extLst>
      <p:ext uri="{BB962C8B-B14F-4D97-AF65-F5344CB8AC3E}">
        <p14:creationId xmlns:p14="http://schemas.microsoft.com/office/powerpoint/2010/main" val="3652246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sp>
        <p:nvSpPr>
          <p:cNvPr id="7" name="Pladsholder til dato 6"/>
          <p:cNvSpPr>
            <a:spLocks noGrp="1"/>
          </p:cNvSpPr>
          <p:nvPr>
            <p:ph type="dt" sz="half" idx="10"/>
          </p:nvPr>
        </p:nvSpPr>
        <p:spPr/>
        <p:txBody>
          <a:bodyPr/>
          <a:lstStyle/>
          <a:p>
            <a:fld id="{AAE3B8A7-3029-45F6-A125-E764AE9E064D}" type="datetime1">
              <a:rPr lang="da-DK" smtClean="0"/>
              <a:t>02-05-2025</a:t>
            </a:fld>
            <a:endParaRPr lang="da-DK"/>
          </a:p>
        </p:txBody>
      </p:sp>
      <p:sp>
        <p:nvSpPr>
          <p:cNvPr id="8" name="Pladsholder til sidefod 7"/>
          <p:cNvSpPr>
            <a:spLocks noGrp="1"/>
          </p:cNvSpPr>
          <p:nvPr>
            <p:ph type="ftr" sz="quarter" idx="11"/>
          </p:nvPr>
        </p:nvSpPr>
        <p:spPr/>
        <p:txBody>
          <a:bodyPr/>
          <a:lstStyle/>
          <a:p>
            <a:endParaRPr lang="da-DK" dirty="0"/>
          </a:p>
        </p:txBody>
      </p:sp>
      <p:sp>
        <p:nvSpPr>
          <p:cNvPr id="9" name="Pladsholder til diasnummer 8"/>
          <p:cNvSpPr>
            <a:spLocks noGrp="1"/>
          </p:cNvSpPr>
          <p:nvPr>
            <p:ph type="sldNum" sz="quarter" idx="12"/>
          </p:nvPr>
        </p:nvSpPr>
        <p:spPr/>
        <p:txBody>
          <a:bodyPr/>
          <a:lstStyle/>
          <a:p>
            <a:fld id="{49B640F0-DCBE-4DC7-A596-29A694D8A71D}" type="slidenum">
              <a:rPr lang="da-DK" smtClean="0"/>
              <a:t>‹nr.›</a:t>
            </a:fld>
            <a:endParaRPr lang="da-DK"/>
          </a:p>
        </p:txBody>
      </p:sp>
      <p:sp>
        <p:nvSpPr>
          <p:cNvPr id="14" name="Pladsholder til tekst 13"/>
          <p:cNvSpPr>
            <a:spLocks noGrp="1"/>
          </p:cNvSpPr>
          <p:nvPr>
            <p:ph type="body" sz="quarter" idx="13" hasCustomPrompt="1"/>
          </p:nvPr>
        </p:nvSpPr>
        <p:spPr>
          <a:xfrm>
            <a:off x="334434" y="4869160"/>
            <a:ext cx="6817684" cy="1224136"/>
          </a:xfrm>
        </p:spPr>
        <p:txBody>
          <a:bodyPr>
            <a:noAutofit/>
          </a:bodyPr>
          <a:lstStyle>
            <a:lvl1pPr marL="0" indent="0">
              <a:buNone/>
              <a:defRPr sz="3200" baseline="0">
                <a:latin typeface="+mj-lt"/>
                <a:ea typeface="Verdana" panose="020B0604030504040204" pitchFamily="34" charset="0"/>
                <a:cs typeface="Verdana" panose="020B0604030504040204" pitchFamily="34" charset="0"/>
              </a:defRPr>
            </a:lvl1pPr>
          </a:lstStyle>
          <a:p>
            <a:pPr lvl="0"/>
            <a:r>
              <a:rPr lang="da-DK" dirty="0"/>
              <a:t>Titel på præsentationen</a:t>
            </a:r>
          </a:p>
          <a:p>
            <a:pPr lvl="0"/>
            <a:r>
              <a:rPr lang="da-DK" dirty="0"/>
              <a:t>Linje 2</a:t>
            </a:r>
          </a:p>
        </p:txBody>
      </p:sp>
      <p:sp>
        <p:nvSpPr>
          <p:cNvPr id="3" name="Pladsholder til tekst 2"/>
          <p:cNvSpPr>
            <a:spLocks noGrp="1"/>
          </p:cNvSpPr>
          <p:nvPr>
            <p:ph type="body" sz="quarter" idx="15" hasCustomPrompt="1"/>
          </p:nvPr>
        </p:nvSpPr>
        <p:spPr>
          <a:xfrm>
            <a:off x="334333" y="6165304"/>
            <a:ext cx="6817784" cy="503238"/>
          </a:xfrm>
        </p:spPr>
        <p:txBody>
          <a:bodyPr anchor="ctr">
            <a:noAutofit/>
          </a:bodyPr>
          <a:lstStyle>
            <a:lvl1pPr marL="0" indent="0">
              <a:buNone/>
              <a:defRPr sz="2000" baseline="0">
                <a:solidFill>
                  <a:schemeClr val="bg1">
                    <a:lumMod val="50000"/>
                  </a:schemeClr>
                </a:solidFill>
              </a:defRPr>
            </a:lvl1pPr>
            <a:lvl5pPr>
              <a:defRPr baseline="0"/>
            </a:lvl5pPr>
          </a:lstStyle>
          <a:p>
            <a:pPr lvl="0"/>
            <a:r>
              <a:rPr lang="da-DK" dirty="0"/>
              <a:t>Tid og sted</a:t>
            </a:r>
          </a:p>
        </p:txBody>
      </p:sp>
      <p:pic>
        <p:nvPicPr>
          <p:cNvPr id="2" name="Billede 1"/>
          <p:cNvPicPr>
            <a:picLocks noChangeAspect="1"/>
          </p:cNvPicPr>
          <p:nvPr userDrawn="1"/>
        </p:nvPicPr>
        <p:blipFill>
          <a:blip r:embed="rId2"/>
          <a:stretch>
            <a:fillRect/>
          </a:stretch>
        </p:blipFill>
        <p:spPr>
          <a:xfrm>
            <a:off x="-48683" y="8790"/>
            <a:ext cx="12176373" cy="6849210"/>
          </a:xfrm>
          <a:prstGeom prst="rect">
            <a:avLst/>
          </a:prstGeom>
        </p:spPr>
      </p:pic>
    </p:spTree>
    <p:extLst>
      <p:ext uri="{BB962C8B-B14F-4D97-AF65-F5344CB8AC3E}">
        <p14:creationId xmlns:p14="http://schemas.microsoft.com/office/powerpoint/2010/main" val="404434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2">
    <p:spTree>
      <p:nvGrpSpPr>
        <p:cNvPr id="1" name=""/>
        <p:cNvGrpSpPr/>
        <p:nvPr/>
      </p:nvGrpSpPr>
      <p:grpSpPr>
        <a:xfrm>
          <a:off x="0" y="0"/>
          <a:ext cx="0" cy="0"/>
          <a:chOff x="0" y="0"/>
          <a:chExt cx="0" cy="0"/>
        </a:xfrm>
      </p:grpSpPr>
      <p:sp>
        <p:nvSpPr>
          <p:cNvPr id="11" name="Pladsholder til tekst 10"/>
          <p:cNvSpPr>
            <a:spLocks noGrp="1"/>
          </p:cNvSpPr>
          <p:nvPr>
            <p:ph type="body" sz="quarter" idx="10" hasCustomPrompt="1"/>
          </p:nvPr>
        </p:nvSpPr>
        <p:spPr>
          <a:xfrm>
            <a:off x="968812" y="1484785"/>
            <a:ext cx="10176933" cy="2808287"/>
          </a:xfrm>
        </p:spPr>
        <p:txBody>
          <a:bodyPr>
            <a:normAutofit/>
          </a:bodyPr>
          <a:lstStyle>
            <a:lvl1pPr marL="0" indent="0" algn="ctr">
              <a:buNone/>
              <a:defRPr sz="4200"/>
            </a:lvl1pPr>
            <a:lvl2pPr marL="457200" indent="0" algn="ctr">
              <a:buNone/>
              <a:defRPr sz="4200"/>
            </a:lvl2pPr>
          </a:lstStyle>
          <a:p>
            <a:pPr lvl="0"/>
            <a:r>
              <a:rPr lang="da-DK" dirty="0"/>
              <a:t>Titel på præsentation</a:t>
            </a:r>
          </a:p>
          <a:p>
            <a:pPr lvl="1"/>
            <a:r>
              <a:rPr lang="da-DK" dirty="0"/>
              <a:t>Linje 2</a:t>
            </a:r>
          </a:p>
        </p:txBody>
      </p:sp>
      <p:pic>
        <p:nvPicPr>
          <p:cNvPr id="2" name="Billede 1"/>
          <p:cNvPicPr>
            <a:picLocks noChangeAspect="1"/>
          </p:cNvPicPr>
          <p:nvPr userDrawn="1"/>
        </p:nvPicPr>
        <p:blipFill>
          <a:blip r:embed="rId2"/>
          <a:stretch>
            <a:fillRect/>
          </a:stretch>
        </p:blipFill>
        <p:spPr>
          <a:xfrm>
            <a:off x="0" y="1"/>
            <a:ext cx="12185915" cy="6854577"/>
          </a:xfrm>
          <a:prstGeom prst="rect">
            <a:avLst/>
          </a:prstGeom>
        </p:spPr>
      </p:pic>
    </p:spTree>
    <p:extLst>
      <p:ext uri="{BB962C8B-B14F-4D97-AF65-F5344CB8AC3E}">
        <p14:creationId xmlns:p14="http://schemas.microsoft.com/office/powerpoint/2010/main" val="31075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holdside">
    <p:spTree>
      <p:nvGrpSpPr>
        <p:cNvPr id="1" name=""/>
        <p:cNvGrpSpPr/>
        <p:nvPr/>
      </p:nvGrpSpPr>
      <p:grpSpPr>
        <a:xfrm>
          <a:off x="0" y="0"/>
          <a:ext cx="0" cy="0"/>
          <a:chOff x="0" y="0"/>
          <a:chExt cx="0" cy="0"/>
        </a:xfrm>
      </p:grpSpPr>
      <p:sp>
        <p:nvSpPr>
          <p:cNvPr id="5" name="Pladsholder til sidefod 4"/>
          <p:cNvSpPr>
            <a:spLocks noGrp="1"/>
          </p:cNvSpPr>
          <p:nvPr>
            <p:ph type="ftr" sz="quarter" idx="11"/>
          </p:nvPr>
        </p:nvSpPr>
        <p:spPr/>
        <p:txBody>
          <a:bodyPr/>
          <a:lstStyle>
            <a:lvl1pPr>
              <a:defRPr sz="1100" b="1">
                <a:solidFill>
                  <a:schemeClr val="accent5"/>
                </a:solidFill>
              </a:defRPr>
            </a:lvl1pPr>
          </a:lstStyle>
          <a:p>
            <a:endParaRPr lang="da-DK" dirty="0"/>
          </a:p>
        </p:txBody>
      </p:sp>
      <p:sp>
        <p:nvSpPr>
          <p:cNvPr id="6" name="Pladsholder til diasnummer 5"/>
          <p:cNvSpPr>
            <a:spLocks noGrp="1"/>
          </p:cNvSpPr>
          <p:nvPr>
            <p:ph type="sldNum" sz="quarter" idx="12"/>
          </p:nvPr>
        </p:nvSpPr>
        <p:spPr/>
        <p:txBody>
          <a:bodyPr/>
          <a:lstStyle>
            <a:lvl1pPr>
              <a:defRPr sz="1400" b="1"/>
            </a:lvl1pPr>
          </a:lstStyle>
          <a:p>
            <a:fld id="{49B640F0-DCBE-4DC7-A596-29A694D8A71D}" type="slidenum">
              <a:rPr lang="da-DK" smtClean="0"/>
              <a:pPr/>
              <a:t>‹nr.›</a:t>
            </a:fld>
            <a:endParaRPr lang="da-DK" dirty="0"/>
          </a:p>
        </p:txBody>
      </p:sp>
      <p:sp>
        <p:nvSpPr>
          <p:cNvPr id="8" name="Pladsholder til tekst 7"/>
          <p:cNvSpPr>
            <a:spLocks noGrp="1"/>
          </p:cNvSpPr>
          <p:nvPr>
            <p:ph type="body" sz="quarter" idx="13"/>
          </p:nvPr>
        </p:nvSpPr>
        <p:spPr>
          <a:xfrm>
            <a:off x="334433" y="1268413"/>
            <a:ext cx="10754784" cy="4752975"/>
          </a:xfrm>
        </p:spPr>
        <p:txBody>
          <a:bodyPr/>
          <a:lstStyle>
            <a:lvl1pPr>
              <a:defRPr sz="2800" b="1">
                <a:solidFill>
                  <a:schemeClr val="accent1"/>
                </a:solidFill>
              </a:defRPr>
            </a:lvl1pPr>
            <a:lvl2pPr marL="742950" indent="-285750">
              <a:buFont typeface="Courier New" panose="02070309020205020404" pitchFamily="49" charset="0"/>
              <a:buChar char="o"/>
              <a:defRPr sz="2500"/>
            </a:lvl2pPr>
            <a:lvl3pPr>
              <a:defRPr sz="2200"/>
            </a:lvl3pPr>
            <a:lvl4pPr>
              <a:defRPr sz="1800"/>
            </a:lvl4pPr>
            <a:lvl5pPr>
              <a:defRPr sz="1200"/>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12" name="Pladsholder til tekst 11"/>
          <p:cNvSpPr>
            <a:spLocks noGrp="1"/>
          </p:cNvSpPr>
          <p:nvPr>
            <p:ph type="body" sz="quarter" idx="14" hasCustomPrompt="1"/>
          </p:nvPr>
        </p:nvSpPr>
        <p:spPr>
          <a:xfrm>
            <a:off x="334433" y="188914"/>
            <a:ext cx="7969251" cy="936625"/>
          </a:xfrm>
        </p:spPr>
        <p:txBody>
          <a:bodyPr anchor="ctr"/>
          <a:lstStyle>
            <a:lvl1pPr marL="0" indent="0">
              <a:buNone/>
              <a:defRPr/>
            </a:lvl1pPr>
          </a:lstStyle>
          <a:p>
            <a:pPr lvl="0"/>
            <a:r>
              <a:rPr lang="da-DK" dirty="0"/>
              <a:t>Overskrift</a:t>
            </a:r>
          </a:p>
        </p:txBody>
      </p:sp>
    </p:spTree>
    <p:extLst>
      <p:ext uri="{BB962C8B-B14F-4D97-AF65-F5344CB8AC3E}">
        <p14:creationId xmlns:p14="http://schemas.microsoft.com/office/powerpoint/2010/main" val="152834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49B640F0-DCBE-4DC7-A596-29A694D8A71D}" type="slidenum">
              <a:rPr lang="da-DK" smtClean="0"/>
              <a:pPr/>
              <a:t>‹nr.›</a:t>
            </a:fld>
            <a:endParaRPr lang="da-DK" dirty="0"/>
          </a:p>
        </p:txBody>
      </p:sp>
    </p:spTree>
    <p:extLst>
      <p:ext uri="{BB962C8B-B14F-4D97-AF65-F5344CB8AC3E}">
        <p14:creationId xmlns:p14="http://schemas.microsoft.com/office/powerpoint/2010/main" val="67574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dirty="0"/>
          </a:p>
        </p:txBody>
      </p:sp>
      <p:sp>
        <p:nvSpPr>
          <p:cNvPr id="3" name="Pladsholder til dato 2"/>
          <p:cNvSpPr>
            <a:spLocks noGrp="1"/>
          </p:cNvSpPr>
          <p:nvPr>
            <p:ph type="dt" sz="half" idx="10"/>
          </p:nvPr>
        </p:nvSpPr>
        <p:spPr/>
        <p:txBody>
          <a:bodyPr/>
          <a:lstStyle/>
          <a:p>
            <a:fld id="{10083B42-CADF-48F6-8768-89B39068212F}" type="datetime1">
              <a:rPr lang="da-DK" smtClean="0"/>
              <a:t>02-05-2025</a:t>
            </a:fld>
            <a:endParaRPr lang="da-DK"/>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49B640F0-DCBE-4DC7-A596-29A694D8A71D}" type="slidenum">
              <a:rPr lang="da-DK" smtClean="0"/>
              <a:pPr/>
              <a:t>‹nr.›</a:t>
            </a:fld>
            <a:endParaRPr lang="da-DK" dirty="0"/>
          </a:p>
        </p:txBody>
      </p:sp>
      <p:sp>
        <p:nvSpPr>
          <p:cNvPr id="7" name="Pladsholder til billede 6"/>
          <p:cNvSpPr>
            <a:spLocks noGrp="1"/>
          </p:cNvSpPr>
          <p:nvPr>
            <p:ph type="pic" sz="quarter" idx="13"/>
          </p:nvPr>
        </p:nvSpPr>
        <p:spPr>
          <a:xfrm>
            <a:off x="624417" y="1268413"/>
            <a:ext cx="11328400" cy="4897437"/>
          </a:xfrm>
        </p:spPr>
        <p:txBody>
          <a:bodyPr/>
          <a:lstStyle/>
          <a:p>
            <a:r>
              <a:rPr lang="da-DK"/>
              <a:t>Klik på ikonet for at tilføje et billede</a:t>
            </a:r>
            <a:endParaRPr lang="da-DK" dirty="0"/>
          </a:p>
        </p:txBody>
      </p:sp>
    </p:spTree>
    <p:extLst>
      <p:ext uri="{BB962C8B-B14F-4D97-AF65-F5344CB8AC3E}">
        <p14:creationId xmlns:p14="http://schemas.microsoft.com/office/powerpoint/2010/main" val="2296349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utslide">
    <p:spTree>
      <p:nvGrpSpPr>
        <p:cNvPr id="1" name=""/>
        <p:cNvGrpSpPr/>
        <p:nvPr/>
      </p:nvGrpSpPr>
      <p:grpSpPr>
        <a:xfrm>
          <a:off x="0" y="0"/>
          <a:ext cx="0" cy="0"/>
          <a:chOff x="0" y="0"/>
          <a:chExt cx="0" cy="0"/>
        </a:xfrm>
      </p:grpSpPr>
      <p:sp>
        <p:nvSpPr>
          <p:cNvPr id="11" name="Pladsholder til tekst 10"/>
          <p:cNvSpPr>
            <a:spLocks noGrp="1"/>
          </p:cNvSpPr>
          <p:nvPr>
            <p:ph type="body" sz="quarter" idx="10" hasCustomPrompt="1"/>
          </p:nvPr>
        </p:nvSpPr>
        <p:spPr>
          <a:xfrm>
            <a:off x="968812" y="1124745"/>
            <a:ext cx="10176933" cy="3168327"/>
          </a:xfrm>
        </p:spPr>
        <p:txBody>
          <a:bodyPr>
            <a:normAutofit/>
          </a:bodyPr>
          <a:lstStyle>
            <a:lvl1pPr marL="0" indent="0" algn="l">
              <a:buNone/>
              <a:defRPr sz="2800" baseline="0">
                <a:solidFill>
                  <a:schemeClr val="tx1"/>
                </a:solidFill>
              </a:defRPr>
            </a:lvl1pPr>
            <a:lvl2pPr marL="457200" indent="0" algn="l">
              <a:buNone/>
              <a:defRPr sz="2800">
                <a:solidFill>
                  <a:schemeClr val="tx1"/>
                </a:solidFill>
              </a:defRPr>
            </a:lvl2pPr>
          </a:lstStyle>
          <a:p>
            <a:pPr lvl="0"/>
            <a:r>
              <a:rPr lang="da-DK" dirty="0"/>
              <a:t>Indsæt tekst</a:t>
            </a:r>
          </a:p>
        </p:txBody>
      </p:sp>
      <p:sp>
        <p:nvSpPr>
          <p:cNvPr id="4" name="Pladsholder til tekst 10"/>
          <p:cNvSpPr>
            <a:spLocks noGrp="1"/>
          </p:cNvSpPr>
          <p:nvPr>
            <p:ph type="body" sz="quarter" idx="11" hasCustomPrompt="1"/>
          </p:nvPr>
        </p:nvSpPr>
        <p:spPr>
          <a:xfrm>
            <a:off x="968812" y="188641"/>
            <a:ext cx="10176933" cy="720080"/>
          </a:xfrm>
        </p:spPr>
        <p:txBody>
          <a:bodyPr>
            <a:normAutofit/>
          </a:bodyPr>
          <a:lstStyle>
            <a:lvl1pPr marL="0" indent="0" algn="l">
              <a:buNone/>
              <a:defRPr sz="3500"/>
            </a:lvl1pPr>
            <a:lvl2pPr marL="457200" indent="0" algn="l">
              <a:buNone/>
              <a:defRPr sz="4200"/>
            </a:lvl2pPr>
          </a:lstStyle>
          <a:p>
            <a:pPr lvl="0"/>
            <a:r>
              <a:rPr lang="da-DK" dirty="0"/>
              <a:t>Overskrift</a:t>
            </a:r>
          </a:p>
        </p:txBody>
      </p:sp>
      <p:pic>
        <p:nvPicPr>
          <p:cNvPr id="5" name="Billede 4"/>
          <p:cNvPicPr>
            <a:picLocks noChangeAspect="1"/>
          </p:cNvPicPr>
          <p:nvPr userDrawn="1"/>
        </p:nvPicPr>
        <p:blipFill>
          <a:blip r:embed="rId2"/>
          <a:stretch>
            <a:fillRect/>
          </a:stretch>
        </p:blipFill>
        <p:spPr>
          <a:xfrm>
            <a:off x="0" y="1"/>
            <a:ext cx="12185915" cy="6854577"/>
          </a:xfrm>
          <a:prstGeom prst="rect">
            <a:avLst/>
          </a:prstGeom>
        </p:spPr>
      </p:pic>
    </p:spTree>
    <p:extLst>
      <p:ext uri="{BB962C8B-B14F-4D97-AF65-F5344CB8AC3E}">
        <p14:creationId xmlns:p14="http://schemas.microsoft.com/office/powerpoint/2010/main" val="1713334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609600" y="274638"/>
            <a:ext cx="7502624" cy="850106"/>
          </a:xfrm>
          <a:prstGeom prst="rect">
            <a:avLst/>
          </a:prstGeom>
        </p:spPr>
        <p:txBody>
          <a:bodyPr vert="horz" lIns="91440" tIns="45720" rIns="91440" bIns="45720" rtlCol="0" anchor="ctr">
            <a:normAutofit/>
          </a:bodyPr>
          <a:lstStyle/>
          <a:p>
            <a:r>
              <a:rPr lang="da-DK" dirty="0"/>
              <a:t>Overskrift</a:t>
            </a:r>
          </a:p>
        </p:txBody>
      </p:sp>
      <p:sp>
        <p:nvSpPr>
          <p:cNvPr id="3" name="Pladsholder til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83B42-CADF-48F6-8768-89B39068212F}" type="datetime1">
              <a:rPr lang="da-DK" smtClean="0"/>
              <a:t>02-05-2025</a:t>
            </a:fld>
            <a:endParaRPr lang="da-DK"/>
          </a:p>
        </p:txBody>
      </p:sp>
      <p:sp>
        <p:nvSpPr>
          <p:cNvPr id="5" name="Pladsholder til sidefod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accent3"/>
                </a:solidFill>
              </a:defRPr>
            </a:lvl1pPr>
          </a:lstStyle>
          <a:p>
            <a:fld id="{49B640F0-DCBE-4DC7-A596-29A694D8A71D}" type="slidenum">
              <a:rPr lang="da-DK" smtClean="0"/>
              <a:pPr/>
              <a:t>‹nr.›</a:t>
            </a:fld>
            <a:endParaRPr lang="da-DK" dirty="0"/>
          </a:p>
        </p:txBody>
      </p:sp>
      <p:pic>
        <p:nvPicPr>
          <p:cNvPr id="8" name="Billede 7"/>
          <p:cNvPicPr>
            <a:picLocks noChangeAspect="1"/>
          </p:cNvPicPr>
          <p:nvPr userDrawn="1"/>
        </p:nvPicPr>
        <p:blipFill>
          <a:blip r:embed="rId8"/>
          <a:stretch>
            <a:fillRect/>
          </a:stretch>
        </p:blipFill>
        <p:spPr>
          <a:xfrm>
            <a:off x="1" y="21426"/>
            <a:ext cx="12153911" cy="6836575"/>
          </a:xfrm>
          <a:prstGeom prst="rect">
            <a:avLst/>
          </a:prstGeom>
        </p:spPr>
      </p:pic>
    </p:spTree>
    <p:extLst>
      <p:ext uri="{BB962C8B-B14F-4D97-AF65-F5344CB8AC3E}">
        <p14:creationId xmlns:p14="http://schemas.microsoft.com/office/powerpoint/2010/main" val="362474401"/>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61" r:id="rId4"/>
    <p:sldLayoutId id="2147483662" r:id="rId5"/>
    <p:sldLayoutId id="2147483664" r:id="rId6"/>
  </p:sldLayoutIdLst>
  <p:hf hdr="0" ftr="0" dt="0"/>
  <p:txStyles>
    <p:titleStyle>
      <a:lvl1pPr algn="l" defTabSz="914400" rtl="0" eaLnBrk="1" latinLnBrk="0" hangingPunct="1">
        <a:spcBef>
          <a:spcPct val="0"/>
        </a:spcBef>
        <a:buNone/>
        <a:defRPr sz="3200" b="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vaers@rsyd.dk" TargetMode="External"/><Relationship Id="rId2" Type="http://schemas.openxmlformats.org/officeDocument/2006/relationships/hyperlink" Target="https://regionsyddanmark.dk/fagfolk/det-naere-sundhedsvaesen/samarbejdsaftaler-og-forlobsprogrammer/samarbejdsaftaler-om-born-og-unge/samarbejdsaftale-for-gravide-og-born-tilknyttet-familieambulatoriet-og-familieambulatoriet-plu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egionsyddanmark.dk/fagfolk/det-naere-sundhedsvaesen/samarbejdsaftaler-og-forlobsprogrammer/samarbejdsaftaler-om-born-og-unge/samarbejdsaftale-for-gravide-og-born-tilknyttet-familieambulatoriet-og-familieambulatoriet-plu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3"/>
          </p:nvPr>
        </p:nvSpPr>
        <p:spPr/>
        <p:txBody>
          <a:bodyPr/>
          <a:lstStyle/>
          <a:p>
            <a:r>
              <a:rPr lang="da-DK" dirty="0"/>
              <a:t>Samarbejdsaftale om gravide og børn tilknyttet Familieambulatoriet og Familieambulatoriet Plus</a:t>
            </a:r>
          </a:p>
        </p:txBody>
      </p:sp>
    </p:spTree>
    <p:extLst>
      <p:ext uri="{BB962C8B-B14F-4D97-AF65-F5344CB8AC3E}">
        <p14:creationId xmlns:p14="http://schemas.microsoft.com/office/powerpoint/2010/main" val="1780924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10</a:t>
            </a:fld>
            <a:endParaRPr lang="da-DK" dirty="0"/>
          </a:p>
        </p:txBody>
      </p:sp>
      <p:sp>
        <p:nvSpPr>
          <p:cNvPr id="3" name="Pladsholder til tekst 2"/>
          <p:cNvSpPr>
            <a:spLocks noGrp="1"/>
          </p:cNvSpPr>
          <p:nvPr>
            <p:ph type="body" sz="quarter" idx="13"/>
          </p:nvPr>
        </p:nvSpPr>
        <p:spPr>
          <a:xfrm>
            <a:off x="334433" y="1268413"/>
            <a:ext cx="10754784" cy="5256931"/>
          </a:xfrm>
        </p:spPr>
        <p:txBody>
          <a:bodyPr>
            <a:normAutofit fontScale="62500" lnSpcReduction="20000"/>
          </a:bodyPr>
          <a:lstStyle/>
          <a:p>
            <a:pPr marL="0" indent="0">
              <a:buNone/>
            </a:pPr>
            <a:r>
              <a:rPr lang="da-DK" dirty="0">
                <a:solidFill>
                  <a:schemeClr val="tx2">
                    <a:lumMod val="50000"/>
                  </a:schemeClr>
                </a:solidFill>
              </a:rPr>
              <a:t>Samarbejdsaftalens bilag indeholder information om: </a:t>
            </a:r>
          </a:p>
          <a:p>
            <a:pPr lvl="1"/>
            <a:r>
              <a:rPr lang="da-DK" dirty="0">
                <a:solidFill>
                  <a:schemeClr val="tx2">
                    <a:lumMod val="50000"/>
                  </a:schemeClr>
                </a:solidFill>
              </a:rPr>
              <a:t>Bilag 1: Inklusions- og opfølgningskriterier i Familieambulatoriet Plus</a:t>
            </a:r>
          </a:p>
          <a:p>
            <a:pPr lvl="1"/>
            <a:r>
              <a:rPr lang="da-DK" dirty="0">
                <a:solidFill>
                  <a:schemeClr val="tx2">
                    <a:lumMod val="50000"/>
                  </a:schemeClr>
                </a:solidFill>
              </a:rPr>
              <a:t>Bilag 2: Gældende lovgivning på området</a:t>
            </a:r>
          </a:p>
          <a:p>
            <a:pPr lvl="1"/>
            <a:r>
              <a:rPr lang="da-DK" dirty="0">
                <a:solidFill>
                  <a:schemeClr val="tx2">
                    <a:lumMod val="50000"/>
                  </a:schemeClr>
                </a:solidFill>
              </a:rPr>
              <a:t>Bilag 3: Samtykkeerklæringer</a:t>
            </a:r>
          </a:p>
          <a:p>
            <a:pPr lvl="2"/>
            <a:r>
              <a:rPr lang="da-DK" dirty="0">
                <a:solidFill>
                  <a:schemeClr val="tx2">
                    <a:lumMod val="50000"/>
                  </a:schemeClr>
                </a:solidFill>
              </a:rPr>
              <a:t>Samtykkeerklæring til netværksmødet</a:t>
            </a:r>
          </a:p>
          <a:p>
            <a:pPr lvl="2"/>
            <a:r>
              <a:rPr lang="da-DK" dirty="0">
                <a:solidFill>
                  <a:schemeClr val="tx2">
                    <a:lumMod val="50000"/>
                  </a:schemeClr>
                </a:solidFill>
              </a:rPr>
              <a:t>Samtykkeerklæring til børneopfølgning</a:t>
            </a:r>
          </a:p>
          <a:p>
            <a:pPr lvl="2"/>
            <a:r>
              <a:rPr lang="da-DK" dirty="0">
                <a:solidFill>
                  <a:schemeClr val="tx2">
                    <a:lumMod val="50000"/>
                  </a:schemeClr>
                </a:solidFill>
              </a:rPr>
              <a:t>Samtykkeerklæring til familieambulatoriet – graviditet og fødsel</a:t>
            </a:r>
          </a:p>
          <a:p>
            <a:pPr lvl="2"/>
            <a:r>
              <a:rPr lang="da-DK" dirty="0">
                <a:solidFill>
                  <a:schemeClr val="tx2">
                    <a:lumMod val="50000"/>
                  </a:schemeClr>
                </a:solidFill>
              </a:rPr>
              <a:t>Bilag til samtykkeerklæring – information om forældremyndighed og bopæl</a:t>
            </a:r>
          </a:p>
          <a:p>
            <a:pPr lvl="1"/>
            <a:r>
              <a:rPr lang="da-DK" dirty="0">
                <a:solidFill>
                  <a:schemeClr val="tx2">
                    <a:lumMod val="50000"/>
                  </a:schemeClr>
                </a:solidFill>
              </a:rPr>
              <a:t>Bilag 4: Skabelon til anmodning om oplysninger i forbindelse med fødsel og barsel på sygehuset</a:t>
            </a:r>
          </a:p>
          <a:p>
            <a:pPr lvl="1"/>
            <a:r>
              <a:rPr lang="da-DK" dirty="0">
                <a:solidFill>
                  <a:schemeClr val="tx2">
                    <a:lumMod val="50000"/>
                  </a:schemeClr>
                </a:solidFill>
              </a:rPr>
              <a:t>Bilag 5: Arbejdsgruppens medlemmer</a:t>
            </a:r>
          </a:p>
          <a:p>
            <a:pPr marL="0" indent="0">
              <a:buNone/>
            </a:pPr>
            <a:endParaRPr lang="da-DK" b="0" dirty="0">
              <a:solidFill>
                <a:schemeClr val="tx2">
                  <a:lumMod val="50000"/>
                </a:schemeClr>
              </a:solidFill>
            </a:endParaRPr>
          </a:p>
          <a:p>
            <a:pPr marL="0" indent="0">
              <a:buNone/>
            </a:pPr>
            <a:r>
              <a:rPr lang="da-DK" dirty="0">
                <a:solidFill>
                  <a:schemeClr val="tx2">
                    <a:lumMod val="50000"/>
                  </a:schemeClr>
                </a:solidFill>
              </a:rPr>
              <a:t>Inspirationsmateriale</a:t>
            </a:r>
          </a:p>
          <a:p>
            <a:pPr marL="0" indent="0">
              <a:buNone/>
            </a:pPr>
            <a:r>
              <a:rPr lang="da-DK" b="0" dirty="0">
                <a:solidFill>
                  <a:schemeClr val="tx2">
                    <a:lumMod val="50000"/>
                  </a:schemeClr>
                </a:solidFill>
              </a:rPr>
              <a:t>På regionens hjemmeside findes Inspirationsværktøj – Guideline for samarbejdet omkring anbringelser og bortadoptioner på Sygehus Lillebælt</a:t>
            </a:r>
          </a:p>
          <a:p>
            <a:pPr marL="0" indent="0">
              <a:buNone/>
            </a:pPr>
            <a:r>
              <a:rPr lang="da-DK" b="0" dirty="0">
                <a:solidFill>
                  <a:schemeClr val="tx2">
                    <a:lumMod val="50000"/>
                  </a:schemeClr>
                </a:solidFill>
                <a:hlinkClick r:id="rId2">
                  <a:extLst>
                    <a:ext uri="{A12FA001-AC4F-418D-AE19-62706E023703}">
                      <ahyp:hlinkClr xmlns:ahyp="http://schemas.microsoft.com/office/drawing/2018/hyperlinkcolor" val="tx"/>
                    </a:ext>
                  </a:extLst>
                </a:hlinkClick>
              </a:rPr>
              <a:t>Samarbejdsaftale for gravide og børn tilknyttet Familieambulatoriet og Familieambulatoriet Plus i Region Syddanmark</a:t>
            </a:r>
            <a:r>
              <a:rPr lang="da-DK" b="0" dirty="0">
                <a:solidFill>
                  <a:schemeClr val="tx2">
                    <a:lumMod val="50000"/>
                  </a:schemeClr>
                </a:solidFill>
              </a:rPr>
              <a:t>	</a:t>
            </a:r>
          </a:p>
          <a:p>
            <a:pPr marL="0" indent="0">
              <a:buNone/>
            </a:pPr>
            <a:endParaRPr lang="da-DK" b="0" dirty="0">
              <a:solidFill>
                <a:schemeClr val="tx2">
                  <a:lumMod val="50000"/>
                </a:schemeClr>
              </a:solidFill>
            </a:endParaRPr>
          </a:p>
          <a:p>
            <a:pPr marL="0" indent="0">
              <a:buNone/>
            </a:pPr>
            <a:endParaRPr lang="da-DK" b="0" dirty="0">
              <a:solidFill>
                <a:schemeClr val="tx2">
                  <a:lumMod val="50000"/>
                </a:schemeClr>
              </a:solidFill>
            </a:endParaRPr>
          </a:p>
          <a:p>
            <a:pPr marL="0" indent="0">
              <a:buNone/>
            </a:pPr>
            <a:r>
              <a:rPr lang="da-DK" b="0" dirty="0">
                <a:solidFill>
                  <a:schemeClr val="tx2">
                    <a:lumMod val="50000"/>
                  </a:schemeClr>
                </a:solidFill>
              </a:rPr>
              <a:t>Hvis man har relevant inspirationsmateriale, man ønsker at dele med andre, kan man få det på hjemmesiden ved at kontakte </a:t>
            </a:r>
            <a:r>
              <a:rPr lang="da-DK" b="0" dirty="0">
                <a:solidFill>
                  <a:schemeClr val="tx2">
                    <a:lumMod val="50000"/>
                  </a:schemeClr>
                </a:solidFill>
                <a:hlinkClick r:id="rId3">
                  <a:extLst>
                    <a:ext uri="{A12FA001-AC4F-418D-AE19-62706E023703}">
                      <ahyp:hlinkClr xmlns:ahyp="http://schemas.microsoft.com/office/drawing/2018/hyperlinkcolor" val="tx"/>
                    </a:ext>
                  </a:extLst>
                </a:hlinkClick>
              </a:rPr>
              <a:t>tvaers@rsyd.dk</a:t>
            </a:r>
            <a:r>
              <a:rPr lang="da-DK" b="0" dirty="0">
                <a:solidFill>
                  <a:schemeClr val="tx2">
                    <a:lumMod val="50000"/>
                  </a:schemeClr>
                </a:solidFill>
              </a:rPr>
              <a:t>. </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ØVRIGT RELEVANT MATERIALE</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t>BILAG &amp; HJEMME-SIDE</a:t>
            </a:r>
          </a:p>
        </p:txBody>
      </p:sp>
    </p:spTree>
    <p:extLst>
      <p:ext uri="{BB962C8B-B14F-4D97-AF65-F5344CB8AC3E}">
        <p14:creationId xmlns:p14="http://schemas.microsoft.com/office/powerpoint/2010/main" val="1900476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0"/>
          </p:nvPr>
        </p:nvSpPr>
        <p:spPr/>
        <p:txBody>
          <a:bodyPr/>
          <a:lstStyle/>
          <a:p>
            <a:endParaRPr lang="da-DK" dirty="0"/>
          </a:p>
        </p:txBody>
      </p:sp>
    </p:spTree>
    <p:extLst>
      <p:ext uri="{BB962C8B-B14F-4D97-AF65-F5344CB8AC3E}">
        <p14:creationId xmlns:p14="http://schemas.microsoft.com/office/powerpoint/2010/main" val="393147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2</a:t>
            </a:fld>
            <a:endParaRPr lang="da-DK" dirty="0">
              <a:solidFill>
                <a:schemeClr val="tx2">
                  <a:lumMod val="50000"/>
                </a:schemeClr>
              </a:solidFill>
            </a:endParaRPr>
          </a:p>
        </p:txBody>
      </p:sp>
      <p:sp>
        <p:nvSpPr>
          <p:cNvPr id="3" name="Pladsholder til tekst 2"/>
          <p:cNvSpPr>
            <a:spLocks noGrp="1"/>
          </p:cNvSpPr>
          <p:nvPr>
            <p:ph type="body" sz="quarter" idx="13"/>
          </p:nvPr>
        </p:nvSpPr>
        <p:spPr/>
        <p:txBody>
          <a:bodyPr>
            <a:normAutofit fontScale="85000" lnSpcReduction="20000"/>
          </a:bodyPr>
          <a:lstStyle/>
          <a:p>
            <a:r>
              <a:rPr lang="da-DK" b="0" dirty="0">
                <a:solidFill>
                  <a:schemeClr val="tx2">
                    <a:lumMod val="50000"/>
                  </a:schemeClr>
                </a:solidFill>
              </a:rPr>
              <a:t>Disse slides er udarbejdet som værktøj til videreformidling af indholdet i samarbejdsaftalen til relevante ledelsesniveauer i henholdsvis region, kommuner og almen praksis. </a:t>
            </a:r>
          </a:p>
          <a:p>
            <a:pPr marL="0" indent="0">
              <a:buNone/>
            </a:pPr>
            <a:endParaRPr lang="da-DK" b="0" dirty="0">
              <a:solidFill>
                <a:schemeClr val="tx2">
                  <a:lumMod val="50000"/>
                </a:schemeClr>
              </a:solidFill>
            </a:endParaRPr>
          </a:p>
          <a:p>
            <a:r>
              <a:rPr lang="da-DK" b="0" dirty="0">
                <a:solidFill>
                  <a:schemeClr val="tx2">
                    <a:lumMod val="50000"/>
                  </a:schemeClr>
                </a:solidFill>
              </a:rPr>
              <a:t>Materialet er udarbejdet som en hjælp til implementeringsarbejdet og kan anvendes i det omfang og den form, det giver mening i den konkrete kontekst.</a:t>
            </a:r>
          </a:p>
          <a:p>
            <a:endParaRPr lang="da-DK" b="0" dirty="0">
              <a:solidFill>
                <a:schemeClr val="tx2">
                  <a:lumMod val="50000"/>
                </a:schemeClr>
              </a:solidFill>
            </a:endParaRPr>
          </a:p>
          <a:p>
            <a:r>
              <a:rPr lang="da-DK" b="0" dirty="0">
                <a:solidFill>
                  <a:schemeClr val="tx2">
                    <a:lumMod val="50000"/>
                  </a:schemeClr>
                </a:solidFill>
              </a:rPr>
              <a:t>Der er ligeledes udarbejdet slides målrettet medarbejderniveauet, som indeholder flere detaljer om samarbejdsaftalens indhold. </a:t>
            </a:r>
          </a:p>
          <a:p>
            <a:endParaRPr lang="da-DK" b="0" dirty="0">
              <a:solidFill>
                <a:schemeClr val="tx2">
                  <a:lumMod val="50000"/>
                </a:schemeClr>
              </a:solidFill>
            </a:endParaRPr>
          </a:p>
          <a:p>
            <a:r>
              <a:rPr lang="da-DK" b="0" dirty="0">
                <a:solidFill>
                  <a:schemeClr val="tx2">
                    <a:lumMod val="50000"/>
                  </a:schemeClr>
                </a:solidFill>
              </a:rPr>
              <a:t>Samarbejdsaftalen og andet relevant indhold findes på regionens hjemmeside: </a:t>
            </a:r>
            <a:r>
              <a:rPr lang="da-DK" b="0" dirty="0">
                <a:hlinkClick r:id="rId2"/>
              </a:rPr>
              <a:t>Samarbejdsaftale for gravide og børn tilknyttet Familieambulatoriet og Familieambulatoriet Plus i Region Syddanmark</a:t>
            </a:r>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lstStyle/>
          <a:p>
            <a:r>
              <a:rPr lang="da-DK" dirty="0">
                <a:solidFill>
                  <a:schemeClr val="tx2">
                    <a:lumMod val="50000"/>
                  </a:schemeClr>
                </a:solidFill>
              </a:rPr>
              <a:t>FORMÅLET MED DISSE SLIDES</a:t>
            </a:r>
          </a:p>
        </p:txBody>
      </p:sp>
    </p:spTree>
    <p:extLst>
      <p:ext uri="{BB962C8B-B14F-4D97-AF65-F5344CB8AC3E}">
        <p14:creationId xmlns:p14="http://schemas.microsoft.com/office/powerpoint/2010/main" val="407877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3</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10010039" cy="4752975"/>
          </a:xfrm>
        </p:spPr>
        <p:txBody>
          <a:bodyPr>
            <a:normAutofit fontScale="92500" lnSpcReduction="20000"/>
          </a:bodyPr>
          <a:lstStyle/>
          <a:p>
            <a:r>
              <a:rPr lang="da-DK" sz="2200" dirty="0">
                <a:solidFill>
                  <a:schemeClr val="tx2">
                    <a:lumMod val="50000"/>
                  </a:schemeClr>
                </a:solidFill>
              </a:rPr>
              <a:t>Sammenskrivning</a:t>
            </a:r>
            <a:r>
              <a:rPr lang="da-DK" sz="2200" b="0" dirty="0">
                <a:solidFill>
                  <a:schemeClr val="tx2">
                    <a:lumMod val="50000"/>
                  </a:schemeClr>
                </a:solidFill>
              </a:rPr>
              <a:t> af to tidligere samarbejdsaftaler: </a:t>
            </a:r>
          </a:p>
          <a:p>
            <a:pPr lvl="2"/>
            <a:r>
              <a:rPr lang="da-DK" b="0" dirty="0">
                <a:solidFill>
                  <a:schemeClr val="tx2">
                    <a:lumMod val="50000"/>
                  </a:schemeClr>
                </a:solidFill>
              </a:rPr>
              <a:t>Samarbejdsaftale vedrørende sårbare gravide</a:t>
            </a:r>
          </a:p>
          <a:p>
            <a:pPr lvl="2"/>
            <a:r>
              <a:rPr lang="da-DK" b="0" dirty="0">
                <a:solidFill>
                  <a:schemeClr val="tx2">
                    <a:lumMod val="50000"/>
                  </a:schemeClr>
                </a:solidFill>
              </a:rPr>
              <a:t>Samarbejdsaftale omkring gravide og børn tilknyttet Familieambulatoriet Plus i Region Syddanmark</a:t>
            </a:r>
          </a:p>
          <a:p>
            <a:pPr marL="0" indent="0">
              <a:buNone/>
            </a:pPr>
            <a:endParaRPr lang="da-DK" sz="2200" b="0" dirty="0">
              <a:solidFill>
                <a:schemeClr val="tx2">
                  <a:lumMod val="50000"/>
                </a:schemeClr>
              </a:solidFill>
            </a:endParaRPr>
          </a:p>
          <a:p>
            <a:r>
              <a:rPr lang="da-DK" sz="2200" dirty="0">
                <a:solidFill>
                  <a:schemeClr val="tx2">
                    <a:lumMod val="50000"/>
                  </a:schemeClr>
                </a:solidFill>
              </a:rPr>
              <a:t>Formål med sammenskrivning</a:t>
            </a:r>
            <a:r>
              <a:rPr lang="da-DK" sz="2200" b="0" dirty="0">
                <a:solidFill>
                  <a:schemeClr val="tx2">
                    <a:lumMod val="50000"/>
                  </a:schemeClr>
                </a:solidFill>
              </a:rPr>
              <a:t>: Forenkling og behov for opdatering af det faglige indhold</a:t>
            </a:r>
          </a:p>
          <a:p>
            <a:pPr marL="0" indent="0">
              <a:buNone/>
            </a:pPr>
            <a:endParaRPr lang="da-DK" sz="2200" b="0" dirty="0">
              <a:solidFill>
                <a:schemeClr val="tx2">
                  <a:lumMod val="50000"/>
                </a:schemeClr>
              </a:solidFill>
            </a:endParaRPr>
          </a:p>
          <a:p>
            <a:r>
              <a:rPr lang="da-DK" sz="2200" dirty="0">
                <a:solidFill>
                  <a:schemeClr val="tx2">
                    <a:lumMod val="50000"/>
                  </a:schemeClr>
                </a:solidFill>
              </a:rPr>
              <a:t>Aftalens opbygning</a:t>
            </a:r>
            <a:r>
              <a:rPr lang="da-DK" sz="2200" b="0" dirty="0">
                <a:solidFill>
                  <a:schemeClr val="tx2">
                    <a:lumMod val="50000"/>
                  </a:schemeClr>
                </a:solidFill>
              </a:rPr>
              <a:t>: </a:t>
            </a:r>
          </a:p>
          <a:p>
            <a:pPr lvl="1"/>
            <a:r>
              <a:rPr lang="da-DK" sz="1900" dirty="0">
                <a:solidFill>
                  <a:schemeClr val="tx2">
                    <a:lumMod val="50000"/>
                  </a:schemeClr>
                </a:solidFill>
              </a:rPr>
              <a:t>Første del (Afsnit 1-5.1) vedrører alle aktører: Formål, målgruppe, principper for samarbejdet, fælles ansvar og opgaver mm.</a:t>
            </a:r>
          </a:p>
          <a:p>
            <a:pPr lvl="1"/>
            <a:r>
              <a:rPr lang="da-DK" sz="1900" dirty="0">
                <a:solidFill>
                  <a:schemeClr val="tx2">
                    <a:lumMod val="50000"/>
                  </a:schemeClr>
                </a:solidFill>
              </a:rPr>
              <a:t>Anden del (Afsnit 5.2-5.5) specificerer opgaver og ansvar for de enkelte aktører i hver sektor. </a:t>
            </a:r>
            <a:endParaRPr lang="da-DK" sz="1900" b="0" dirty="0">
              <a:solidFill>
                <a:schemeClr val="tx2">
                  <a:lumMod val="50000"/>
                </a:schemeClr>
              </a:solidFill>
            </a:endParaRPr>
          </a:p>
          <a:p>
            <a:pPr marL="0" indent="0">
              <a:buNone/>
            </a:pPr>
            <a:endParaRPr lang="da-DK" sz="2200" b="0" dirty="0">
              <a:solidFill>
                <a:schemeClr val="tx2">
                  <a:lumMod val="50000"/>
                </a:schemeClr>
              </a:solidFill>
            </a:endParaRPr>
          </a:p>
          <a:p>
            <a:r>
              <a:rPr lang="da-DK" sz="2200" b="0" dirty="0">
                <a:solidFill>
                  <a:schemeClr val="tx2">
                    <a:lumMod val="50000"/>
                  </a:schemeClr>
                </a:solidFill>
              </a:rPr>
              <a:t>Eksempler på </a:t>
            </a:r>
            <a:r>
              <a:rPr lang="da-DK" sz="2200" dirty="0">
                <a:solidFill>
                  <a:schemeClr val="tx2">
                    <a:lumMod val="50000"/>
                  </a:schemeClr>
                </a:solidFill>
              </a:rPr>
              <a:t>nyt indhold</a:t>
            </a:r>
            <a:r>
              <a:rPr lang="da-DK" sz="2200" b="0" dirty="0">
                <a:solidFill>
                  <a:schemeClr val="tx2">
                    <a:lumMod val="50000"/>
                  </a:schemeClr>
                </a:solidFill>
              </a:rPr>
              <a:t>:</a:t>
            </a:r>
          </a:p>
          <a:p>
            <a:pPr lvl="1"/>
            <a:r>
              <a:rPr lang="da-DK" sz="2200" dirty="0">
                <a:solidFill>
                  <a:schemeClr val="tx2">
                    <a:lumMod val="50000"/>
                  </a:schemeClr>
                </a:solidFill>
              </a:rPr>
              <a:t>Barnets lov</a:t>
            </a:r>
          </a:p>
          <a:p>
            <a:pPr lvl="1"/>
            <a:r>
              <a:rPr lang="da-DK" sz="2200" b="0" dirty="0">
                <a:solidFill>
                  <a:schemeClr val="tx2">
                    <a:lumMod val="50000"/>
                  </a:schemeClr>
                </a:solidFill>
              </a:rPr>
              <a:t>Øget fokus på at skabe fælles sprog i samarbejdet</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BAGGRUND</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1</a:t>
            </a:r>
          </a:p>
        </p:txBody>
      </p:sp>
    </p:spTree>
    <p:extLst>
      <p:ext uri="{BB962C8B-B14F-4D97-AF65-F5344CB8AC3E}">
        <p14:creationId xmlns:p14="http://schemas.microsoft.com/office/powerpoint/2010/main" val="366795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a:extLst>
              <a:ext uri="{FF2B5EF4-FFF2-40B4-BE49-F238E27FC236}">
                <a16:creationId xmlns:a16="http://schemas.microsoft.com/office/drawing/2014/main" id="{B40EBD0F-403A-A5B0-D1CA-FDD4110BFB03}"/>
              </a:ext>
            </a:extLst>
          </p:cNvPr>
          <p:cNvPicPr>
            <a:picLocks noChangeAspect="1"/>
          </p:cNvPicPr>
          <p:nvPr/>
        </p:nvPicPr>
        <p:blipFill>
          <a:blip r:embed="rId2"/>
          <a:srcRect t="8755"/>
          <a:stretch/>
        </p:blipFill>
        <p:spPr>
          <a:xfrm>
            <a:off x="5401496" y="1925327"/>
            <a:ext cx="5890782" cy="4619717"/>
          </a:xfrm>
          <a:prstGeom prst="rect">
            <a:avLst/>
          </a:prstGeom>
        </p:spPr>
      </p:pic>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4</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2"/>
            <a:ext cx="5185503" cy="5453063"/>
          </a:xfrm>
        </p:spPr>
        <p:txBody>
          <a:bodyPr>
            <a:normAutofit fontScale="70000" lnSpcReduction="20000"/>
          </a:bodyPr>
          <a:lstStyle/>
          <a:p>
            <a:pPr marL="57150" indent="0">
              <a:buNone/>
            </a:pPr>
            <a:r>
              <a:rPr lang="da-DK" dirty="0">
                <a:solidFill>
                  <a:schemeClr val="tx2">
                    <a:lumMod val="50000"/>
                  </a:schemeClr>
                </a:solidFill>
              </a:rPr>
              <a:t>Formål: </a:t>
            </a:r>
          </a:p>
          <a:p>
            <a:pPr marL="457200" lvl="1" indent="0">
              <a:buNone/>
            </a:pPr>
            <a:r>
              <a:rPr lang="da-DK" dirty="0">
                <a:solidFill>
                  <a:schemeClr val="tx2">
                    <a:lumMod val="50000"/>
                  </a:schemeClr>
                </a:solidFill>
              </a:rPr>
              <a:t>Sikre bedst mulige sammenhængende, koordinerede og tværsektorielle indsatser af høj kvalitet til den gravide og familien, herunder også i tilfælde, hvor den gravide eller den gravides partner og/eller medforælder har forbrug af afhængighedsskabende medicin, alkohol og/eller andre rusmidler. </a:t>
            </a:r>
          </a:p>
          <a:p>
            <a:pPr marL="457200" lvl="1" indent="0">
              <a:buNone/>
            </a:pPr>
            <a:endParaRPr lang="da-DK" dirty="0">
              <a:solidFill>
                <a:schemeClr val="tx2">
                  <a:lumMod val="50000"/>
                </a:schemeClr>
              </a:solidFill>
            </a:endParaRPr>
          </a:p>
          <a:p>
            <a:pPr marL="457200" lvl="1" indent="0">
              <a:buNone/>
            </a:pPr>
            <a:endParaRPr lang="da-DK" dirty="0">
              <a:solidFill>
                <a:schemeClr val="tx2">
                  <a:lumMod val="50000"/>
                </a:schemeClr>
              </a:solidFill>
            </a:endParaRPr>
          </a:p>
          <a:p>
            <a:pPr marL="57150" indent="0">
              <a:buNone/>
            </a:pPr>
            <a:r>
              <a:rPr lang="da-DK" dirty="0">
                <a:solidFill>
                  <a:schemeClr val="tx2">
                    <a:lumMod val="50000"/>
                  </a:schemeClr>
                </a:solidFill>
              </a:rPr>
              <a:t>Målgruppe:</a:t>
            </a:r>
          </a:p>
          <a:p>
            <a:pPr marL="457200" lvl="1" indent="0">
              <a:buNone/>
            </a:pPr>
            <a:r>
              <a:rPr lang="da-DK" b="0" dirty="0">
                <a:solidFill>
                  <a:schemeClr val="tx2">
                    <a:lumMod val="50000"/>
                  </a:schemeClr>
                </a:solidFill>
              </a:rPr>
              <a:t>Alle gravide samt partner og/eller medforælder, hvor der er en bekymring for barnets trivsel, som typisk vil medføre en underretning og dermed et samarbejde mellem sygehuset og kommunale aktører på social- samt børn- og ungeområdet. </a:t>
            </a:r>
          </a:p>
          <a:p>
            <a:pPr marL="457200" lvl="1" indent="0">
              <a:buNone/>
            </a:pPr>
            <a:endParaRPr lang="da-DK" b="0" dirty="0">
              <a:solidFill>
                <a:schemeClr val="tx2">
                  <a:lumMod val="50000"/>
                </a:schemeClr>
              </a:solidFill>
            </a:endParaRPr>
          </a:p>
          <a:p>
            <a:pPr marL="457200" lvl="1" indent="0">
              <a:buNone/>
            </a:pPr>
            <a:r>
              <a:rPr lang="da-DK" dirty="0">
                <a:solidFill>
                  <a:schemeClr val="tx2">
                    <a:lumMod val="50000"/>
                  </a:schemeClr>
                </a:solidFill>
              </a:rPr>
              <a:t>På sygehuset vil disse gravide og deres familie oftest være tilknyttet Familieambulatoriet. Omfatter også gravide og børn tilknyttet Familieambulatoriet Plus. </a:t>
            </a:r>
            <a:endParaRPr lang="da-DK" b="0" dirty="0">
              <a:solidFill>
                <a:schemeClr val="tx2">
                  <a:lumMod val="50000"/>
                </a:schemeClr>
              </a:solidFill>
            </a:endParaRPr>
          </a:p>
        </p:txBody>
      </p:sp>
      <p:sp>
        <p:nvSpPr>
          <p:cNvPr id="4" name="Pladsholder til tekst 3"/>
          <p:cNvSpPr>
            <a:spLocks noGrp="1"/>
          </p:cNvSpPr>
          <p:nvPr>
            <p:ph type="body" sz="quarter" idx="14"/>
          </p:nvPr>
        </p:nvSpPr>
        <p:spPr>
          <a:xfrm>
            <a:off x="334433" y="188914"/>
            <a:ext cx="7489759" cy="936625"/>
          </a:xfrm>
        </p:spPr>
        <p:txBody>
          <a:bodyPr>
            <a:normAutofit fontScale="92500" lnSpcReduction="10000"/>
          </a:bodyPr>
          <a:lstStyle/>
          <a:p>
            <a:r>
              <a:rPr lang="da-DK" b="1" dirty="0">
                <a:solidFill>
                  <a:schemeClr val="tx2">
                    <a:lumMod val="50000"/>
                  </a:schemeClr>
                </a:solidFill>
              </a:rPr>
              <a:t>SAMARBEJDSAFTALENS FORMÅL, MÅLGRUPPE OG AKTØRER</a:t>
            </a:r>
          </a:p>
        </p:txBody>
      </p:sp>
      <p:sp>
        <p:nvSpPr>
          <p:cNvPr id="6" name="Pladsholder til tekst 2"/>
          <p:cNvSpPr txBox="1">
            <a:spLocks/>
          </p:cNvSpPr>
          <p:nvPr/>
        </p:nvSpPr>
        <p:spPr>
          <a:xfrm>
            <a:off x="6106775" y="1217118"/>
            <a:ext cx="5185503" cy="7120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1" kern="1200">
                <a:solidFill>
                  <a:schemeClr val="accent1"/>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5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buFont typeface="Arial" panose="020B0604020202020204" pitchFamily="34" charset="0"/>
              <a:buNone/>
            </a:pPr>
            <a:r>
              <a:rPr lang="da-DK" sz="2000" dirty="0">
                <a:solidFill>
                  <a:schemeClr val="tx2">
                    <a:lumMod val="50000"/>
                  </a:schemeClr>
                </a:solidFill>
              </a:rPr>
              <a:t>Aktører:</a:t>
            </a:r>
            <a:endParaRPr lang="da-DK" sz="2000" dirty="0">
              <a:solidFill>
                <a:srgbClr val="FF0000"/>
              </a:solidFill>
            </a:endParaRPr>
          </a:p>
        </p:txBody>
      </p:sp>
      <p:sp>
        <p:nvSpPr>
          <p:cNvPr id="8" name="Ellipse 7"/>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1-3</a:t>
            </a:r>
          </a:p>
        </p:txBody>
      </p:sp>
    </p:spTree>
    <p:extLst>
      <p:ext uri="{BB962C8B-B14F-4D97-AF65-F5344CB8AC3E}">
        <p14:creationId xmlns:p14="http://schemas.microsoft.com/office/powerpoint/2010/main" val="289037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5</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10082047" cy="5328939"/>
          </a:xfrm>
        </p:spPr>
        <p:txBody>
          <a:bodyPr>
            <a:normAutofit fontScale="62500" lnSpcReduction="20000"/>
          </a:bodyPr>
          <a:lstStyle/>
          <a:p>
            <a:r>
              <a:rPr lang="da-DK" dirty="0">
                <a:solidFill>
                  <a:schemeClr val="tx2">
                    <a:lumMod val="50000"/>
                  </a:schemeClr>
                </a:solidFill>
              </a:rPr>
              <a:t>Barnets lov</a:t>
            </a:r>
          </a:p>
          <a:p>
            <a:pPr lvl="1"/>
            <a:r>
              <a:rPr lang="da-DK" dirty="0">
                <a:solidFill>
                  <a:schemeClr val="tx2">
                    <a:lumMod val="50000"/>
                  </a:schemeClr>
                </a:solidFill>
              </a:rPr>
              <a:t>Kommunal forpligtelse til at gøre en særlig indsats i forhold til gravide og familier, hvor der måtte være en bekymring omkring barnets trivsel. Kommunen har myndighedsforpligtelsen på området.</a:t>
            </a:r>
          </a:p>
          <a:p>
            <a:pPr lvl="1"/>
            <a:r>
              <a:rPr lang="da-DK" dirty="0">
                <a:solidFill>
                  <a:schemeClr val="tx2">
                    <a:lumMod val="50000"/>
                  </a:schemeClr>
                </a:solidFill>
              </a:rPr>
              <a:t>Samarbejdet med sundhedsvæsenet omkring graviditet, fødsel og barsel er et vigtigt element i den kommunale sagsbehandling. </a:t>
            </a:r>
          </a:p>
          <a:p>
            <a:pPr marL="457200" lvl="1" indent="0">
              <a:buNone/>
            </a:pPr>
            <a:endParaRPr lang="da-DK" b="0" dirty="0">
              <a:solidFill>
                <a:schemeClr val="tx2">
                  <a:lumMod val="50000"/>
                </a:schemeClr>
              </a:solidFill>
            </a:endParaRPr>
          </a:p>
          <a:p>
            <a:r>
              <a:rPr lang="da-DK" dirty="0">
                <a:solidFill>
                  <a:schemeClr val="tx2">
                    <a:lumMod val="50000"/>
                  </a:schemeClr>
                </a:solidFill>
              </a:rPr>
              <a:t>Underretningspligt</a:t>
            </a:r>
          </a:p>
          <a:p>
            <a:pPr lvl="1"/>
            <a:r>
              <a:rPr lang="da-DK" dirty="0">
                <a:solidFill>
                  <a:schemeClr val="tx2">
                    <a:lumMod val="50000"/>
                  </a:schemeClr>
                </a:solidFill>
              </a:rPr>
              <a:t>Offentligt ansatte er forpligtet til at underrette kommunen, hvis de under udøvelsen af tjenesten eller hvervet bliver bekymret for et kommende barns trivsel. Dette gælder alle fagpersoner, gerne tidligt i et (graviditets)forløb, når der opstår kendskab til, eller grund til at antage, at et barn umiddelbart efter fødslen kan få behov for særlig støtte på grund af de vordende forældres forhold. </a:t>
            </a:r>
          </a:p>
          <a:p>
            <a:pPr marL="457200" lvl="1" indent="0">
              <a:buNone/>
            </a:pPr>
            <a:endParaRPr lang="da-DK" b="0" dirty="0">
              <a:solidFill>
                <a:schemeClr val="tx2">
                  <a:lumMod val="50000"/>
                </a:schemeClr>
              </a:solidFill>
            </a:endParaRPr>
          </a:p>
          <a:p>
            <a:r>
              <a:rPr lang="da-DK" dirty="0">
                <a:solidFill>
                  <a:schemeClr val="tx2">
                    <a:lumMod val="50000"/>
                  </a:schemeClr>
                </a:solidFill>
              </a:rPr>
              <a:t>Fælles sprog i samarbejdet</a:t>
            </a:r>
          </a:p>
          <a:p>
            <a:pPr lvl="1"/>
            <a:r>
              <a:rPr lang="da-DK" dirty="0">
                <a:solidFill>
                  <a:schemeClr val="tx2">
                    <a:lumMod val="50000"/>
                  </a:schemeClr>
                </a:solidFill>
              </a:rPr>
              <a:t>Det er centralt for den gensidige forståelse og samarbejdet om målgruppen, at de forskellige aktører har en åben dialog og nysgerrighed over for hinandens tilgange, så det bliver lettere at forstå hinandens bekymringsniveauer og dermed finde fælles løsninger.</a:t>
            </a:r>
          </a:p>
          <a:p>
            <a:pPr lvl="1"/>
            <a:r>
              <a:rPr lang="da-DK" dirty="0">
                <a:solidFill>
                  <a:schemeClr val="tx2">
                    <a:lumMod val="50000"/>
                  </a:schemeClr>
                </a:solidFill>
              </a:rPr>
              <a:t>I afsnit 4.3 præsenteres de værktøjer, der bruges af henholdsvis almen praksis, fødested og kommune til at tilrettelægge de rette indsatser for samarbejdsaftalens målgruppe med henblik på at bidrage til at skabe et fælles sprog i samarbejdet.</a:t>
            </a:r>
          </a:p>
          <a:p>
            <a:pPr marL="457200" lvl="1" indent="0">
              <a:buNone/>
            </a:pPr>
            <a:endParaRPr lang="da-DK" dirty="0">
              <a:solidFill>
                <a:schemeClr val="tx2">
                  <a:lumMod val="50000"/>
                </a:schemeClr>
              </a:solidFill>
            </a:endParaRPr>
          </a:p>
          <a:p>
            <a:r>
              <a:rPr lang="da-DK" dirty="0">
                <a:solidFill>
                  <a:schemeClr val="tx2">
                    <a:lumMod val="50000"/>
                  </a:schemeClr>
                </a:solidFill>
              </a:rPr>
              <a:t>Den gravide og familien i centrum</a:t>
            </a:r>
          </a:p>
          <a:p>
            <a:pPr lvl="1"/>
            <a:r>
              <a:rPr lang="da-DK" dirty="0">
                <a:solidFill>
                  <a:schemeClr val="tx2">
                    <a:lumMod val="50000"/>
                  </a:schemeClr>
                </a:solidFill>
              </a:rPr>
              <a:t>I mødet med den gravide og familien er det vigtigt, at der tages udgangspunkt i deres livssituation, ressourcer og udfordringer, når hjælpen tilrettelægges. Aktiv inddragelse i beslutningsprocesserne.</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PRINCIPPER FOR SAMARBEJDET</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4</a:t>
            </a:r>
          </a:p>
        </p:txBody>
      </p:sp>
    </p:spTree>
    <p:extLst>
      <p:ext uri="{BB962C8B-B14F-4D97-AF65-F5344CB8AC3E}">
        <p14:creationId xmlns:p14="http://schemas.microsoft.com/office/powerpoint/2010/main" val="149713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6</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Autofit/>
          </a:bodyPr>
          <a:lstStyle/>
          <a:p>
            <a:pPr marL="0" indent="0">
              <a:buNone/>
            </a:pPr>
            <a:r>
              <a:rPr lang="da-DK" sz="2600" b="0" dirty="0">
                <a:solidFill>
                  <a:schemeClr val="tx2">
                    <a:lumMod val="50000"/>
                  </a:schemeClr>
                </a:solidFill>
              </a:rPr>
              <a:t>Aftalens afsnit 5.1 indeholder information om fælles ansvar og opgaver vedrørende:</a:t>
            </a:r>
          </a:p>
          <a:p>
            <a:pPr marL="0" indent="0">
              <a:buNone/>
            </a:pPr>
            <a:endParaRPr lang="da-DK" sz="2600" b="0" dirty="0">
              <a:solidFill>
                <a:schemeClr val="tx2">
                  <a:lumMod val="50000"/>
                </a:schemeClr>
              </a:solidFill>
            </a:endParaRPr>
          </a:p>
          <a:p>
            <a:pPr marL="0" indent="0">
              <a:buNone/>
            </a:pPr>
            <a:r>
              <a:rPr lang="da-DK" sz="2400" b="0" dirty="0">
                <a:solidFill>
                  <a:schemeClr val="tx2">
                    <a:lumMod val="50000"/>
                  </a:schemeClr>
                </a:solidFill>
              </a:rPr>
              <a:t>5.1.1	Generelt</a:t>
            </a:r>
          </a:p>
          <a:p>
            <a:pPr marL="0" indent="0">
              <a:buNone/>
            </a:pPr>
            <a:r>
              <a:rPr lang="da-DK" sz="2400" b="0" dirty="0">
                <a:solidFill>
                  <a:schemeClr val="tx2">
                    <a:lumMod val="50000"/>
                  </a:schemeClr>
                </a:solidFill>
              </a:rPr>
              <a:t>5.1.2 	Samtykke</a:t>
            </a:r>
          </a:p>
          <a:p>
            <a:pPr marL="0" indent="0">
              <a:buNone/>
            </a:pPr>
            <a:r>
              <a:rPr lang="da-DK" sz="2400" b="0" dirty="0">
                <a:solidFill>
                  <a:schemeClr val="tx2">
                    <a:lumMod val="50000"/>
                  </a:schemeClr>
                </a:solidFill>
              </a:rPr>
              <a:t>5.1.3 	Underretninger – herunder anbefalinger til dialog og fælles sprog 	ved 	underretninger (se næste slide)</a:t>
            </a:r>
          </a:p>
          <a:p>
            <a:pPr marL="0" indent="0">
              <a:buNone/>
            </a:pPr>
            <a:r>
              <a:rPr lang="da-DK" sz="2400" b="0" dirty="0">
                <a:solidFill>
                  <a:schemeClr val="tx2">
                    <a:lumMod val="50000"/>
                  </a:schemeClr>
                </a:solidFill>
              </a:rPr>
              <a:t>5.1.4 	Kommunikation – anbefaling om brug af lukket kommunikationsloop</a:t>
            </a:r>
          </a:p>
          <a:p>
            <a:pPr marL="0" indent="0">
              <a:buNone/>
            </a:pPr>
            <a:r>
              <a:rPr lang="da-DK" sz="2400" b="0" dirty="0">
                <a:solidFill>
                  <a:schemeClr val="tx2">
                    <a:lumMod val="50000"/>
                  </a:schemeClr>
                </a:solidFill>
              </a:rPr>
              <a:t>5.1.5	Tværsektorielt netværksmøde</a:t>
            </a:r>
          </a:p>
          <a:p>
            <a:pPr marL="0" indent="0">
              <a:buNone/>
            </a:pPr>
            <a:r>
              <a:rPr lang="da-DK" sz="2400" b="0" dirty="0">
                <a:solidFill>
                  <a:schemeClr val="tx2">
                    <a:lumMod val="50000"/>
                  </a:schemeClr>
                </a:solidFill>
              </a:rPr>
              <a:t>5.1.6	Socialfaglig forløbsplan</a:t>
            </a:r>
          </a:p>
          <a:p>
            <a:endParaRPr lang="da-DK" sz="2600" b="0" dirty="0">
              <a:solidFill>
                <a:schemeClr val="tx2">
                  <a:lumMod val="50000"/>
                </a:schemeClr>
              </a:solidFill>
            </a:endParaRPr>
          </a:p>
          <a:p>
            <a:endParaRPr lang="da-DK" b="0"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a:bodyPr>
          <a:lstStyle/>
          <a:p>
            <a:r>
              <a:rPr lang="da-DK" b="1" dirty="0">
                <a:solidFill>
                  <a:schemeClr val="tx2">
                    <a:lumMod val="50000"/>
                  </a:schemeClr>
                </a:solidFill>
              </a:rPr>
              <a:t>FÆLLES ANSVAR OG OPGAVER</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a:t>
            </a:r>
          </a:p>
        </p:txBody>
      </p:sp>
    </p:spTree>
    <p:extLst>
      <p:ext uri="{BB962C8B-B14F-4D97-AF65-F5344CB8AC3E}">
        <p14:creationId xmlns:p14="http://schemas.microsoft.com/office/powerpoint/2010/main" val="1208029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7</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rmAutofit fontScale="77500" lnSpcReduction="20000"/>
          </a:bodyPr>
          <a:lstStyle/>
          <a:p>
            <a:pPr marL="0" indent="0">
              <a:buNone/>
            </a:pPr>
            <a:r>
              <a:rPr lang="da-DK" sz="2900" b="0" dirty="0">
                <a:solidFill>
                  <a:schemeClr val="tx2">
                    <a:lumMod val="50000"/>
                  </a:schemeClr>
                </a:solidFill>
              </a:rPr>
              <a:t>I aftalens afsnit 5.1.3 er det fælles ansvar vedr. underretninger beskrevet. I dette afsnit er der fremhævet nogle anbefalinger til at skabe dialog og fælles sprog ved underretninger: </a:t>
            </a:r>
          </a:p>
          <a:p>
            <a:pPr marL="0" indent="0">
              <a:buNone/>
            </a:pPr>
            <a:endParaRPr lang="da-DK" sz="2900" b="0" dirty="0">
              <a:solidFill>
                <a:schemeClr val="tx2">
                  <a:lumMod val="50000"/>
                </a:schemeClr>
              </a:solidFill>
            </a:endParaRPr>
          </a:p>
          <a:p>
            <a:r>
              <a:rPr lang="da-DK" sz="2900" b="0" dirty="0">
                <a:solidFill>
                  <a:schemeClr val="tx2">
                    <a:lumMod val="50000"/>
                  </a:schemeClr>
                </a:solidFill>
              </a:rPr>
              <a:t>Myndighedsarbejdet med sårbare gravide og småbørn </a:t>
            </a:r>
            <a:r>
              <a:rPr lang="da-DK" sz="2900" dirty="0">
                <a:solidFill>
                  <a:schemeClr val="tx2">
                    <a:lumMod val="50000"/>
                  </a:schemeClr>
                </a:solidFill>
              </a:rPr>
              <a:t>samles hos en mindre gruppe specialiserede fagpersoner i kommunen </a:t>
            </a:r>
            <a:r>
              <a:rPr lang="da-DK" sz="2900" b="0" dirty="0">
                <a:solidFill>
                  <a:schemeClr val="tx2">
                    <a:lumMod val="50000"/>
                  </a:schemeClr>
                </a:solidFill>
              </a:rPr>
              <a:t>med særligt kendskab til målgruppen og håndtering af underretninger herom. Dette for at opnå mere </a:t>
            </a:r>
            <a:r>
              <a:rPr lang="da-DK" sz="2900" dirty="0">
                <a:solidFill>
                  <a:schemeClr val="tx2">
                    <a:lumMod val="50000"/>
                  </a:schemeClr>
                </a:solidFill>
              </a:rPr>
              <a:t>ensartethed</a:t>
            </a:r>
            <a:r>
              <a:rPr lang="da-DK" sz="2900" b="0" dirty="0">
                <a:solidFill>
                  <a:schemeClr val="tx2">
                    <a:lumMod val="50000"/>
                  </a:schemeClr>
                </a:solidFill>
              </a:rPr>
              <a:t> i vurdering af underretninger samt </a:t>
            </a:r>
            <a:r>
              <a:rPr lang="da-DK" sz="2900" dirty="0">
                <a:solidFill>
                  <a:schemeClr val="tx2">
                    <a:lumMod val="50000"/>
                  </a:schemeClr>
                </a:solidFill>
              </a:rPr>
              <a:t>sikre høj faglighed og erfaring</a:t>
            </a:r>
            <a:r>
              <a:rPr lang="da-DK" sz="2900" b="0" dirty="0">
                <a:solidFill>
                  <a:schemeClr val="tx2">
                    <a:lumMod val="50000"/>
                  </a:schemeClr>
                </a:solidFill>
              </a:rPr>
              <a:t>.</a:t>
            </a:r>
          </a:p>
          <a:p>
            <a:pPr marL="0" indent="0">
              <a:buNone/>
            </a:pPr>
            <a:endParaRPr lang="da-DK" sz="2900" b="0" dirty="0">
              <a:solidFill>
                <a:schemeClr val="tx2">
                  <a:lumMod val="50000"/>
                </a:schemeClr>
              </a:solidFill>
            </a:endParaRPr>
          </a:p>
          <a:p>
            <a:r>
              <a:rPr lang="da-DK" sz="2900" b="0" dirty="0">
                <a:solidFill>
                  <a:schemeClr val="tx2">
                    <a:lumMod val="50000"/>
                  </a:schemeClr>
                </a:solidFill>
              </a:rPr>
              <a:t>Det skal være tydeligt i det lokale samarbejde, </a:t>
            </a:r>
            <a:r>
              <a:rPr lang="da-DK" sz="2900" dirty="0">
                <a:solidFill>
                  <a:schemeClr val="tx2">
                    <a:lumMod val="50000"/>
                  </a:schemeClr>
                </a:solidFill>
              </a:rPr>
              <a:t>hvem der kan kontaktes </a:t>
            </a:r>
            <a:r>
              <a:rPr lang="da-DK" sz="2900" b="0" dirty="0">
                <a:solidFill>
                  <a:schemeClr val="tx2">
                    <a:lumMod val="50000"/>
                  </a:schemeClr>
                </a:solidFill>
              </a:rPr>
              <a:t>kommunalt og regionalt, når det handler om gravide, nyfødte eller småbørn. </a:t>
            </a:r>
          </a:p>
          <a:p>
            <a:pPr marL="0" indent="0">
              <a:buNone/>
            </a:pPr>
            <a:endParaRPr lang="da-DK" sz="2900" b="0" dirty="0">
              <a:solidFill>
                <a:schemeClr val="tx2">
                  <a:lumMod val="50000"/>
                </a:schemeClr>
              </a:solidFill>
            </a:endParaRPr>
          </a:p>
          <a:p>
            <a:r>
              <a:rPr lang="da-DK" sz="2900" b="0" dirty="0">
                <a:solidFill>
                  <a:schemeClr val="tx2">
                    <a:lumMod val="50000"/>
                  </a:schemeClr>
                </a:solidFill>
              </a:rPr>
              <a:t>Der foregår jævnligt </a:t>
            </a:r>
            <a:r>
              <a:rPr lang="da-DK" sz="2900" dirty="0">
                <a:solidFill>
                  <a:schemeClr val="tx2">
                    <a:lumMod val="50000"/>
                  </a:schemeClr>
                </a:solidFill>
              </a:rPr>
              <a:t>tværfaglige samarbejdsmøder på ledelsesniveau </a:t>
            </a:r>
            <a:r>
              <a:rPr lang="da-DK" sz="2900" b="0" dirty="0">
                <a:solidFill>
                  <a:schemeClr val="tx2">
                    <a:lumMod val="50000"/>
                  </a:schemeClr>
                </a:solidFill>
              </a:rPr>
              <a:t>i det lokale samarbejde med fokus på at styrke det gode samarbejde samt håndtere de udfordringer, der løbende kan opstå i samarbejdet.</a:t>
            </a:r>
          </a:p>
          <a:p>
            <a:pPr lvl="1"/>
            <a:endParaRPr lang="da-DK"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fontScale="92500" lnSpcReduction="10000"/>
          </a:bodyPr>
          <a:lstStyle/>
          <a:p>
            <a:r>
              <a:rPr lang="da-DK" b="1" dirty="0">
                <a:solidFill>
                  <a:schemeClr val="tx2">
                    <a:lumMod val="50000"/>
                  </a:schemeClr>
                </a:solidFill>
              </a:rPr>
              <a:t>ANBEFALINGER TIL DIALOG OG FÆLLES SPROG VED UNDERRETNINGER</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5.1.3</a:t>
            </a:r>
          </a:p>
        </p:txBody>
      </p:sp>
    </p:spTree>
    <p:extLst>
      <p:ext uri="{BB962C8B-B14F-4D97-AF65-F5344CB8AC3E}">
        <p14:creationId xmlns:p14="http://schemas.microsoft.com/office/powerpoint/2010/main" val="188289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solidFill>
                  <a:schemeClr val="tx2">
                    <a:lumMod val="50000"/>
                  </a:schemeClr>
                </a:solidFill>
              </a:rPr>
              <a:pPr/>
              <a:t>8</a:t>
            </a:fld>
            <a:endParaRPr lang="da-DK" dirty="0">
              <a:solidFill>
                <a:schemeClr val="tx2">
                  <a:lumMod val="50000"/>
                </a:schemeClr>
              </a:solidFill>
            </a:endParaRPr>
          </a:p>
        </p:txBody>
      </p:sp>
      <p:sp>
        <p:nvSpPr>
          <p:cNvPr id="3" name="Pladsholder til tekst 2"/>
          <p:cNvSpPr>
            <a:spLocks noGrp="1"/>
          </p:cNvSpPr>
          <p:nvPr>
            <p:ph type="body" sz="quarter" idx="13"/>
          </p:nvPr>
        </p:nvSpPr>
        <p:spPr>
          <a:xfrm>
            <a:off x="334433" y="1268413"/>
            <a:ext cx="9938031" cy="5328939"/>
          </a:xfrm>
        </p:spPr>
        <p:txBody>
          <a:bodyPr>
            <a:noAutofit/>
          </a:bodyPr>
          <a:lstStyle/>
          <a:p>
            <a:pPr marL="0" indent="0">
              <a:buNone/>
            </a:pPr>
            <a:r>
              <a:rPr lang="da-DK" sz="2600" b="0" dirty="0">
                <a:solidFill>
                  <a:schemeClr val="tx2">
                    <a:lumMod val="50000"/>
                  </a:schemeClr>
                </a:solidFill>
              </a:rPr>
              <a:t>Aftalens afsnit 5.2-5.5 indeholder information de enkelte aktørers ansvar og opgaver henholdsvis før graviditet, under graviditet og efter fødsel:</a:t>
            </a:r>
          </a:p>
          <a:p>
            <a:pPr marL="0" indent="0">
              <a:buNone/>
            </a:pPr>
            <a:endParaRPr lang="da-DK" sz="2600" b="0" dirty="0">
              <a:solidFill>
                <a:schemeClr val="tx2">
                  <a:lumMod val="50000"/>
                </a:schemeClr>
              </a:solidFill>
            </a:endParaRPr>
          </a:p>
          <a:p>
            <a:pPr marL="0" indent="0">
              <a:buNone/>
            </a:pPr>
            <a:r>
              <a:rPr lang="da-DK" sz="2400" b="0" dirty="0">
                <a:solidFill>
                  <a:schemeClr val="tx2">
                    <a:lumMod val="50000"/>
                  </a:schemeClr>
                </a:solidFill>
              </a:rPr>
              <a:t>5.2	Almen praksis’ ansvar og opgaver</a:t>
            </a:r>
          </a:p>
          <a:p>
            <a:pPr marL="0" indent="0">
              <a:buNone/>
            </a:pPr>
            <a:r>
              <a:rPr lang="da-DK" sz="2400" b="0" dirty="0">
                <a:solidFill>
                  <a:schemeClr val="tx2">
                    <a:lumMod val="50000"/>
                  </a:schemeClr>
                </a:solidFill>
              </a:rPr>
              <a:t>5.3 	Familieambulatoriets/fødestedets ansvar og opgaver</a:t>
            </a:r>
          </a:p>
          <a:p>
            <a:pPr lvl="3"/>
            <a:r>
              <a:rPr lang="da-DK" sz="1400" dirty="0">
                <a:solidFill>
                  <a:schemeClr val="tx2">
                    <a:lumMod val="50000"/>
                  </a:schemeClr>
                </a:solidFill>
              </a:rPr>
              <a:t>Familieambulatoriet/udvidet jordemoderforløb</a:t>
            </a:r>
          </a:p>
          <a:p>
            <a:pPr lvl="3"/>
            <a:r>
              <a:rPr lang="da-DK" sz="1400" b="0" dirty="0">
                <a:solidFill>
                  <a:schemeClr val="tx2">
                    <a:lumMod val="50000"/>
                  </a:schemeClr>
                </a:solidFill>
              </a:rPr>
              <a:t>Familieambulatoriet Plus</a:t>
            </a:r>
          </a:p>
          <a:p>
            <a:pPr lvl="3"/>
            <a:r>
              <a:rPr lang="da-DK" sz="1400" dirty="0">
                <a:solidFill>
                  <a:schemeClr val="tx2">
                    <a:lumMod val="50000"/>
                  </a:schemeClr>
                </a:solidFill>
              </a:rPr>
              <a:t>Børneopfølgning i Familieambulatoriet Plus</a:t>
            </a:r>
            <a:endParaRPr lang="da-DK" sz="1400" b="0" dirty="0">
              <a:solidFill>
                <a:schemeClr val="tx2">
                  <a:lumMod val="50000"/>
                </a:schemeClr>
              </a:solidFill>
            </a:endParaRPr>
          </a:p>
          <a:p>
            <a:pPr marL="0" indent="0">
              <a:buNone/>
            </a:pPr>
            <a:r>
              <a:rPr lang="da-DK" sz="2400" b="0" dirty="0">
                <a:solidFill>
                  <a:schemeClr val="tx2">
                    <a:lumMod val="50000"/>
                  </a:schemeClr>
                </a:solidFill>
              </a:rPr>
              <a:t>5.4 	Psykiatriens ansvar og opgaver</a:t>
            </a:r>
          </a:p>
          <a:p>
            <a:pPr marL="0" indent="0">
              <a:buNone/>
            </a:pPr>
            <a:r>
              <a:rPr lang="da-DK" sz="2400" b="0" dirty="0">
                <a:solidFill>
                  <a:schemeClr val="tx2">
                    <a:lumMod val="50000"/>
                  </a:schemeClr>
                </a:solidFill>
              </a:rPr>
              <a:t>5.4 	Kommunens ansvar og opgaver</a:t>
            </a:r>
          </a:p>
          <a:p>
            <a:pPr lvl="3"/>
            <a:r>
              <a:rPr lang="da-DK" sz="1400" dirty="0">
                <a:solidFill>
                  <a:schemeClr val="tx2">
                    <a:lumMod val="50000"/>
                  </a:schemeClr>
                </a:solidFill>
              </a:rPr>
              <a:t>Familieafdelingen (myndighed)</a:t>
            </a:r>
          </a:p>
          <a:p>
            <a:pPr lvl="3"/>
            <a:r>
              <a:rPr lang="da-DK" sz="1400" b="0" dirty="0">
                <a:solidFill>
                  <a:schemeClr val="tx2">
                    <a:lumMod val="50000"/>
                  </a:schemeClr>
                </a:solidFill>
              </a:rPr>
              <a:t>Familiebehandling</a:t>
            </a:r>
          </a:p>
          <a:p>
            <a:pPr lvl="3"/>
            <a:r>
              <a:rPr lang="da-DK" sz="1400" dirty="0">
                <a:solidFill>
                  <a:schemeClr val="tx2">
                    <a:lumMod val="50000"/>
                  </a:schemeClr>
                </a:solidFill>
              </a:rPr>
              <a:t>Sundhedsplejen</a:t>
            </a:r>
          </a:p>
          <a:p>
            <a:pPr lvl="3"/>
            <a:r>
              <a:rPr lang="da-DK" sz="1400" b="0" dirty="0">
                <a:solidFill>
                  <a:schemeClr val="tx2">
                    <a:lumMod val="50000"/>
                  </a:schemeClr>
                </a:solidFill>
              </a:rPr>
              <a:t>Alkohol- og rusmiddelbehandling</a:t>
            </a:r>
          </a:p>
          <a:p>
            <a:pPr marL="0" indent="0">
              <a:buNone/>
            </a:pPr>
            <a:endParaRPr lang="da-DK" sz="2600" b="0" dirty="0">
              <a:solidFill>
                <a:schemeClr val="tx2">
                  <a:lumMod val="50000"/>
                </a:schemeClr>
              </a:solidFill>
            </a:endParaRPr>
          </a:p>
          <a:p>
            <a:endParaRPr lang="da-DK" b="0"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pPr lvl="1"/>
            <a:endParaRPr lang="da-DK" dirty="0">
              <a:solidFill>
                <a:schemeClr val="tx2">
                  <a:lumMod val="50000"/>
                </a:schemeClr>
              </a:solidFill>
            </a:endParaRPr>
          </a:p>
          <a:p>
            <a:endParaRPr lang="da-DK" b="0" dirty="0">
              <a:solidFill>
                <a:schemeClr val="tx2">
                  <a:lumMod val="50000"/>
                </a:schemeClr>
              </a:solidFill>
            </a:endParaRPr>
          </a:p>
        </p:txBody>
      </p:sp>
      <p:sp>
        <p:nvSpPr>
          <p:cNvPr id="4" name="Pladsholder til tekst 3"/>
          <p:cNvSpPr>
            <a:spLocks noGrp="1"/>
          </p:cNvSpPr>
          <p:nvPr>
            <p:ph type="body" sz="quarter" idx="14"/>
          </p:nvPr>
        </p:nvSpPr>
        <p:spPr/>
        <p:txBody>
          <a:bodyPr>
            <a:normAutofit/>
          </a:bodyPr>
          <a:lstStyle/>
          <a:p>
            <a:r>
              <a:rPr lang="da-DK" b="1" dirty="0">
                <a:solidFill>
                  <a:schemeClr val="tx2">
                    <a:lumMod val="50000"/>
                  </a:schemeClr>
                </a:solidFill>
              </a:rPr>
              <a:t>DE ENKELTE AKTØRERS ANSVAR OG OPGAVER</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5.2-5.5</a:t>
            </a:r>
          </a:p>
        </p:txBody>
      </p:sp>
    </p:spTree>
    <p:extLst>
      <p:ext uri="{BB962C8B-B14F-4D97-AF65-F5344CB8AC3E}">
        <p14:creationId xmlns:p14="http://schemas.microsoft.com/office/powerpoint/2010/main" val="3480435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2"/>
          </p:nvPr>
        </p:nvSpPr>
        <p:spPr/>
        <p:txBody>
          <a:bodyPr/>
          <a:lstStyle/>
          <a:p>
            <a:fld id="{49B640F0-DCBE-4DC7-A596-29A694D8A71D}" type="slidenum">
              <a:rPr lang="da-DK" smtClean="0"/>
              <a:pPr/>
              <a:t>9</a:t>
            </a:fld>
            <a:endParaRPr lang="da-DK" dirty="0"/>
          </a:p>
        </p:txBody>
      </p:sp>
      <p:sp>
        <p:nvSpPr>
          <p:cNvPr id="3" name="Pladsholder til tekst 2"/>
          <p:cNvSpPr>
            <a:spLocks noGrp="1"/>
          </p:cNvSpPr>
          <p:nvPr>
            <p:ph type="body" sz="quarter" idx="13"/>
          </p:nvPr>
        </p:nvSpPr>
        <p:spPr>
          <a:xfrm>
            <a:off x="334433" y="1268413"/>
            <a:ext cx="10010039" cy="4752975"/>
          </a:xfrm>
        </p:spPr>
        <p:txBody>
          <a:bodyPr>
            <a:normAutofit fontScale="62500" lnSpcReduction="20000"/>
          </a:bodyPr>
          <a:lstStyle/>
          <a:p>
            <a:r>
              <a:rPr lang="da-DK" b="0" dirty="0">
                <a:solidFill>
                  <a:schemeClr val="tx2">
                    <a:lumMod val="50000"/>
                  </a:schemeClr>
                </a:solidFill>
              </a:rPr>
              <a:t>Samarbejdsaftalen implementeres i regi af </a:t>
            </a:r>
            <a:r>
              <a:rPr lang="da-DK" dirty="0">
                <a:solidFill>
                  <a:schemeClr val="tx2">
                    <a:lumMod val="50000"/>
                  </a:schemeClr>
                </a:solidFill>
              </a:rPr>
              <a:t>sundhedsklyngerne</a:t>
            </a:r>
            <a:r>
              <a:rPr lang="da-DK" b="0" dirty="0">
                <a:solidFill>
                  <a:schemeClr val="tx2">
                    <a:lumMod val="50000"/>
                  </a:schemeClr>
                </a:solidFill>
              </a:rPr>
              <a:t>, og her er det vigtigt at have for øje, at aftalens aktører ikke er repræsenteret ved sundhedsklyngernes ordinære deltagere. Der er derfor </a:t>
            </a:r>
            <a:r>
              <a:rPr lang="da-DK" dirty="0">
                <a:solidFill>
                  <a:schemeClr val="tx2">
                    <a:lumMod val="50000"/>
                  </a:schemeClr>
                </a:solidFill>
              </a:rPr>
              <a:t>behov for at invitere de rette aktører med på de møder</a:t>
            </a:r>
            <a:r>
              <a:rPr lang="da-DK" b="0" dirty="0">
                <a:solidFill>
                  <a:schemeClr val="tx2">
                    <a:lumMod val="50000"/>
                  </a:schemeClr>
                </a:solidFill>
              </a:rPr>
              <a:t>, hvor aftalen og emnet behandles. Det bør afklares lokalt, hvem der er behov for at invitere med.</a:t>
            </a:r>
          </a:p>
          <a:p>
            <a:endParaRPr lang="da-DK" b="0" dirty="0">
              <a:solidFill>
                <a:schemeClr val="tx2">
                  <a:lumMod val="50000"/>
                </a:schemeClr>
              </a:solidFill>
            </a:endParaRPr>
          </a:p>
          <a:p>
            <a:r>
              <a:rPr lang="da-DK" b="0" dirty="0">
                <a:solidFill>
                  <a:schemeClr val="tx2">
                    <a:lumMod val="50000"/>
                  </a:schemeClr>
                </a:solidFill>
              </a:rPr>
              <a:t>Der skal afholdes et </a:t>
            </a:r>
            <a:r>
              <a:rPr lang="da-DK" dirty="0" err="1">
                <a:solidFill>
                  <a:schemeClr val="tx2">
                    <a:lumMod val="50000"/>
                  </a:schemeClr>
                </a:solidFill>
              </a:rPr>
              <a:t>kick-off</a:t>
            </a:r>
            <a:r>
              <a:rPr lang="da-DK" dirty="0">
                <a:solidFill>
                  <a:schemeClr val="tx2">
                    <a:lumMod val="50000"/>
                  </a:schemeClr>
                </a:solidFill>
              </a:rPr>
              <a:t> arrangement </a:t>
            </a:r>
            <a:r>
              <a:rPr lang="da-DK" b="0" dirty="0">
                <a:solidFill>
                  <a:schemeClr val="tx2">
                    <a:lumMod val="50000"/>
                  </a:schemeClr>
                </a:solidFill>
              </a:rPr>
              <a:t>i form af en halv temadag for at sætte fornyet fokus på området. </a:t>
            </a:r>
            <a:r>
              <a:rPr lang="da-DK" b="0">
                <a:solidFill>
                  <a:schemeClr val="tx2">
                    <a:lumMod val="50000"/>
                  </a:schemeClr>
                </a:solidFill>
              </a:rPr>
              <a:t>Der sendes invitationer ud til relevante deltagere og via relevante nyhedsbreve, når datoen for temadagen foreligger. </a:t>
            </a:r>
          </a:p>
          <a:p>
            <a:endParaRPr lang="da-DK" b="0" dirty="0">
              <a:solidFill>
                <a:schemeClr val="tx2">
                  <a:lumMod val="50000"/>
                </a:schemeClr>
              </a:solidFill>
            </a:endParaRPr>
          </a:p>
          <a:p>
            <a:pPr marL="0" indent="0">
              <a:buNone/>
            </a:pPr>
            <a:r>
              <a:rPr lang="da-DK" dirty="0">
                <a:solidFill>
                  <a:schemeClr val="tx2">
                    <a:lumMod val="50000"/>
                  </a:schemeClr>
                </a:solidFill>
              </a:rPr>
              <a:t>Godt lokalt samarbejde</a:t>
            </a:r>
          </a:p>
          <a:p>
            <a:r>
              <a:rPr lang="da-DK" b="0" dirty="0">
                <a:solidFill>
                  <a:schemeClr val="tx2">
                    <a:lumMod val="50000"/>
                  </a:schemeClr>
                </a:solidFill>
              </a:rPr>
              <a:t>Implementeringen af samarbejdsaftalen </a:t>
            </a:r>
            <a:r>
              <a:rPr lang="da-DK" dirty="0">
                <a:solidFill>
                  <a:schemeClr val="tx2">
                    <a:lumMod val="50000"/>
                  </a:schemeClr>
                </a:solidFill>
              </a:rPr>
              <a:t>afhænger i høj grad af et godt samarbejde lokalt</a:t>
            </a:r>
            <a:r>
              <a:rPr lang="da-DK" b="0" dirty="0">
                <a:solidFill>
                  <a:schemeClr val="tx2">
                    <a:lumMod val="50000"/>
                  </a:schemeClr>
                </a:solidFill>
              </a:rPr>
              <a:t>. </a:t>
            </a:r>
          </a:p>
          <a:p>
            <a:r>
              <a:rPr lang="da-DK" b="0" dirty="0">
                <a:solidFill>
                  <a:schemeClr val="tx2">
                    <a:lumMod val="50000"/>
                  </a:schemeClr>
                </a:solidFill>
              </a:rPr>
              <a:t>Det anbefales, at selve implementeringen sker i </a:t>
            </a:r>
            <a:r>
              <a:rPr lang="da-DK" dirty="0">
                <a:solidFill>
                  <a:schemeClr val="tx2">
                    <a:lumMod val="50000"/>
                  </a:schemeClr>
                </a:solidFill>
              </a:rPr>
              <a:t>et lokalt samarbejde mellem de relevante aktører</a:t>
            </a:r>
            <a:r>
              <a:rPr lang="da-DK" b="0" dirty="0">
                <a:solidFill>
                  <a:schemeClr val="tx2">
                    <a:lumMod val="50000"/>
                  </a:schemeClr>
                </a:solidFill>
              </a:rPr>
              <a:t> i kommunen, på sygehuset og i almen praksis f.eks. gennem </a:t>
            </a:r>
            <a:r>
              <a:rPr lang="da-DK" dirty="0">
                <a:solidFill>
                  <a:schemeClr val="tx2">
                    <a:lumMod val="50000"/>
                  </a:schemeClr>
                </a:solidFill>
              </a:rPr>
              <a:t>strukturerede</a:t>
            </a:r>
            <a:r>
              <a:rPr lang="da-DK" b="0" dirty="0">
                <a:solidFill>
                  <a:schemeClr val="tx2">
                    <a:lumMod val="50000"/>
                  </a:schemeClr>
                </a:solidFill>
              </a:rPr>
              <a:t> </a:t>
            </a:r>
            <a:r>
              <a:rPr lang="da-DK" dirty="0">
                <a:solidFill>
                  <a:schemeClr val="tx2">
                    <a:lumMod val="50000"/>
                  </a:schemeClr>
                </a:solidFill>
              </a:rPr>
              <a:t>netværks-/samarbejdsmøder </a:t>
            </a:r>
            <a:r>
              <a:rPr lang="da-DK" b="0" dirty="0">
                <a:solidFill>
                  <a:schemeClr val="tx2">
                    <a:lumMod val="50000"/>
                  </a:schemeClr>
                </a:solidFill>
              </a:rPr>
              <a:t>mellem relevante fagpersoner. </a:t>
            </a:r>
          </a:p>
          <a:p>
            <a:r>
              <a:rPr lang="da-DK" b="0" dirty="0">
                <a:solidFill>
                  <a:schemeClr val="tx2">
                    <a:lumMod val="50000"/>
                  </a:schemeClr>
                </a:solidFill>
              </a:rPr>
              <a:t>Der bør være </a:t>
            </a:r>
            <a:r>
              <a:rPr lang="da-DK" dirty="0">
                <a:solidFill>
                  <a:schemeClr val="tx2">
                    <a:lumMod val="50000"/>
                  </a:schemeClr>
                </a:solidFill>
              </a:rPr>
              <a:t>ledelsesmæssigt fokus </a:t>
            </a:r>
            <a:r>
              <a:rPr lang="da-DK" b="0" dirty="0">
                <a:solidFill>
                  <a:schemeClr val="tx2">
                    <a:lumMod val="50000"/>
                  </a:schemeClr>
                </a:solidFill>
              </a:rPr>
              <a:t>på samarbejdet på området og på at mødes på tværs af aktører for at skabe god dialog og fælles sprog. </a:t>
            </a:r>
          </a:p>
          <a:p>
            <a:r>
              <a:rPr lang="da-DK" b="0" dirty="0">
                <a:solidFill>
                  <a:schemeClr val="tx2">
                    <a:lumMod val="50000"/>
                  </a:schemeClr>
                </a:solidFill>
              </a:rPr>
              <a:t>Aktører omkring samarbejdsaftalen kan desuden tage </a:t>
            </a:r>
            <a:r>
              <a:rPr lang="da-DK" dirty="0">
                <a:solidFill>
                  <a:schemeClr val="tx2">
                    <a:lumMod val="50000"/>
                  </a:schemeClr>
                </a:solidFill>
              </a:rPr>
              <a:t>initiativ</a:t>
            </a:r>
            <a:r>
              <a:rPr lang="da-DK" b="0" dirty="0">
                <a:solidFill>
                  <a:schemeClr val="tx2">
                    <a:lumMod val="50000"/>
                  </a:schemeClr>
                </a:solidFill>
              </a:rPr>
              <a:t> til at mødes årligt på tværs af hele regionen omkring </a:t>
            </a:r>
            <a:r>
              <a:rPr lang="da-DK" dirty="0">
                <a:solidFill>
                  <a:schemeClr val="tx2">
                    <a:lumMod val="50000"/>
                  </a:schemeClr>
                </a:solidFill>
              </a:rPr>
              <a:t>fagligt relevante oplæg</a:t>
            </a:r>
            <a:r>
              <a:rPr lang="da-DK" b="0" dirty="0">
                <a:solidFill>
                  <a:schemeClr val="tx2">
                    <a:lumMod val="50000"/>
                  </a:schemeClr>
                </a:solidFill>
              </a:rPr>
              <a:t>.</a:t>
            </a:r>
          </a:p>
        </p:txBody>
      </p:sp>
      <p:sp>
        <p:nvSpPr>
          <p:cNvPr id="4" name="Pladsholder til tekst 3"/>
          <p:cNvSpPr>
            <a:spLocks noGrp="1"/>
          </p:cNvSpPr>
          <p:nvPr>
            <p:ph type="body" sz="quarter" idx="14"/>
          </p:nvPr>
        </p:nvSpPr>
        <p:spPr/>
        <p:txBody>
          <a:bodyPr/>
          <a:lstStyle/>
          <a:p>
            <a:r>
              <a:rPr lang="da-DK" b="1" dirty="0">
                <a:solidFill>
                  <a:schemeClr val="tx2">
                    <a:lumMod val="50000"/>
                  </a:schemeClr>
                </a:solidFill>
              </a:rPr>
              <a:t>IMPLEMENTERING</a:t>
            </a:r>
          </a:p>
        </p:txBody>
      </p:sp>
      <p:sp>
        <p:nvSpPr>
          <p:cNvPr id="5" name="Ellipse 4"/>
          <p:cNvSpPr/>
          <p:nvPr/>
        </p:nvSpPr>
        <p:spPr>
          <a:xfrm>
            <a:off x="10416480" y="1340768"/>
            <a:ext cx="1368152" cy="1296144"/>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a:t>Afsnit </a:t>
            </a:r>
          </a:p>
          <a:p>
            <a:pPr algn="ctr"/>
            <a:r>
              <a:rPr lang="da-DK" sz="1600" dirty="0"/>
              <a:t>6</a:t>
            </a:r>
          </a:p>
        </p:txBody>
      </p:sp>
    </p:spTree>
    <p:extLst>
      <p:ext uri="{BB962C8B-B14F-4D97-AF65-F5344CB8AC3E}">
        <p14:creationId xmlns:p14="http://schemas.microsoft.com/office/powerpoint/2010/main" val="3184802842"/>
      </p:ext>
    </p:extLst>
  </p:cSld>
  <p:clrMapOvr>
    <a:masterClrMapping/>
  </p:clrMapOvr>
</p:sld>
</file>

<file path=ppt/theme/theme1.xml><?xml version="1.0" encoding="utf-8"?>
<a:theme xmlns:a="http://schemas.openxmlformats.org/drawingml/2006/main" name="Sundhedsaftale_Skabelon">
  <a:themeElements>
    <a:clrScheme name="Sundhedsaftale_PPT">
      <a:dk1>
        <a:sysClr val="windowText" lastClr="000000"/>
      </a:dk1>
      <a:lt1>
        <a:sysClr val="window" lastClr="FFFFFF"/>
      </a:lt1>
      <a:dk2>
        <a:srgbClr val="00BF39"/>
      </a:dk2>
      <a:lt2>
        <a:srgbClr val="19B3FF"/>
      </a:lt2>
      <a:accent1>
        <a:srgbClr val="FF0D66"/>
      </a:accent1>
      <a:accent2>
        <a:srgbClr val="000000"/>
      </a:accent2>
      <a:accent3>
        <a:srgbClr val="004DFF"/>
      </a:accent3>
      <a:accent4>
        <a:srgbClr val="F79646"/>
      </a:accent4>
      <a:accent5>
        <a:srgbClr val="7FFFA5"/>
      </a:accent5>
      <a:accent6>
        <a:srgbClr val="99B7FF"/>
      </a:accent6>
      <a:hlink>
        <a:srgbClr val="7F7F7F"/>
      </a:hlink>
      <a:folHlink>
        <a:srgbClr val="FF0D66"/>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undhedsaftale_Skabelon.pptx" id="{8AAF5640-B2E8-420D-85AC-C15E0A89EF52}" vid="{C890E7F1-A4A1-4E48-A086-5CD6D6DE36F3}"/>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Sundhedsaftale_Skabelon</Template>
  <TotalTime>540</TotalTime>
  <Words>1202</Words>
  <Application>Microsoft Office PowerPoint</Application>
  <PresentationFormat>Widescreen</PresentationFormat>
  <Paragraphs>140</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Calibri</vt:lpstr>
      <vt:lpstr>Courier New</vt:lpstr>
      <vt:lpstr>Sundhedsaftale_Skabelon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Region Syddanmark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Astrid Dilling Clausen</dc:creator>
  <cp:lastModifiedBy>Astrid Dilling Clausen</cp:lastModifiedBy>
  <cp:revision>107</cp:revision>
  <dcterms:created xsi:type="dcterms:W3CDTF">2025-03-04T12:31:13Z</dcterms:created>
  <dcterms:modified xsi:type="dcterms:W3CDTF">2025-05-02T06:53:58Z</dcterms:modified>
</cp:coreProperties>
</file>