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8" r:id="rId2"/>
    <p:sldId id="260" r:id="rId3"/>
    <p:sldId id="288" r:id="rId4"/>
    <p:sldId id="271" r:id="rId5"/>
    <p:sldId id="290" r:id="rId6"/>
    <p:sldId id="291" r:id="rId7"/>
    <p:sldId id="261" r:id="rId8"/>
    <p:sldId id="289" r:id="rId9"/>
    <p:sldId id="292" r:id="rId10"/>
    <p:sldId id="281" r:id="rId11"/>
    <p:sldId id="293" r:id="rId12"/>
    <p:sldId id="287" r:id="rId13"/>
    <p:sldId id="257" r:id="rId14"/>
  </p:sldIdLst>
  <p:sldSz cx="9144000" cy="6858000" type="screen4x3"/>
  <p:notesSz cx="6735763" cy="9866313"/>
  <p:custDataLst>
    <p:tags r:id="rId17"/>
  </p:custDataLst>
  <p:defaultTextStyle>
    <a:defPPr>
      <a:defRPr lang="da-DK"/>
    </a:defPPr>
    <a:lvl1pPr algn="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69" d="100"/>
          <a:sy n="69" d="100"/>
        </p:scale>
        <p:origin x="12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0" y="0"/>
            <a:ext cx="2449511" cy="49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16" tIns="45258" rIns="90516" bIns="45258" numCol="1" anchor="t" anchorCtr="0" compatLnSpc="1">
            <a:prstTxWarp prst="textNoShape">
              <a:avLst/>
            </a:prstTxWarp>
          </a:bodyPr>
          <a:lstStyle>
            <a:lvl1pPr defTabSz="904875">
              <a:spcBef>
                <a:spcPct val="0"/>
              </a:spcBef>
              <a:defRPr sz="1000"/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2" y="9372661"/>
            <a:ext cx="2918831" cy="493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16" tIns="45258" rIns="90516" bIns="45258" numCol="1" anchor="b" anchorCtr="0" compatLnSpc="1">
            <a:prstTxWarp prst="textNoShape">
              <a:avLst/>
            </a:prstTxWarp>
          </a:bodyPr>
          <a:lstStyle>
            <a:lvl1pPr defTabSz="904875">
              <a:spcBef>
                <a:spcPct val="0"/>
              </a:spcBef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12B2A1AE-7A38-4D74-80F0-EF84B97B815B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  <p:pic>
        <p:nvPicPr>
          <p:cNvPr id="30724" name="Picture 10" descr="Region Syddanmark Logo_gra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8881" y="463327"/>
            <a:ext cx="854444" cy="434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7549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16" tIns="45258" rIns="90516" bIns="45258" numCol="1" anchor="t" anchorCtr="0" compatLnSpc="1">
            <a:prstTxWarp prst="textNoShape">
              <a:avLst/>
            </a:prstTxWarp>
          </a:bodyPr>
          <a:lstStyle>
            <a:lvl1pPr algn="l" defTabSz="904875">
              <a:spcBef>
                <a:spcPct val="0"/>
              </a:spcBef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2" y="0"/>
            <a:ext cx="2918831" cy="49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16" tIns="45258" rIns="90516" bIns="45258" numCol="1" anchor="t" anchorCtr="0" compatLnSpc="1">
            <a:prstTxWarp prst="textNoShape">
              <a:avLst/>
            </a:prstTxWarp>
          </a:bodyPr>
          <a:lstStyle>
            <a:lvl1pPr defTabSz="904875">
              <a:spcBef>
                <a:spcPct val="0"/>
              </a:spcBef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102" y="4687173"/>
            <a:ext cx="4939560" cy="4439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16" tIns="45258" rIns="90516" bIns="452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noProof="0" smtClean="0"/>
              <a:t>Klik for at redigere teksttypografierne i masteren</a:t>
            </a:r>
          </a:p>
          <a:p>
            <a:pPr lvl="1"/>
            <a:r>
              <a:rPr lang="da-DK" altLang="da-DK" noProof="0" smtClean="0"/>
              <a:t>Andet niveau</a:t>
            </a:r>
          </a:p>
          <a:p>
            <a:pPr lvl="2"/>
            <a:r>
              <a:rPr lang="da-DK" altLang="da-DK" noProof="0" smtClean="0"/>
              <a:t>Tredje niveau</a:t>
            </a:r>
          </a:p>
          <a:p>
            <a:pPr lvl="3"/>
            <a:r>
              <a:rPr lang="da-DK" altLang="da-DK" noProof="0" smtClean="0"/>
              <a:t>Fjerde niveau</a:t>
            </a:r>
          </a:p>
          <a:p>
            <a:pPr lvl="4"/>
            <a:r>
              <a:rPr lang="da-DK" altLang="da-DK" noProof="0" smtClean="0"/>
              <a:t>Femte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61"/>
            <a:ext cx="2918831" cy="493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16" tIns="45258" rIns="90516" bIns="45258" numCol="1" anchor="b" anchorCtr="0" compatLnSpc="1">
            <a:prstTxWarp prst="textNoShape">
              <a:avLst/>
            </a:prstTxWarp>
          </a:bodyPr>
          <a:lstStyle>
            <a:lvl1pPr algn="l" defTabSz="904875">
              <a:spcBef>
                <a:spcPct val="0"/>
              </a:spcBef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da-DK" altLang="da-DK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2" y="9372661"/>
            <a:ext cx="2918831" cy="493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16" tIns="45258" rIns="90516" bIns="45258" numCol="1" anchor="b" anchorCtr="0" compatLnSpc="1">
            <a:prstTxWarp prst="textNoShape">
              <a:avLst/>
            </a:prstTxWarp>
          </a:bodyPr>
          <a:lstStyle>
            <a:lvl1pPr defTabSz="904875">
              <a:spcBef>
                <a:spcPct val="0"/>
              </a:spcBef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2B6B1FA5-C68B-4EC9-B54B-6FE3F414F896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5034487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04875" eaLnBrk="0" hangingPunct="0">
              <a:spcBef>
                <a:spcPct val="30000"/>
              </a:spcBef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defTabSz="9048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defTabSz="9048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 defTabSz="9048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 defTabSz="9048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DF91C03-1C23-4546-B666-F4D64DFBACF6}" type="slidenum">
              <a:rPr lang="da-DK" altLang="da-DK" b="0" smtClean="0"/>
              <a:pPr algn="r" eaLnBrk="1" hangingPunct="1">
                <a:spcBef>
                  <a:spcPct val="0"/>
                </a:spcBef>
              </a:pPr>
              <a:t>1</a:t>
            </a:fld>
            <a:endParaRPr lang="da-DK" altLang="da-DK" b="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a-DK" altLang="da-DK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04875" eaLnBrk="0" hangingPunct="0">
              <a:spcBef>
                <a:spcPct val="30000"/>
              </a:spcBef>
              <a:defRPr sz="12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algn="l" defTabSz="9048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algn="l" defTabSz="9048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 defTabSz="9048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 defTabSz="9048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0B6BF62-AF2E-494A-A2A8-EE976ED8E0D0}" type="slidenum">
              <a:rPr lang="da-DK" altLang="da-DK" b="0" smtClean="0"/>
              <a:pPr algn="r" eaLnBrk="1" hangingPunct="1">
                <a:spcBef>
                  <a:spcPct val="0"/>
                </a:spcBef>
              </a:pPr>
              <a:t>13</a:t>
            </a:fld>
            <a:endParaRPr lang="da-DK" altLang="da-DK" b="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a-DK" altLang="da-D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3" descr="5730 PP skabelon-2_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-646113" y="2103438"/>
            <a:ext cx="168275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466" tIns="41733" rIns="83466" bIns="41733">
            <a:spAutoFit/>
          </a:bodyPr>
          <a:lstStyle>
            <a:lvl1pPr algn="l" defTabSz="8350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7513" algn="l" defTabSz="8350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5025" algn="l" defTabSz="8350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52538" algn="l" defTabSz="8350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70050" algn="l" defTabSz="8350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27250" defTabSz="835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84450" defTabSz="835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41650" defTabSz="835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98850" defTabSz="835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da-DK" altLang="da-DK" sz="2200" smtClean="0">
              <a:latin typeface="Arial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36588" y="420688"/>
            <a:ext cx="5364162" cy="885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smtClean="0"/>
              <a:t>Klik for at redigere titeltypografi i masteren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36588" y="2178050"/>
            <a:ext cx="7866062" cy="3413125"/>
          </a:xfrm>
        </p:spPr>
        <p:txBody>
          <a:bodyPr/>
          <a:lstStyle>
            <a:lvl1pPr marL="487363" indent="-487363">
              <a:buFont typeface="Arial" charset="0"/>
              <a:buChar char="•"/>
              <a:defRPr sz="2600"/>
            </a:lvl1pPr>
          </a:lstStyle>
          <a:p>
            <a:pPr lvl="0"/>
            <a:r>
              <a:rPr lang="da-DK" altLang="da-DK" noProof="0" smtClean="0"/>
              <a:t>Klik for at redigere undertiteltypografien i masteren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half" idx="10"/>
          </p:nvPr>
        </p:nvSpPr>
        <p:spPr>
          <a:xfrm>
            <a:off x="1617663" y="6359525"/>
            <a:ext cx="1887537" cy="4524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da-DK"/>
              <a:t>Form 04-43-02 03-09-2014</a:t>
            </a:r>
          </a:p>
        </p:txBody>
      </p:sp>
      <p:sp>
        <p:nvSpPr>
          <p:cNvPr id="7" name="Rectangle 22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E06A2-E969-4793-A2BD-B896078EBFB0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217919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DDA9B-B736-46A6-AF31-B69CBA3DC6C4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da-DK"/>
              <a:t>Form 04-43-02 03-09-2014</a:t>
            </a:r>
          </a:p>
        </p:txBody>
      </p:sp>
    </p:spTree>
    <p:extLst>
      <p:ext uri="{BB962C8B-B14F-4D97-AF65-F5344CB8AC3E}">
        <p14:creationId xmlns:p14="http://schemas.microsoft.com/office/powerpoint/2010/main" val="3767394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46863" y="822325"/>
            <a:ext cx="2003425" cy="4914900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36588" y="822325"/>
            <a:ext cx="5857875" cy="4914900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26927-403C-4FB5-B4D0-2141CD5030E2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da-DK"/>
              <a:t>Form 04-43-02 03-09-2014</a:t>
            </a:r>
          </a:p>
        </p:txBody>
      </p:sp>
    </p:spTree>
    <p:extLst>
      <p:ext uri="{BB962C8B-B14F-4D97-AF65-F5344CB8AC3E}">
        <p14:creationId xmlns:p14="http://schemas.microsoft.com/office/powerpoint/2010/main" val="1932466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el og tekst over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6588" y="822325"/>
            <a:ext cx="7713662" cy="1017588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sz="half" idx="1"/>
          </p:nvPr>
        </p:nvSpPr>
        <p:spPr>
          <a:xfrm>
            <a:off x="636588" y="2178050"/>
            <a:ext cx="8013700" cy="17033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36588" y="4033838"/>
            <a:ext cx="8013700" cy="1703387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FBCFD-FD6D-42F2-B83F-92D63D32FF8E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da-DK"/>
              <a:t>Form 04-43-02 03-09-2014</a:t>
            </a:r>
          </a:p>
        </p:txBody>
      </p:sp>
    </p:spTree>
    <p:extLst>
      <p:ext uri="{BB962C8B-B14F-4D97-AF65-F5344CB8AC3E}">
        <p14:creationId xmlns:p14="http://schemas.microsoft.com/office/powerpoint/2010/main" val="29853812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el og indholdsobjekt over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6588" y="822325"/>
            <a:ext cx="7713662" cy="1017588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36588" y="2178050"/>
            <a:ext cx="8013700" cy="17033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36588" y="4033838"/>
            <a:ext cx="8013700" cy="1703387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D85A5-3EFA-403F-A286-1457C20D0A28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da-DK"/>
              <a:t>Form 04-43-02 03-09-2014</a:t>
            </a:r>
          </a:p>
        </p:txBody>
      </p:sp>
    </p:spTree>
    <p:extLst>
      <p:ext uri="{BB962C8B-B14F-4D97-AF65-F5344CB8AC3E}">
        <p14:creationId xmlns:p14="http://schemas.microsoft.com/office/powerpoint/2010/main" val="3712752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17E15-DD04-4B73-965F-5DD6CEBB07C3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da-DK"/>
              <a:t>Form 04-43-02 03-09-2014</a:t>
            </a:r>
          </a:p>
        </p:txBody>
      </p:sp>
    </p:spTree>
    <p:extLst>
      <p:ext uri="{BB962C8B-B14F-4D97-AF65-F5344CB8AC3E}">
        <p14:creationId xmlns:p14="http://schemas.microsoft.com/office/powerpoint/2010/main" val="45737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E972C-400B-4B3B-BF8C-9AD8D56C07C7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da-DK"/>
              <a:t>Form 04-43-02 03-09-2014</a:t>
            </a:r>
          </a:p>
        </p:txBody>
      </p:sp>
    </p:spTree>
    <p:extLst>
      <p:ext uri="{BB962C8B-B14F-4D97-AF65-F5344CB8AC3E}">
        <p14:creationId xmlns:p14="http://schemas.microsoft.com/office/powerpoint/2010/main" val="3024616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36588" y="2178050"/>
            <a:ext cx="3930650" cy="3559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719638" y="2178050"/>
            <a:ext cx="3930650" cy="3559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B2C33-D8F6-4353-8C20-8491C2748C0A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da-DK"/>
              <a:t>Form 04-43-02 03-09-2014</a:t>
            </a:r>
          </a:p>
        </p:txBody>
      </p:sp>
    </p:spTree>
    <p:extLst>
      <p:ext uri="{BB962C8B-B14F-4D97-AF65-F5344CB8AC3E}">
        <p14:creationId xmlns:p14="http://schemas.microsoft.com/office/powerpoint/2010/main" val="1605913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C4BD1-4130-45CF-BB50-3387F6A294D1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  <p:sp>
        <p:nvSpPr>
          <p:cNvPr id="8" name="Rectangle 2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da-DK"/>
              <a:t>Form 04-43-02 03-09-2014</a:t>
            </a:r>
          </a:p>
        </p:txBody>
      </p:sp>
    </p:spTree>
    <p:extLst>
      <p:ext uri="{BB962C8B-B14F-4D97-AF65-F5344CB8AC3E}">
        <p14:creationId xmlns:p14="http://schemas.microsoft.com/office/powerpoint/2010/main" val="283668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11534-1DA6-45C0-8324-CA9DFE27C571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da-DK"/>
              <a:t>Form 04-43-02 03-09-2014</a:t>
            </a:r>
          </a:p>
        </p:txBody>
      </p:sp>
    </p:spTree>
    <p:extLst>
      <p:ext uri="{BB962C8B-B14F-4D97-AF65-F5344CB8AC3E}">
        <p14:creationId xmlns:p14="http://schemas.microsoft.com/office/powerpoint/2010/main" val="210882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289F6-BB11-4454-A46F-CDE21BD5ADC7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  <p:sp>
        <p:nvSpPr>
          <p:cNvPr id="3" name="Rectangle 2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da-DK"/>
              <a:t>Form 04-43-02 03-09-2014</a:t>
            </a:r>
          </a:p>
        </p:txBody>
      </p:sp>
    </p:spTree>
    <p:extLst>
      <p:ext uri="{BB962C8B-B14F-4D97-AF65-F5344CB8AC3E}">
        <p14:creationId xmlns:p14="http://schemas.microsoft.com/office/powerpoint/2010/main" val="1345459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4C11E-B6F2-448A-AB7D-2882F9166FE6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da-DK"/>
              <a:t>Form 04-43-02 03-09-2014</a:t>
            </a:r>
          </a:p>
        </p:txBody>
      </p:sp>
    </p:spTree>
    <p:extLst>
      <p:ext uri="{BB962C8B-B14F-4D97-AF65-F5344CB8AC3E}">
        <p14:creationId xmlns:p14="http://schemas.microsoft.com/office/powerpoint/2010/main" val="3867707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7E674-D60E-440D-8B9B-CE6220346335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da-DK"/>
              <a:t>Form 04-43-02 03-09-2014</a:t>
            </a:r>
          </a:p>
        </p:txBody>
      </p:sp>
    </p:spTree>
    <p:extLst>
      <p:ext uri="{BB962C8B-B14F-4D97-AF65-F5344CB8AC3E}">
        <p14:creationId xmlns:p14="http://schemas.microsoft.com/office/powerpoint/2010/main" val="846824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4" descr="5730 PP skabelon-3_rs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36588" y="822325"/>
            <a:ext cx="7713662" cy="101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62" tIns="43630" rIns="87262" bIns="4363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titeltypografi i masteren</a:t>
            </a:r>
          </a:p>
        </p:txBody>
      </p:sp>
      <p:sp>
        <p:nvSpPr>
          <p:cNvPr id="102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6588" y="2178050"/>
            <a:ext cx="8013700" cy="355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62" tIns="43630" rIns="87262" bIns="436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teksttypografierne i masteren</a:t>
            </a:r>
          </a:p>
          <a:p>
            <a:pPr lvl="1"/>
            <a:r>
              <a:rPr lang="da-DK" altLang="da-DK" smtClean="0"/>
              <a:t>Andet niveau</a:t>
            </a:r>
          </a:p>
          <a:p>
            <a:pPr lvl="2"/>
            <a:r>
              <a:rPr lang="da-DK" altLang="da-DK" smtClean="0"/>
              <a:t>Tredje niveau</a:t>
            </a:r>
          </a:p>
          <a:p>
            <a:pPr lvl="3"/>
            <a:r>
              <a:rPr lang="da-DK" altLang="da-DK" smtClean="0"/>
              <a:t>Fjerde niveau</a:t>
            </a:r>
          </a:p>
          <a:p>
            <a:pPr lvl="4"/>
            <a:r>
              <a:rPr lang="da-DK" altLang="da-DK" smtClean="0"/>
              <a:t>Femte niveau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99500" y="3314700"/>
            <a:ext cx="4921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262" tIns="43630" rIns="87262" bIns="43630" numCol="1" anchor="t" anchorCtr="0" compatLnSpc="1">
            <a:prstTxWarp prst="textNoShape">
              <a:avLst/>
            </a:prstTxWarp>
          </a:bodyPr>
          <a:lstStyle>
            <a:lvl1pPr algn="ctr" defTabSz="873125">
              <a:spcBef>
                <a:spcPct val="0"/>
              </a:spcBef>
              <a:defRPr sz="1300"/>
            </a:lvl1pPr>
          </a:lstStyle>
          <a:p>
            <a:pPr>
              <a:defRPr/>
            </a:pPr>
            <a:fld id="{75C0C11D-D819-4EFA-BF5C-945A8C78A584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431800" y="6329363"/>
            <a:ext cx="168275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466" tIns="41733" rIns="83466" bIns="41733">
            <a:spAutoFit/>
          </a:bodyPr>
          <a:lstStyle>
            <a:lvl1pPr algn="l" defTabSz="8350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17513" algn="l" defTabSz="8350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5025" algn="l" defTabSz="8350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52538" algn="l" defTabSz="8350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70050" algn="l" defTabSz="835025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127250" defTabSz="835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84450" defTabSz="835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041650" defTabSz="835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98850" defTabSz="8350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defRPr/>
            </a:pPr>
            <a:endParaRPr lang="da-DK" altLang="da-DK" sz="900" smtClean="0">
              <a:latin typeface="Arial" charset="0"/>
              <a:ea typeface="ＭＳ Ｐゴシック" pitchFamily="1" charset="-128"/>
            </a:endParaRP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17663" y="6359525"/>
            <a:ext cx="18891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3466" tIns="41733" rIns="83466" bIns="41733" numCol="1" anchor="t" anchorCtr="0" compatLnSpc="1">
            <a:prstTxWarp prst="textNoShape">
              <a:avLst/>
            </a:prstTxWarp>
          </a:bodyPr>
          <a:lstStyle>
            <a:lvl1pPr algn="l" defTabSz="835025">
              <a:spcBef>
                <a:spcPct val="0"/>
              </a:spcBef>
              <a:defRPr sz="9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da-DK" altLang="da-DK"/>
              <a:t>Form 04-43-02 03-09-2014</a:t>
            </a:r>
          </a:p>
        </p:txBody>
      </p:sp>
      <p:sp>
        <p:nvSpPr>
          <p:cNvPr id="1032" name="Rectangle 35"/>
          <p:cNvSpPr>
            <a:spLocks noChangeArrowheads="1"/>
          </p:cNvSpPr>
          <p:nvPr/>
        </p:nvSpPr>
        <p:spPr bwMode="auto">
          <a:xfrm>
            <a:off x="838200" y="5486400"/>
            <a:ext cx="7467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a-DK" altLang="da-DK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hf hdr="0" ftr="0"/>
  <p:txStyles>
    <p:titleStyle>
      <a:lvl1pPr algn="l" defTabSz="873125" rtl="0" eaLnBrk="0" fontAlgn="base" hangingPunct="0">
        <a:lnSpc>
          <a:spcPts val="3463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+mj-lt"/>
          <a:ea typeface="+mj-ea"/>
          <a:cs typeface="+mj-cs"/>
        </a:defRPr>
      </a:lvl1pPr>
      <a:lvl2pPr algn="l" defTabSz="873125" rtl="0" eaLnBrk="0" fontAlgn="base" hangingPunct="0">
        <a:lnSpc>
          <a:spcPts val="3463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2pPr>
      <a:lvl3pPr algn="l" defTabSz="873125" rtl="0" eaLnBrk="0" fontAlgn="base" hangingPunct="0">
        <a:lnSpc>
          <a:spcPts val="3463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3pPr>
      <a:lvl4pPr algn="l" defTabSz="873125" rtl="0" eaLnBrk="0" fontAlgn="base" hangingPunct="0">
        <a:lnSpc>
          <a:spcPts val="3463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4pPr>
      <a:lvl5pPr algn="l" defTabSz="873125" rtl="0" eaLnBrk="0" fontAlgn="base" hangingPunct="0">
        <a:lnSpc>
          <a:spcPts val="3463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5pPr>
      <a:lvl6pPr marL="457200" algn="l" defTabSz="873125" rtl="0" fontAlgn="base">
        <a:lnSpc>
          <a:spcPts val="3463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6pPr>
      <a:lvl7pPr marL="914400" algn="l" defTabSz="873125" rtl="0" fontAlgn="base">
        <a:lnSpc>
          <a:spcPts val="3463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7pPr>
      <a:lvl8pPr marL="1371600" algn="l" defTabSz="873125" rtl="0" fontAlgn="base">
        <a:lnSpc>
          <a:spcPts val="3463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8pPr>
      <a:lvl9pPr marL="1828800" algn="l" defTabSz="873125" rtl="0" fontAlgn="base">
        <a:lnSpc>
          <a:spcPts val="3463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9pPr>
    </p:titleStyle>
    <p:bodyStyle>
      <a:lvl1pPr marL="327025" indent="-327025" algn="l" defTabSz="873125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09613" indent="-271463" algn="l" defTabSz="873125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2pPr>
      <a:lvl3pPr marL="1090613" indent="-217488" algn="l" defTabSz="873125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</a:defRPr>
      </a:lvl3pPr>
      <a:lvl4pPr marL="1527175" indent="-217488" algn="l" defTabSz="873125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963738" indent="-219075" algn="l" defTabSz="873125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2420938" indent="-219075" algn="l" defTabSz="873125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878138" indent="-219075" algn="l" defTabSz="873125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3335338" indent="-219075" algn="l" defTabSz="873125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3792538" indent="-219075" algn="l" defTabSz="873125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5730 PP skabelon-1_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611188" y="1884363"/>
            <a:ext cx="7281862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466" tIns="41733" rIns="83466" bIns="41733">
            <a:spAutoFit/>
          </a:bodyPr>
          <a:lstStyle>
            <a:lvl1pPr algn="l" defTabSz="835025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1pPr>
            <a:lvl2pPr marL="417513" indent="-271463" algn="l" defTabSz="835025" eaLnBrk="0" hangingPunct="0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charset="0"/>
              </a:defRPr>
            </a:lvl2pPr>
            <a:lvl3pPr marL="835025" indent="-217488" algn="l" defTabSz="835025" eaLnBrk="0" hangingPunct="0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charset="0"/>
              </a:defRPr>
            </a:lvl3pPr>
            <a:lvl4pPr marL="1252538" indent="-217488" algn="l" defTabSz="835025" eaLnBrk="0" hangingPunct="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charset="0"/>
              </a:defRPr>
            </a:lvl4pPr>
            <a:lvl5pPr marL="1670050" indent="-219075" algn="l" defTabSz="835025" eaLnBrk="0" hangingPunct="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charset="0"/>
              </a:defRPr>
            </a:lvl5pPr>
            <a:lvl6pPr marL="2127250" indent="-219075" defTabSz="8350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6pPr>
            <a:lvl7pPr marL="2584450" indent="-219075" defTabSz="8350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7pPr>
            <a:lvl8pPr marL="3041650" indent="-219075" defTabSz="8350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8pPr>
            <a:lvl9pPr marL="3498850" indent="-219075" defTabSz="8350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a-DK" altLang="da-DK" b="1" dirty="0" smtClean="0"/>
              <a:t>Dato 14. september 2022</a:t>
            </a:r>
            <a:endParaRPr lang="da-DK" altLang="da-DK" b="1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795338" y="2468563"/>
            <a:ext cx="7281862" cy="3785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466" tIns="41733" rIns="83466" bIns="41733">
            <a:spAutoFit/>
          </a:bodyPr>
          <a:lstStyle>
            <a:lvl1pPr algn="l" defTabSz="835025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1pPr>
            <a:lvl2pPr marL="417513" indent="-271463" algn="l" defTabSz="835025" eaLnBrk="0" hangingPunct="0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charset="0"/>
              </a:defRPr>
            </a:lvl2pPr>
            <a:lvl3pPr marL="835025" indent="-217488" algn="l" defTabSz="835025" eaLnBrk="0" hangingPunct="0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charset="0"/>
              </a:defRPr>
            </a:lvl3pPr>
            <a:lvl4pPr marL="1252538" indent="-217488" algn="l" defTabSz="835025" eaLnBrk="0" hangingPunct="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charset="0"/>
              </a:defRPr>
            </a:lvl4pPr>
            <a:lvl5pPr marL="1670050" indent="-219075" algn="l" defTabSz="835025" eaLnBrk="0" hangingPunct="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charset="0"/>
              </a:defRPr>
            </a:lvl5pPr>
            <a:lvl6pPr marL="2127250" indent="-219075" defTabSz="8350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6pPr>
            <a:lvl7pPr marL="2584450" indent="-219075" defTabSz="8350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7pPr>
            <a:lvl8pPr marL="3041650" indent="-219075" defTabSz="8350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8pPr>
            <a:lvl9pPr marL="3498850" indent="-219075" defTabSz="8350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ts val="5113"/>
              </a:lnSpc>
              <a:spcBef>
                <a:spcPct val="50000"/>
              </a:spcBef>
              <a:buFontTx/>
              <a:buNone/>
            </a:pPr>
            <a:r>
              <a:rPr lang="da-DK" altLang="da-DK" sz="4700" b="1" dirty="0"/>
              <a:t>Informationsmøde:</a:t>
            </a:r>
            <a:endParaRPr lang="da-DK" altLang="da-DK" sz="3200" b="1" dirty="0"/>
          </a:p>
          <a:p>
            <a:pPr eaLnBrk="1" hangingPunct="1">
              <a:lnSpc>
                <a:spcPts val="5113"/>
              </a:lnSpc>
              <a:spcBef>
                <a:spcPct val="50000"/>
              </a:spcBef>
              <a:buFontTx/>
              <a:buNone/>
            </a:pPr>
            <a:r>
              <a:rPr lang="da-DK" altLang="da-DK" sz="2800" b="1" dirty="0"/>
              <a:t>Udbud </a:t>
            </a:r>
            <a:r>
              <a:rPr lang="da-DK" altLang="da-DK" sz="2800" b="1" dirty="0" smtClean="0"/>
              <a:t>af respiratoriske hjælperordninger til patienter med kronisk respirationsinsufficiens</a:t>
            </a:r>
            <a:endParaRPr lang="da-DK" altLang="da-DK" sz="2800" b="1" dirty="0"/>
          </a:p>
          <a:p>
            <a:pPr eaLnBrk="1" hangingPunct="1">
              <a:lnSpc>
                <a:spcPts val="5113"/>
              </a:lnSpc>
              <a:spcBef>
                <a:spcPct val="50000"/>
              </a:spcBef>
              <a:buFontTx/>
              <a:buNone/>
            </a:pPr>
            <a:r>
              <a:rPr lang="da-DK" altLang="da-DK" sz="2800" b="1" dirty="0"/>
              <a:t>Sagsnr. </a:t>
            </a:r>
            <a:r>
              <a:rPr lang="da-DK" altLang="da-DK" sz="2800" b="1" dirty="0" smtClean="0"/>
              <a:t>22/13829</a:t>
            </a:r>
            <a:endParaRPr lang="da-DK" altLang="da-DK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Pladsholder til dias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defTabSz="873125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defTabSz="873125" eaLnBrk="0" hangingPunct="0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defTabSz="873125" eaLnBrk="0" hangingPunct="0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defTabSz="873125" eaLnBrk="0" hangingPunct="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defTabSz="873125" eaLnBrk="0" hangingPunct="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7D11913E-11ED-410E-9A74-250AD708AAB9}" type="slidenum">
              <a:rPr lang="da-DK" altLang="da-DK" sz="1300" smtClean="0"/>
              <a:pPr algn="ctr"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da-DK" altLang="da-DK" sz="1300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 dirty="0" smtClean="0"/>
              <a:t>Implementeringsperiode</a:t>
            </a:r>
            <a:br>
              <a:rPr lang="da-DK" altLang="da-DK" dirty="0" smtClean="0"/>
            </a:br>
            <a:endParaRPr lang="da-DK" altLang="da-DK" dirty="0" smtClean="0"/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6588" y="1988839"/>
            <a:ext cx="8013700" cy="3748385"/>
          </a:xfrm>
        </p:spPr>
        <p:txBody>
          <a:bodyPr/>
          <a:lstStyle/>
          <a:p>
            <a:r>
              <a:rPr lang="da-DK" altLang="da-DK" sz="2400" dirty="0" smtClean="0"/>
              <a:t>Start den 1. september – 31. oktober 2022</a:t>
            </a:r>
          </a:p>
          <a:p>
            <a:r>
              <a:rPr lang="da-DK" altLang="da-DK" sz="2400" dirty="0" smtClean="0"/>
              <a:t>Der er indkaldt til opstartsmøder med alle visitatorer/ansvarlige medarbejdere for det respiratoriske område i Kommunerne</a:t>
            </a:r>
          </a:p>
          <a:p>
            <a:r>
              <a:rPr lang="da-DK" altLang="da-DK" sz="2400" dirty="0" smtClean="0"/>
              <a:t>En del af møderne er allerede afholdt</a:t>
            </a:r>
          </a:p>
          <a:p>
            <a:r>
              <a:rPr lang="da-DK" altLang="da-DK" sz="2400" dirty="0" smtClean="0"/>
              <a:t>På møderne vil der blive præsenteret en implementeringsplan samt drøftelse af den enkelte ordning </a:t>
            </a:r>
            <a:endParaRPr lang="da-DK" altLang="da-DK" sz="2400" dirty="0"/>
          </a:p>
          <a:p>
            <a:endParaRPr lang="da-DK" altLang="da-DK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dirty="0"/>
              <a:t>Forventninger til det fremtidige </a:t>
            </a:r>
            <a:br>
              <a:rPr lang="da-DK" altLang="da-DK" dirty="0"/>
            </a:br>
            <a:r>
              <a:rPr lang="da-DK" altLang="da-DK" dirty="0"/>
              <a:t>samarbejde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Fortsætte den tætte dialog mellem Region Syddanmark og hver enkelt kommune. </a:t>
            </a:r>
          </a:p>
          <a:p>
            <a:r>
              <a:rPr lang="da-DK" dirty="0" smtClean="0"/>
              <a:t>Dialogmøder 1-2 årligt i hele kontraktperioden med hver enkelt kommune – alt efter behov</a:t>
            </a:r>
          </a:p>
          <a:p>
            <a:r>
              <a:rPr lang="da-DK" dirty="0" smtClean="0"/>
              <a:t>Understøtte hinanden i et arbejde med et kompliceret område </a:t>
            </a:r>
          </a:p>
          <a:p>
            <a:r>
              <a:rPr lang="da-DK" dirty="0" smtClean="0"/>
              <a:t>Ønsker til det fremtidige samarbejde?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D17E15-DD04-4B73-965F-5DD6CEBB07C3}" type="slidenum">
              <a:rPr lang="da-DK" altLang="da-DK" smtClean="0"/>
              <a:pPr>
                <a:defRPr/>
              </a:pPr>
              <a:t>11</a:t>
            </a:fld>
            <a:endParaRPr lang="da-DK" alt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da-DK" smtClean="0"/>
              <a:t>Form 04-43-02 03-09-2014</a:t>
            </a:r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12322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ladsholder til dias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defTabSz="873125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defTabSz="873125" eaLnBrk="0" hangingPunct="0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defTabSz="873125" eaLnBrk="0" hangingPunct="0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defTabSz="873125" eaLnBrk="0" hangingPunct="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defTabSz="873125" eaLnBrk="0" hangingPunct="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885A7A12-9F42-4E41-808B-538DDA55410E}" type="slidenum">
              <a:rPr lang="da-DK" altLang="da-DK" sz="1300" smtClean="0"/>
              <a:pPr algn="ctr"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da-DK" altLang="da-DK" sz="1300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 dirty="0" smtClean="0"/>
              <a:t/>
            </a:r>
            <a:br>
              <a:rPr lang="da-DK" altLang="da-DK" dirty="0" smtClean="0"/>
            </a:br>
            <a:endParaRPr lang="da-DK" altLang="da-DK" dirty="0" smtClean="0"/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6588" y="1628775"/>
            <a:ext cx="8013700" cy="446405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</a:pPr>
            <a:endParaRPr lang="da-DK" altLang="da-DK" sz="1700" b="1" dirty="0" smtClean="0">
              <a:solidFill>
                <a:srgbClr val="FF3300"/>
              </a:solidFill>
            </a:endParaRPr>
          </a:p>
          <a:p>
            <a:pPr marL="438150" lvl="1" indent="0" eaLnBrk="1" hangingPunct="1">
              <a:lnSpc>
                <a:spcPct val="80000"/>
              </a:lnSpc>
              <a:buNone/>
            </a:pPr>
            <a:endParaRPr lang="da-DK" altLang="da-DK" sz="1700" dirty="0" smtClean="0">
              <a:solidFill>
                <a:srgbClr val="FF3300"/>
              </a:solidFill>
            </a:endParaRPr>
          </a:p>
          <a:p>
            <a:pPr lvl="1" algn="ctr" eaLnBrk="1" hangingPunct="1">
              <a:lnSpc>
                <a:spcPct val="80000"/>
              </a:lnSpc>
            </a:pPr>
            <a:endParaRPr lang="da-DK" altLang="da-DK" sz="700" b="1" dirty="0" smtClean="0"/>
          </a:p>
          <a:p>
            <a:pPr lvl="1" algn="ctr" eaLnBrk="1" hangingPunct="1">
              <a:lnSpc>
                <a:spcPct val="80000"/>
              </a:lnSpc>
            </a:pPr>
            <a:endParaRPr lang="da-DK" altLang="da-DK" sz="700" b="1" dirty="0"/>
          </a:p>
          <a:p>
            <a:pPr lvl="1" algn="ctr" eaLnBrk="1" hangingPunct="1">
              <a:lnSpc>
                <a:spcPct val="80000"/>
              </a:lnSpc>
            </a:pPr>
            <a:endParaRPr lang="da-DK" altLang="da-DK" sz="700" b="1" dirty="0" smtClean="0"/>
          </a:p>
          <a:p>
            <a:pPr lvl="1" algn="ctr" eaLnBrk="1" hangingPunct="1">
              <a:lnSpc>
                <a:spcPct val="80000"/>
              </a:lnSpc>
            </a:pPr>
            <a:endParaRPr lang="da-DK" altLang="da-DK" sz="700" b="1" dirty="0"/>
          </a:p>
          <a:p>
            <a:pPr lvl="1" algn="ctr" eaLnBrk="1" hangingPunct="1">
              <a:lnSpc>
                <a:spcPct val="80000"/>
              </a:lnSpc>
            </a:pPr>
            <a:endParaRPr lang="da-DK" altLang="da-DK" sz="700" b="1" dirty="0" smtClean="0"/>
          </a:p>
          <a:p>
            <a:pPr lvl="1" algn="ctr" eaLnBrk="1" hangingPunct="1">
              <a:lnSpc>
                <a:spcPct val="80000"/>
              </a:lnSpc>
            </a:pPr>
            <a:endParaRPr lang="da-DK" altLang="da-DK" sz="700" b="1" dirty="0"/>
          </a:p>
          <a:p>
            <a:pPr lvl="1" algn="ctr" eaLnBrk="1" hangingPunct="1">
              <a:lnSpc>
                <a:spcPct val="80000"/>
              </a:lnSpc>
            </a:pPr>
            <a:endParaRPr lang="da-DK" altLang="da-DK" sz="700" b="1" dirty="0" smtClean="0"/>
          </a:p>
          <a:p>
            <a:pPr lvl="1" algn="ctr" eaLnBrk="1" hangingPunct="1">
              <a:lnSpc>
                <a:spcPct val="80000"/>
              </a:lnSpc>
            </a:pPr>
            <a:endParaRPr lang="da-DK" altLang="da-DK" sz="700" b="1" dirty="0"/>
          </a:p>
          <a:p>
            <a:pPr lvl="1" algn="ctr" eaLnBrk="1" hangingPunct="1">
              <a:lnSpc>
                <a:spcPct val="80000"/>
              </a:lnSpc>
            </a:pPr>
            <a:endParaRPr lang="da-DK" altLang="da-DK" sz="700" b="1" dirty="0" smtClean="0"/>
          </a:p>
          <a:p>
            <a:pPr lvl="1" algn="ctr" eaLnBrk="1" hangingPunct="1">
              <a:lnSpc>
                <a:spcPct val="80000"/>
              </a:lnSpc>
            </a:pPr>
            <a:endParaRPr lang="da-DK" altLang="da-DK" sz="700" b="1" dirty="0"/>
          </a:p>
          <a:p>
            <a:pPr lvl="1" algn="ctr" eaLnBrk="1" hangingPunct="1">
              <a:lnSpc>
                <a:spcPct val="80000"/>
              </a:lnSpc>
            </a:pPr>
            <a:endParaRPr lang="da-DK" altLang="da-DK" sz="700" b="1" dirty="0" smtClean="0"/>
          </a:p>
          <a:p>
            <a:pPr marL="438150" lvl="1" indent="0" algn="just" eaLnBrk="1" hangingPunct="1">
              <a:lnSpc>
                <a:spcPct val="80000"/>
              </a:lnSpc>
              <a:buNone/>
            </a:pPr>
            <a:r>
              <a:rPr lang="da-DK" altLang="da-DK" sz="3200" b="1" dirty="0" smtClean="0"/>
              <a:t>Spørgsmål og afrunding</a:t>
            </a:r>
          </a:p>
        </p:txBody>
      </p:sp>
    </p:spTree>
    <p:extLst>
      <p:ext uri="{BB962C8B-B14F-4D97-AF65-F5344CB8AC3E}">
        <p14:creationId xmlns:p14="http://schemas.microsoft.com/office/powerpoint/2010/main" val="301306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36" descr="5730 PP skabelon-0_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ladsholder til dias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defTabSz="873125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defTabSz="873125" eaLnBrk="0" hangingPunct="0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defTabSz="873125" eaLnBrk="0" hangingPunct="0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defTabSz="873125" eaLnBrk="0" hangingPunct="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defTabSz="873125" eaLnBrk="0" hangingPunct="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80C3D0C8-BB0D-43FE-B289-15E2B86CFFAA}" type="slidenum">
              <a:rPr lang="da-DK" altLang="da-DK" sz="1300" smtClean="0"/>
              <a:pPr algn="ct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da-DK" altLang="da-DK" sz="130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 b="1" dirty="0" smtClean="0"/>
              <a:t>Velkomst og praktiske detaljer</a:t>
            </a:r>
            <a:br>
              <a:rPr lang="da-DK" altLang="da-DK" b="1" dirty="0" smtClean="0"/>
            </a:br>
            <a:endParaRPr lang="da-DK" altLang="da-DK" b="1" dirty="0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6588" y="1773238"/>
            <a:ext cx="8013700" cy="3963987"/>
          </a:xfrm>
        </p:spPr>
        <p:txBody>
          <a:bodyPr/>
          <a:lstStyle/>
          <a:p>
            <a:r>
              <a:rPr lang="da-DK" sz="2000" dirty="0"/>
              <a:t>Velkommen og præsentation af repræsentanter fra Region Syddanmark</a:t>
            </a:r>
          </a:p>
          <a:p>
            <a:r>
              <a:rPr lang="da-DK" sz="2000" dirty="0"/>
              <a:t>Rammerne for de næste to timer</a:t>
            </a:r>
          </a:p>
          <a:p>
            <a:r>
              <a:rPr lang="da-DK" sz="2000" dirty="0"/>
              <a:t>Kort præsentation af Respirationscenter Syd – </a:t>
            </a:r>
            <a:r>
              <a:rPr lang="da-DK" sz="2000" dirty="0" smtClean="0"/>
              <a:t>generelt</a:t>
            </a:r>
            <a:endParaRPr lang="da-DK" sz="2000" dirty="0"/>
          </a:p>
          <a:p>
            <a:r>
              <a:rPr lang="da-DK" sz="2000" dirty="0"/>
              <a:t>Udbudsprocessen – kort </a:t>
            </a:r>
            <a:r>
              <a:rPr lang="da-DK" sz="2000" dirty="0" smtClean="0"/>
              <a:t>opsummering</a:t>
            </a:r>
            <a:endParaRPr lang="da-DK" sz="2000" dirty="0"/>
          </a:p>
          <a:p>
            <a:r>
              <a:rPr lang="da-DK" sz="2000" dirty="0"/>
              <a:t>Præsentation af den nye kontrakt herunder væsentligste forskelle fra den gamle </a:t>
            </a:r>
            <a:r>
              <a:rPr lang="da-DK" sz="2000" dirty="0" smtClean="0"/>
              <a:t>kontrakt</a:t>
            </a:r>
            <a:endParaRPr lang="da-DK" sz="2000" dirty="0"/>
          </a:p>
          <a:p>
            <a:r>
              <a:rPr lang="da-DK" sz="2000" dirty="0"/>
              <a:t>Implementeringsperioden – hvad </a:t>
            </a:r>
            <a:r>
              <a:rPr lang="da-DK" sz="2000" dirty="0" smtClean="0"/>
              <a:t>kommer der </a:t>
            </a:r>
            <a:r>
              <a:rPr lang="da-DK" sz="2000" dirty="0"/>
              <a:t>til at ske fra 1/9 – </a:t>
            </a:r>
            <a:r>
              <a:rPr lang="da-DK" sz="2000" dirty="0" smtClean="0"/>
              <a:t>31/10</a:t>
            </a:r>
            <a:endParaRPr lang="da-DK" sz="2000" dirty="0"/>
          </a:p>
          <a:p>
            <a:r>
              <a:rPr lang="da-DK" sz="2000" dirty="0"/>
              <a:t>Forventninger til det fremtidige </a:t>
            </a:r>
            <a:r>
              <a:rPr lang="da-DK" sz="2000" dirty="0" smtClean="0"/>
              <a:t>samarbejde</a:t>
            </a:r>
            <a:endParaRPr lang="da-DK" sz="2000" dirty="0"/>
          </a:p>
          <a:p>
            <a:r>
              <a:rPr lang="da-DK" sz="2000" dirty="0"/>
              <a:t>Spørgsmål og afrunding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0" algn="l"/>
              </a:tabLst>
              <a:defRPr/>
            </a:pPr>
            <a:endParaRPr lang="da-DK" altLang="da-DK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6588" y="548681"/>
            <a:ext cx="7713662" cy="1291232"/>
          </a:xfrm>
        </p:spPr>
        <p:txBody>
          <a:bodyPr/>
          <a:lstStyle/>
          <a:p>
            <a:r>
              <a:rPr lang="da-DK" sz="3600" dirty="0" smtClean="0"/>
              <a:t/>
            </a:r>
            <a:br>
              <a:rPr lang="da-DK" sz="3600" dirty="0" smtClean="0"/>
            </a:br>
            <a:r>
              <a:rPr lang="da-DK" sz="3600" dirty="0"/>
              <a:t/>
            </a:r>
            <a:br>
              <a:rPr lang="da-DK" sz="3600" dirty="0"/>
            </a:br>
            <a:r>
              <a:rPr lang="da-DK" sz="3600" dirty="0"/>
              <a:t/>
            </a:r>
            <a:br>
              <a:rPr lang="da-DK" sz="3600" dirty="0"/>
            </a:br>
            <a:r>
              <a:rPr lang="da-DK" sz="3200" dirty="0"/>
              <a:t>Præsentation af repræsentanter fra Region Syddanmark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Therese Høy Thomsen, </a:t>
            </a:r>
            <a:r>
              <a:rPr lang="da-DK" dirty="0" err="1" smtClean="0"/>
              <a:t>Category</a:t>
            </a:r>
            <a:r>
              <a:rPr lang="da-DK" dirty="0" smtClean="0"/>
              <a:t> Manager, Strategisk Indkøb</a:t>
            </a:r>
          </a:p>
          <a:p>
            <a:r>
              <a:rPr lang="da-DK" dirty="0" smtClean="0"/>
              <a:t>Helle Funck Madsen, Oversygeplejerske, Respirationscenter Syd</a:t>
            </a:r>
          </a:p>
          <a:p>
            <a:r>
              <a:rPr lang="da-DK" dirty="0" smtClean="0"/>
              <a:t>Alice Skaarup Jepsen, Specialkonsulent, Tværsektorielt Samarbejde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D17E15-DD04-4B73-965F-5DD6CEBB07C3}" type="slidenum">
              <a:rPr lang="da-DK" altLang="da-DK" smtClean="0"/>
              <a:pPr>
                <a:defRPr/>
              </a:pPr>
              <a:t>3</a:t>
            </a:fld>
            <a:endParaRPr lang="da-DK" alt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da-DK" smtClean="0"/>
              <a:t>Form 04-43-02 03-09-2014</a:t>
            </a:r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00434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ladsholder til dias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defTabSz="873125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defTabSz="873125" eaLnBrk="0" hangingPunct="0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defTabSz="873125" eaLnBrk="0" hangingPunct="0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defTabSz="873125" eaLnBrk="0" hangingPunct="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defTabSz="873125" eaLnBrk="0" hangingPunct="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57D12A4A-7A6B-4BB8-A815-2113343FDA70}" type="slidenum">
              <a:rPr lang="da-DK" altLang="da-DK" sz="1300" smtClean="0"/>
              <a:pPr algn="ct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da-DK" altLang="da-DK" sz="1300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 sz="3700" dirty="0" smtClean="0"/>
              <a:t>Præsentation af Respirationscenter Syd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6588" y="2178050"/>
            <a:ext cx="8013700" cy="3843238"/>
          </a:xfrm>
        </p:spPr>
        <p:txBody>
          <a:bodyPr/>
          <a:lstStyle/>
          <a:p>
            <a:r>
              <a:rPr lang="da-DK" dirty="0"/>
              <a:t>Placeret på OUH (Højhuset)</a:t>
            </a:r>
          </a:p>
          <a:p>
            <a:r>
              <a:rPr lang="da-DK" dirty="0"/>
              <a:t>RCS-sengefunktionen (4-5 senge)</a:t>
            </a:r>
          </a:p>
          <a:p>
            <a:pPr lvl="1"/>
            <a:r>
              <a:rPr lang="da-DK" dirty="0"/>
              <a:t>Medarbejdere</a:t>
            </a:r>
          </a:p>
          <a:p>
            <a:pPr lvl="2"/>
            <a:r>
              <a:rPr lang="da-DK" dirty="0"/>
              <a:t>Sygeplejersker og social- og sundhedsassistenter</a:t>
            </a:r>
          </a:p>
          <a:p>
            <a:pPr lvl="1"/>
            <a:r>
              <a:rPr lang="da-DK" dirty="0"/>
              <a:t>Kerneopgaver (ikke </a:t>
            </a:r>
            <a:r>
              <a:rPr lang="da-DK" dirty="0" err="1" smtClean="0"/>
              <a:t>udtømende</a:t>
            </a:r>
            <a:r>
              <a:rPr lang="da-DK" dirty="0" smtClean="0"/>
              <a:t>)</a:t>
            </a:r>
            <a:endParaRPr lang="da-DK" dirty="0"/>
          </a:p>
          <a:p>
            <a:pPr lvl="2"/>
            <a:r>
              <a:rPr lang="da-DK" dirty="0"/>
              <a:t>Undervisning af hjælpere i forbindelse med pt. </a:t>
            </a:r>
            <a:r>
              <a:rPr lang="da-DK" dirty="0" smtClean="0"/>
              <a:t>indlæggelse</a:t>
            </a:r>
            <a:endParaRPr lang="da-DK" dirty="0"/>
          </a:p>
          <a:p>
            <a:pPr lvl="2"/>
            <a:r>
              <a:rPr lang="da-DK" dirty="0"/>
              <a:t>Certificering/re-certificering af hjælpere </a:t>
            </a:r>
            <a:r>
              <a:rPr lang="da-DK" dirty="0" smtClean="0"/>
              <a:t>inkl</a:t>
            </a:r>
            <a:r>
              <a:rPr lang="da-DK" dirty="0"/>
              <a:t>. teoriundervisning</a:t>
            </a:r>
          </a:p>
          <a:p>
            <a:pPr lvl="2"/>
            <a:r>
              <a:rPr lang="da-DK" dirty="0"/>
              <a:t>Søvnpatienter (specialiseret overvågning)</a:t>
            </a:r>
          </a:p>
          <a:p>
            <a:pPr lvl="2"/>
            <a:r>
              <a:rPr lang="da-DK" dirty="0"/>
              <a:t>Overvågning af ”gæstepatienter”</a:t>
            </a:r>
          </a:p>
          <a:p>
            <a:pPr lvl="1"/>
            <a:r>
              <a:rPr lang="da-DK" dirty="0"/>
              <a:t>Service til samarbejdspartnere</a:t>
            </a:r>
          </a:p>
          <a:p>
            <a:pPr lvl="2"/>
            <a:r>
              <a:rPr lang="da-DK" dirty="0"/>
              <a:t>Vejledning til hjælpere/teamledere uden for ”normal åbningstid” </a:t>
            </a:r>
          </a:p>
          <a:p>
            <a:pPr marL="0" indent="0" eaLnBrk="1" hangingPunct="1">
              <a:buNone/>
            </a:pPr>
            <a:endParaRPr lang="da-DK" sz="1900" dirty="0"/>
          </a:p>
          <a:p>
            <a:pPr marL="0" indent="0" eaLnBrk="1" hangingPunct="1">
              <a:buNone/>
            </a:pPr>
            <a:endParaRPr lang="da-DK" sz="1900" dirty="0" smtClean="0"/>
          </a:p>
          <a:p>
            <a:pPr eaLnBrk="1" hangingPunct="1">
              <a:buFontTx/>
              <a:buChar char="-"/>
            </a:pPr>
            <a:endParaRPr lang="da-DK" altLang="da-DK" sz="1900" dirty="0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z="3600" dirty="0"/>
              <a:t>Præsentation af Respirationscenter Syd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36588" y="2178050"/>
            <a:ext cx="8013700" cy="4181475"/>
          </a:xfrm>
        </p:spPr>
        <p:txBody>
          <a:bodyPr/>
          <a:lstStyle/>
          <a:p>
            <a:r>
              <a:rPr lang="da-DK" sz="1900" dirty="0"/>
              <a:t> </a:t>
            </a:r>
            <a:r>
              <a:rPr lang="da-DK" dirty="0"/>
              <a:t>RCS-regionsfunktionen – primære samarbejdspartnere</a:t>
            </a:r>
          </a:p>
          <a:p>
            <a:pPr lvl="1"/>
            <a:r>
              <a:rPr lang="da-DK" dirty="0"/>
              <a:t>Medarbejdere</a:t>
            </a:r>
          </a:p>
          <a:p>
            <a:pPr lvl="2"/>
            <a:r>
              <a:rPr lang="da-DK" dirty="0"/>
              <a:t>Sygeplejesker og socialrådgivere</a:t>
            </a:r>
          </a:p>
          <a:p>
            <a:pPr lvl="2"/>
            <a:r>
              <a:rPr lang="da-DK" dirty="0"/>
              <a:t>Opdeling i Distrikter 1+2+3</a:t>
            </a:r>
          </a:p>
          <a:p>
            <a:pPr lvl="2"/>
            <a:r>
              <a:rPr lang="da-DK" dirty="0"/>
              <a:t>Børneordninger distriktsuafhængige</a:t>
            </a:r>
          </a:p>
          <a:p>
            <a:pPr lvl="1"/>
            <a:r>
              <a:rPr lang="da-DK" dirty="0"/>
              <a:t>Kerneopgaver</a:t>
            </a:r>
          </a:p>
          <a:p>
            <a:pPr marL="873125" lvl="2" indent="0">
              <a:buNone/>
            </a:pPr>
            <a:endParaRPr lang="da-DK" dirty="0"/>
          </a:p>
          <a:p>
            <a:pPr lvl="5"/>
            <a:endParaRPr lang="da-DK" dirty="0"/>
          </a:p>
          <a:p>
            <a:pPr marL="0" indent="0">
              <a:buNone/>
            </a:pPr>
            <a:r>
              <a:rPr lang="da-DK" dirty="0"/>
              <a:t>	     </a:t>
            </a:r>
            <a:r>
              <a:rPr lang="da-DK" dirty="0" smtClean="0"/>
              <a:t>     Leverandør	</a:t>
            </a:r>
            <a:r>
              <a:rPr lang="da-DK" dirty="0"/>
              <a:t>	 </a:t>
            </a:r>
            <a:r>
              <a:rPr lang="da-DK" dirty="0" smtClean="0"/>
              <a:t>    Kommune</a:t>
            </a: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			</a:t>
            </a:r>
            <a:r>
              <a:rPr lang="da-DK" dirty="0" smtClean="0"/>
              <a:t>           Region</a:t>
            </a: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D17E15-DD04-4B73-965F-5DD6CEBB07C3}" type="slidenum">
              <a:rPr lang="da-DK" altLang="da-DK" smtClean="0"/>
              <a:pPr>
                <a:defRPr/>
              </a:pPr>
              <a:t>5</a:t>
            </a:fld>
            <a:endParaRPr lang="da-DK" alt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da-DK" smtClean="0"/>
              <a:t>Form 04-43-02 03-09-2014</a:t>
            </a:r>
            <a:endParaRPr lang="da-DK" altLang="da-DK"/>
          </a:p>
        </p:txBody>
      </p:sp>
      <p:sp>
        <p:nvSpPr>
          <p:cNvPr id="6" name="Ligebenet trekant 5"/>
          <p:cNvSpPr/>
          <p:nvPr/>
        </p:nvSpPr>
        <p:spPr>
          <a:xfrm>
            <a:off x="3429335" y="4149080"/>
            <a:ext cx="2428205" cy="1728293"/>
          </a:xfrm>
          <a:prstGeom prst="triangle">
            <a:avLst>
              <a:gd name="adj" fmla="val 491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dirty="0"/>
              <a:t>Borger</a:t>
            </a:r>
          </a:p>
        </p:txBody>
      </p:sp>
    </p:spTree>
    <p:extLst>
      <p:ext uri="{BB962C8B-B14F-4D97-AF65-F5344CB8AC3E}">
        <p14:creationId xmlns:p14="http://schemas.microsoft.com/office/powerpoint/2010/main" val="298484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z="3600" dirty="0"/>
              <a:t>Præsentation af Respirationscenter Syd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da-DK" dirty="0"/>
              <a:t>Medvirke til at sikre stabil drift i </a:t>
            </a:r>
            <a:r>
              <a:rPr lang="da-DK" dirty="0" smtClean="0"/>
              <a:t>ordningerne</a:t>
            </a:r>
          </a:p>
          <a:p>
            <a:pPr lvl="2"/>
            <a:r>
              <a:rPr lang="da-DK" dirty="0" smtClean="0"/>
              <a:t>Varetagelse af økonomidelen</a:t>
            </a:r>
          </a:p>
          <a:p>
            <a:pPr lvl="2"/>
            <a:r>
              <a:rPr lang="da-DK" dirty="0" smtClean="0"/>
              <a:t>Tilsynsforpligtelsen på den respiratoriske pleje/behandling</a:t>
            </a:r>
            <a:endParaRPr lang="da-DK" dirty="0"/>
          </a:p>
          <a:p>
            <a:pPr lvl="2"/>
            <a:r>
              <a:rPr lang="da-DK" dirty="0"/>
              <a:t>Medvirke til tæt samarbejde mellem </a:t>
            </a:r>
          </a:p>
          <a:p>
            <a:pPr lvl="3"/>
            <a:r>
              <a:rPr lang="da-DK" dirty="0"/>
              <a:t>Kommune – leverandør- </a:t>
            </a:r>
            <a:r>
              <a:rPr lang="da-DK" dirty="0" smtClean="0"/>
              <a:t>region</a:t>
            </a: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D17E15-DD04-4B73-965F-5DD6CEBB07C3}" type="slidenum">
              <a:rPr lang="da-DK" altLang="da-DK" smtClean="0"/>
              <a:pPr>
                <a:defRPr/>
              </a:pPr>
              <a:t>6</a:t>
            </a:fld>
            <a:endParaRPr lang="da-DK" alt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da-DK" smtClean="0"/>
              <a:t>Form 04-43-02 03-09-2014</a:t>
            </a:r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429344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ladsholder til diasnumm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l" defTabSz="873125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defTabSz="873125" eaLnBrk="0" hangingPunct="0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defTabSz="873125" eaLnBrk="0" hangingPunct="0">
              <a:spcBef>
                <a:spcPct val="20000"/>
              </a:spcBef>
              <a:buChar char="•"/>
              <a:defRPr sz="17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defTabSz="873125" eaLnBrk="0" hangingPunct="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defTabSz="873125" eaLnBrk="0" hangingPunct="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B7786395-5FF1-4D90-BF39-311B72F17B96}" type="slidenum">
              <a:rPr lang="da-DK" altLang="da-DK" sz="1300" smtClean="0"/>
              <a:pPr algn="ct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da-DK" altLang="da-DK" sz="1300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636588" y="822325"/>
            <a:ext cx="7713662" cy="1022350"/>
          </a:xfrm>
        </p:spPr>
        <p:txBody>
          <a:bodyPr/>
          <a:lstStyle/>
          <a:p>
            <a:pPr eaLnBrk="1" hangingPunct="1"/>
            <a:r>
              <a:rPr lang="da-DK" altLang="da-DK" b="1" dirty="0" smtClean="0"/>
              <a:t/>
            </a:r>
            <a:br>
              <a:rPr lang="da-DK" altLang="da-DK" b="1" dirty="0" smtClean="0"/>
            </a:br>
            <a:r>
              <a:rPr lang="da-DK" altLang="da-DK" b="1" dirty="0" smtClean="0"/>
              <a:t/>
            </a:r>
            <a:br>
              <a:rPr lang="da-DK" altLang="da-DK" b="1" dirty="0" smtClean="0"/>
            </a:br>
            <a:r>
              <a:rPr lang="da-DK" altLang="da-DK" dirty="0" smtClean="0"/>
              <a:t>Udbudsprocessen </a:t>
            </a:r>
            <a:endParaRPr lang="da-DK" altLang="da-DK" dirty="0" smtClean="0">
              <a:solidFill>
                <a:schemeClr val="accent1"/>
              </a:solidFill>
            </a:endParaRP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6588" y="1772815"/>
            <a:ext cx="8013700" cy="4320009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da-DK" altLang="da-DK" sz="900" dirty="0" smtClean="0"/>
          </a:p>
          <a:p>
            <a:pPr eaLnBrk="1" hangingPunct="1">
              <a:lnSpc>
                <a:spcPct val="90000"/>
              </a:lnSpc>
            </a:pPr>
            <a:r>
              <a:rPr lang="da-DK" altLang="da-DK" sz="2000" dirty="0" smtClean="0"/>
              <a:t>Februar 2022 mulig konkurs fra én af de eksisterende leverandører </a:t>
            </a:r>
          </a:p>
          <a:p>
            <a:pPr eaLnBrk="1" hangingPunct="1">
              <a:lnSpc>
                <a:spcPct val="90000"/>
              </a:lnSpc>
            </a:pPr>
            <a:r>
              <a:rPr lang="da-DK" altLang="da-DK" sz="2000" dirty="0" smtClean="0"/>
              <a:t>Igangsættelse af nyt udbud medio marts 2022</a:t>
            </a:r>
          </a:p>
          <a:p>
            <a:pPr eaLnBrk="1" hangingPunct="1">
              <a:lnSpc>
                <a:spcPct val="90000"/>
              </a:lnSpc>
            </a:pPr>
            <a:r>
              <a:rPr lang="da-DK" altLang="da-DK" sz="2000" dirty="0" smtClean="0"/>
              <a:t>Offentliggørelse den 10. maj 2022</a:t>
            </a:r>
          </a:p>
          <a:p>
            <a:pPr eaLnBrk="1" hangingPunct="1">
              <a:lnSpc>
                <a:spcPct val="90000"/>
              </a:lnSpc>
            </a:pPr>
            <a:r>
              <a:rPr lang="da-DK" altLang="da-DK" sz="2000" dirty="0" err="1" smtClean="0"/>
              <a:t>Standstill</a:t>
            </a:r>
            <a:r>
              <a:rPr lang="da-DK" altLang="da-DK" sz="2000" dirty="0" smtClean="0"/>
              <a:t> periode august 2022, udløb den 26. august 2022. </a:t>
            </a:r>
          </a:p>
          <a:p>
            <a:pPr eaLnBrk="1" hangingPunct="1">
              <a:lnSpc>
                <a:spcPct val="90000"/>
              </a:lnSpc>
            </a:pPr>
            <a:r>
              <a:rPr lang="da-DK" altLang="da-DK" sz="2000" dirty="0" smtClean="0"/>
              <a:t>Nye Leverandører:</a:t>
            </a:r>
          </a:p>
          <a:p>
            <a:pPr lvl="1" eaLnBrk="1" hangingPunct="1">
              <a:lnSpc>
                <a:spcPct val="90000"/>
              </a:lnSpc>
            </a:pPr>
            <a:r>
              <a:rPr lang="da-DK" altLang="da-DK" sz="1700" dirty="0" smtClean="0"/>
              <a:t>Distrikt 1: </a:t>
            </a:r>
            <a:r>
              <a:rPr lang="da-DK" altLang="da-DK" sz="1700" dirty="0" err="1" smtClean="0"/>
              <a:t>CareLink</a:t>
            </a:r>
            <a:endParaRPr lang="da-DK" altLang="da-DK" sz="1700" dirty="0" smtClean="0"/>
          </a:p>
          <a:p>
            <a:pPr lvl="1" eaLnBrk="1" hangingPunct="1">
              <a:lnSpc>
                <a:spcPct val="90000"/>
              </a:lnSpc>
            </a:pPr>
            <a:r>
              <a:rPr lang="da-DK" altLang="da-DK" sz="1700" dirty="0" smtClean="0"/>
              <a:t>Distrikt 2: Adecco</a:t>
            </a:r>
          </a:p>
          <a:p>
            <a:pPr lvl="1" eaLnBrk="1" hangingPunct="1">
              <a:lnSpc>
                <a:spcPct val="90000"/>
              </a:lnSpc>
            </a:pPr>
            <a:r>
              <a:rPr lang="da-DK" altLang="da-DK" sz="1700" dirty="0" smtClean="0"/>
              <a:t>Distrikt 3: ActivCare</a:t>
            </a:r>
          </a:p>
          <a:p>
            <a:pPr eaLnBrk="1" hangingPunct="1">
              <a:lnSpc>
                <a:spcPct val="90000"/>
              </a:lnSpc>
            </a:pPr>
            <a:r>
              <a:rPr lang="da-DK" altLang="da-DK" sz="2000" dirty="0" smtClean="0"/>
              <a:t>Kontraktstart den 1. september 2022</a:t>
            </a:r>
          </a:p>
          <a:p>
            <a:pPr eaLnBrk="1" hangingPunct="1">
              <a:lnSpc>
                <a:spcPct val="90000"/>
              </a:lnSpc>
            </a:pPr>
            <a:r>
              <a:rPr lang="da-DK" altLang="da-DK" sz="2000" dirty="0" smtClean="0"/>
              <a:t>Implementeringsperiode den 1. september – 31. oktober 2022</a:t>
            </a:r>
          </a:p>
          <a:p>
            <a:pPr eaLnBrk="1" hangingPunct="1">
              <a:lnSpc>
                <a:spcPct val="90000"/>
              </a:lnSpc>
            </a:pPr>
            <a:r>
              <a:rPr lang="da-DK" altLang="da-DK" sz="2000" dirty="0" smtClean="0"/>
              <a:t>Driftsstart den 1. november 2022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6588" y="822324"/>
            <a:ext cx="7713662" cy="1166515"/>
          </a:xfrm>
        </p:spPr>
        <p:txBody>
          <a:bodyPr/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altLang="da-DK" dirty="0" smtClean="0"/>
              <a:t>Præsentation </a:t>
            </a:r>
            <a:r>
              <a:rPr lang="da-DK" altLang="da-DK" dirty="0"/>
              <a:t>af den nye kontrakt herunder væsentligste forskelle fra den gamle kontrakt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36588" y="2178050"/>
            <a:ext cx="8013700" cy="3915246"/>
          </a:xfrm>
        </p:spPr>
        <p:txBody>
          <a:bodyPr/>
          <a:lstStyle/>
          <a:p>
            <a:r>
              <a:rPr lang="da-DK" dirty="0" smtClean="0"/>
              <a:t>Distriktsopdeling</a:t>
            </a:r>
          </a:p>
          <a:p>
            <a:pPr lvl="2"/>
            <a:r>
              <a:rPr lang="da-DK" dirty="0" smtClean="0"/>
              <a:t>”1 indgang”</a:t>
            </a:r>
          </a:p>
          <a:p>
            <a:pPr lvl="2"/>
            <a:r>
              <a:rPr lang="da-DK" dirty="0" smtClean="0"/>
              <a:t>Færre samarbejdsrelationer – bedre sikring af aftaler </a:t>
            </a:r>
          </a:p>
          <a:p>
            <a:pPr lvl="1"/>
            <a:r>
              <a:rPr lang="da-DK" dirty="0" smtClean="0"/>
              <a:t>Distrikt 1 Tina/Julie: Kommunerne </a:t>
            </a:r>
            <a:r>
              <a:rPr lang="da-DK" dirty="0"/>
              <a:t>på Fyn og Øerne med undtagelse af Middelfart Kommune</a:t>
            </a:r>
            <a:r>
              <a:rPr lang="da-DK" dirty="0" smtClean="0"/>
              <a:t>.</a:t>
            </a:r>
          </a:p>
          <a:p>
            <a:pPr lvl="1"/>
            <a:r>
              <a:rPr lang="da-DK" dirty="0" smtClean="0"/>
              <a:t>Distrikt 2 Lis/Mette Louise: Kommunerne Middelfart </a:t>
            </a:r>
            <a:r>
              <a:rPr lang="da-DK" dirty="0"/>
              <a:t>Kommune, Kolding Kommune, Fredericia Kommune og Vejle Kommune</a:t>
            </a:r>
            <a:r>
              <a:rPr lang="da-DK" dirty="0" smtClean="0"/>
              <a:t>.</a:t>
            </a:r>
          </a:p>
          <a:p>
            <a:pPr lvl="1"/>
            <a:r>
              <a:rPr lang="da-DK" dirty="0" smtClean="0"/>
              <a:t>Distrikt 3 Lis/Helle/Morten: kommunerne </a:t>
            </a:r>
            <a:r>
              <a:rPr lang="da-DK" dirty="0"/>
              <a:t>Billund Kommune, Esbjerg Kommune, Varde Kommune, Fanø Kommune, Vejen Kommune, Tønder Kommune, Haderslev Kommune, Aabenraa Kommune og Sønderborg Kommune.</a:t>
            </a:r>
          </a:p>
          <a:p>
            <a:pPr marL="438150" lvl="1" indent="0">
              <a:buNone/>
            </a:pPr>
            <a:r>
              <a:rPr lang="da-DK" dirty="0" smtClean="0"/>
              <a:t>Børneordninger: Tina og Mette Louise</a:t>
            </a:r>
            <a:endParaRPr lang="da-DK" dirty="0"/>
          </a:p>
          <a:p>
            <a:pPr lvl="1"/>
            <a:endParaRPr lang="da-DK" dirty="0"/>
          </a:p>
          <a:p>
            <a:pPr lvl="1"/>
            <a:endParaRPr lang="da-DK" dirty="0" smtClean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D17E15-DD04-4B73-965F-5DD6CEBB07C3}" type="slidenum">
              <a:rPr lang="da-DK" altLang="da-DK" smtClean="0"/>
              <a:pPr>
                <a:defRPr/>
              </a:pPr>
              <a:t>8</a:t>
            </a:fld>
            <a:endParaRPr lang="da-DK" alt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da-DK" smtClean="0"/>
              <a:t>Form 04-43-02 03-09-2014</a:t>
            </a:r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77030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6588" y="822324"/>
            <a:ext cx="7713662" cy="1166515"/>
          </a:xfrm>
        </p:spPr>
        <p:txBody>
          <a:bodyPr/>
          <a:lstStyle/>
          <a:p>
            <a:r>
              <a:rPr lang="da-DK" altLang="da-DK" dirty="0"/>
              <a:t>Præsentation af den nye kontrakt herunder væsentligste forskelle fra den gamle kontrakt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36588" y="2178050"/>
            <a:ext cx="8013700" cy="4131270"/>
          </a:xfrm>
        </p:spPr>
        <p:txBody>
          <a:bodyPr/>
          <a:lstStyle/>
          <a:p>
            <a:r>
              <a:rPr lang="da-DK" dirty="0" smtClean="0"/>
              <a:t>Halvårlige møder på ledelsesniveau</a:t>
            </a:r>
          </a:p>
          <a:p>
            <a:r>
              <a:rPr lang="da-DK" dirty="0" smtClean="0"/>
              <a:t>Kvartalsmøder </a:t>
            </a:r>
            <a:r>
              <a:rPr lang="da-DK" dirty="0"/>
              <a:t>med </a:t>
            </a:r>
            <a:r>
              <a:rPr lang="da-DK" dirty="0" smtClean="0"/>
              <a:t>teamledere</a:t>
            </a:r>
          </a:p>
          <a:p>
            <a:pPr lvl="1"/>
            <a:r>
              <a:rPr lang="da-DK" dirty="0" smtClean="0"/>
              <a:t>Tættere samarbejde med de daglige driftsansvarlige</a:t>
            </a:r>
          </a:p>
          <a:p>
            <a:pPr lvl="1"/>
            <a:r>
              <a:rPr lang="da-DK" dirty="0" smtClean="0"/>
              <a:t>Mulighed for at tage hånd om udfordringerne fra start </a:t>
            </a:r>
          </a:p>
          <a:p>
            <a:pPr lvl="1"/>
            <a:r>
              <a:rPr lang="da-DK" dirty="0" smtClean="0"/>
              <a:t>Holde leverandøren op på deres forpligtelser i MK</a:t>
            </a:r>
            <a:endParaRPr lang="da-DK" dirty="0"/>
          </a:p>
          <a:p>
            <a:r>
              <a:rPr lang="da-DK" dirty="0"/>
              <a:t>Bod</a:t>
            </a:r>
          </a:p>
          <a:p>
            <a:r>
              <a:rPr lang="da-DK" dirty="0"/>
              <a:t>Anfordringsgaranti</a:t>
            </a:r>
          </a:p>
          <a:p>
            <a:r>
              <a:rPr lang="da-DK" dirty="0" smtClean="0"/>
              <a:t>Fagligheder</a:t>
            </a:r>
          </a:p>
          <a:p>
            <a:pPr lvl="1"/>
            <a:r>
              <a:rPr lang="da-DK" dirty="0" smtClean="0"/>
              <a:t>Alle distrikter skal kunne tilbyde alle fagligheder</a:t>
            </a:r>
          </a:p>
          <a:p>
            <a:pPr lvl="1"/>
            <a:r>
              <a:rPr lang="da-DK" dirty="0" smtClean="0"/>
              <a:t>Faglærte – SSH, SSA, </a:t>
            </a:r>
            <a:r>
              <a:rPr lang="da-DK" dirty="0" err="1" smtClean="0"/>
              <a:t>sygepl</a:t>
            </a:r>
            <a:r>
              <a:rPr lang="da-DK" dirty="0" smtClean="0"/>
              <a:t>, pædagoger/</a:t>
            </a:r>
            <a:r>
              <a:rPr lang="da-DK" dirty="0" err="1" smtClean="0"/>
              <a:t>pæd.ass</a:t>
            </a:r>
            <a:r>
              <a:rPr lang="da-DK" dirty="0" smtClean="0"/>
              <a:t>.</a:t>
            </a:r>
          </a:p>
          <a:p>
            <a:pPr lvl="1"/>
            <a:r>
              <a:rPr lang="da-DK" dirty="0" smtClean="0"/>
              <a:t>Ufaglærte – personligt oplærte</a:t>
            </a:r>
          </a:p>
          <a:p>
            <a:pPr lvl="1"/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D17E15-DD04-4B73-965F-5DD6CEBB07C3}" type="slidenum">
              <a:rPr lang="da-DK" altLang="da-DK" smtClean="0"/>
              <a:pPr>
                <a:defRPr/>
              </a:pPr>
              <a:t>9</a:t>
            </a:fld>
            <a:endParaRPr lang="da-DK" alt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da-DK" smtClean="0"/>
              <a:t>Form 04-43-02 03-09-2014</a:t>
            </a:r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76703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8&quot;/&gt;&lt;/object&gt;&lt;object type=&quot;3&quot; unique_id=&quot;10004&quot;&gt;&lt;property id=&quot;20148&quot; value=&quot;5&quot;/&gt;&lt;property id=&quot;20300&quot; value=&quot;Slide 2 - &amp;quot;Velkomst og praktiske detaljer&amp;#x0D;&amp;#x0A;&amp;quot;&quot;/&gt;&lt;property id=&quot;20307&quot; value=&quot;260&quot;/&gt;&lt;/object&gt;&lt;object type=&quot;3&quot; unique_id=&quot;10005&quot;&gt;&lt;property id=&quot;20148&quot; value=&quot;5&quot;/&gt;&lt;property id=&quot;20300&quot; value=&quot;Slide 3 - &amp;quot;Udbudsbetingelser&amp;quot;&quot;/&gt;&lt;property id=&quot;20307&quot; value=&quot;271&quot;/&gt;&lt;/object&gt;&lt;object type=&quot;3&quot; unique_id=&quot;10006&quot;&gt;&lt;property id=&quot;20148&quot; value=&quot;5&quot;/&gt;&lt;property id=&quot;20300&quot; value=&quot;Slide 4 - &amp;quot;&amp;#x0D;&amp;#x0A;&amp;#x0D;&amp;#x0A;Udbudsbetingelser &amp;quot;&quot;/&gt;&lt;property id=&quot;20307&quot; value=&quot;261&quot;/&gt;&lt;/object&gt;&lt;object type=&quot;3&quot; unique_id=&quot;10007&quot;&gt;&lt;property id=&quot;20148&quot; value=&quot;5&quot;/&gt;&lt;property id=&quot;20300&quot; value=&quot;Slide 5 - &amp;quot;Udbudsbetingelser &amp;quot;&quot;/&gt;&lt;property id=&quot;20307&quot; value=&quot;282&quot;/&gt;&lt;/object&gt;&lt;object type=&quot;3&quot; unique_id=&quot;10008&quot;&gt;&lt;property id=&quot;20148&quot; value=&quot;5&quot;/&gt;&lt;property id=&quot;20300&quot; value=&quot;Slide 6 - &amp;quot;Udbudsbetingelser&amp;#x0D;&amp;#x0A;&amp;quot;&quot;/&gt;&lt;property id=&quot;20307&quot; value=&quot;262&quot;/&gt;&lt;/object&gt;&lt;object type=&quot;3&quot; unique_id=&quot;10009&quot;&gt;&lt;property id=&quot;20148&quot; value=&quot;5&quot;/&gt;&lt;property id=&quot;20300&quot; value=&quot;Slide 7 - &amp;quot;Udbudsbetingelser&amp;#x0D;&amp;#x0A;&amp;quot;&quot;/&gt;&lt;property id=&quot;20307&quot; value=&quot;281&quot;/&gt;&lt;/object&gt;&lt;object type=&quot;3&quot; unique_id=&quot;10010&quot;&gt;&lt;property id=&quot;20148&quot; value=&quot;5&quot;/&gt;&lt;property id=&quot;20300&quot; value=&quot;Slide 8 - &amp;quot;Udbudsbetingelser&amp;#x0D;&amp;#x0A;&amp;quot;&quot;/&gt;&lt;property id=&quot;20307&quot; value=&quot;263&quot;/&gt;&lt;/object&gt;&lt;object type=&quot;3&quot; unique_id=&quot;10011&quot;&gt;&lt;property id=&quot;20148&quot; value=&quot;5&quot;/&gt;&lt;property id=&quot;20300&quot; value=&quot;Slide 9 - &amp;quot;Udbudsbetingelser&amp;#x0D;&amp;#x0A;&amp;quot;&quot;/&gt;&lt;property id=&quot;20307&quot; value=&quot;287&quot;/&gt;&lt;/object&gt;&lt;object type=&quot;3&quot; unique_id=&quot;10012&quot;&gt;&lt;property id=&quot;20148&quot; value=&quot;5&quot;/&gt;&lt;property id=&quot;20300&quot; value=&quot;Slide 10 - &amp;quot;Udbudsbetingelser&amp;#x0D;&amp;#x0A;&amp;quot;&quot;/&gt;&lt;property id=&quot;20307&quot; value=&quot;273&quot;/&gt;&lt;/object&gt;&lt;object type=&quot;3&quot; unique_id=&quot;10013&quot;&gt;&lt;property id=&quot;20148&quot; value=&quot;5&quot;/&gt;&lt;property id=&quot;20300&quot; value=&quot;Slide 11 - &amp;quot;&amp;#x0D;&amp;#x0A;&amp;#x0D;&amp;#x0A;Tjekliste for tilbudsgiver&amp;#x0D;&amp;#x0A;&amp;quot;&quot;/&gt;&lt;property id=&quot;20307&quot; value=&quot;267&quot;/&gt;&lt;/object&gt;&lt;object type=&quot;3&quot; unique_id=&quot;10014&quot;&gt;&lt;property id=&quot;20148&quot; value=&quot;5&quot;/&gt;&lt;property id=&quot;20300&quot; value=&quot;Slide 12 - &amp;quot;Kontrakten&amp;#x0D;&amp;#x0A;&amp;quot;&quot;/&gt;&lt;property id=&quot;20307&quot; value=&quot;268&quot;/&gt;&lt;/object&gt;&lt;object type=&quot;3&quot; unique_id=&quot;10015&quot;&gt;&lt;property id=&quot;20148&quot; value=&quot;5&quot;/&gt;&lt;property id=&quot;20300&quot; value=&quot;Slide 13 - &amp;quot;Kontraktbilag 2: Kravspecifikation&amp;quot;&quot;/&gt;&lt;property id=&quot;20307&quot; value=&quot;275&quot;/&gt;&lt;/object&gt;&lt;object type=&quot;3&quot; unique_id=&quot;10016&quot;&gt;&lt;property id=&quot;20148&quot; value=&quot;5&quot;/&gt;&lt;property id=&quot;20300&quot; value=&quot;Slide 14 - &amp;quot;Kontraktbilag 2: Kravspecifikation&amp;quot;&quot;/&gt;&lt;property id=&quot;20307&quot; value=&quot;276&quot;/&gt;&lt;/object&gt;&lt;object type=&quot;3&quot; unique_id=&quot;10017&quot;&gt;&lt;property id=&quot;20148&quot; value=&quot;5&quot;/&gt;&lt;property id=&quot;20300&quot; value=&quot;Slide 15 - &amp;quot;Kontraktbilag 2: Kravspecifikation&amp;quot;&quot;/&gt;&lt;property id=&quot;20307&quot; value=&quot;280&quot;/&gt;&lt;/object&gt;&lt;object type=&quot;3&quot; unique_id=&quot;10018&quot;&gt;&lt;property id=&quot;20148&quot; value=&quot;5&quot;/&gt;&lt;property id=&quot;20300&quot; value=&quot;Slide 16 - &amp;quot;Kontraktbilag 3 Tilbudsliste&amp;quot;&quot;/&gt;&lt;property id=&quot;20307&quot; value=&quot;288&quot;/&gt;&lt;/object&gt;&lt;object type=&quot;3&quot; unique_id=&quot;10019&quot;&gt;&lt;property id=&quot;20148&quot; value=&quot;5&quot;/&gt;&lt;property id=&quot;20300&quot; value=&quot;Slide 17&quot;/&gt;&lt;property id=&quot;20307&quot; value=&quot;278&quot;/&gt;&lt;/object&gt;&lt;object type=&quot;3&quot; unique_id=&quot;10020&quot;&gt;&lt;property id=&quot;20148&quot; value=&quot;5&quot;/&gt;&lt;property id=&quot;20300&quot; value=&quot;Slide 18 - &amp;quot;Eksempler på fatale fejl&amp;quot;&quot;/&gt;&lt;property id=&quot;20307&quot; value=&quot;279&quot;/&gt;&lt;/object&gt;&lt;object type=&quot;3&quot; unique_id=&quot;10021&quot;&gt;&lt;property id=&quot;20148&quot; value=&quot;5&quot;/&gt;&lt;property id=&quot;20300&quot; value=&quot;Slide 19 - &amp;quot;CTM fra EU-Supply&amp;quot;&quot;/&gt;&lt;property id=&quot;20307&quot; value=&quot;284&quot;/&gt;&lt;/object&gt;&lt;object type=&quot;3&quot; unique_id=&quot;10022&quot;&gt;&lt;property id=&quot;20148&quot; value=&quot;5&quot;/&gt;&lt;property id=&quot;20300&quot; value=&quot;Slide 20 - &amp;quot;Introduktion til eESPD&amp;quot;&quot;/&gt;&lt;property id=&quot;20307&quot; value=&quot;285&quot;/&gt;&lt;/object&gt;&lt;object type=&quot;3&quot; unique_id=&quot;10023&quot;&gt;&lt;property id=&quot;20148&quot; value=&quot;5&quot;/&gt;&lt;property id=&quot;20300&quot; value=&quot;Slide 21 - &amp;quot;Information om ny AUH&amp;quot;&quot;/&gt;&lt;property id=&quot;20307&quot; value=&quot;286&quot;/&gt;&lt;/object&gt;&lt;object type=&quot;3&quot; unique_id=&quot;10024&quot;&gt;&lt;property id=&quot;20148&quot; value=&quot;5&quot;/&gt;&lt;property id=&quot;20300&quot; value=&quot;Slide 22 - &amp;quot;Information om ny AUH&amp;quot;&quot;/&gt;&lt;property id=&quot;20307&quot; value=&quot;289&quot;/&gt;&lt;/object&gt;&lt;object type=&quot;3&quot; unique_id=&quot;10025&quot;&gt;&lt;property id=&quot;20148&quot; value=&quot;5&quot;/&gt;&lt;property id=&quot;20300&quot; value=&quot;Slide 23 - &amp;quot;Spørgsmål&amp;#x0D;&amp;#x0A;&amp;quot;&quot;/&gt;&lt;property id=&quot;20307&quot; value=&quot;270&quot;/&gt;&lt;/object&gt;&lt;object type=&quot;3&quot; unique_id=&quot;10026&quot;&gt;&lt;property id=&quot;20148&quot; value=&quot;5&quot;/&gt;&lt;property id=&quot;20300&quot; value=&quot;Slide 24&quot;/&gt;&lt;property id=&quot;20307&quot; value=&quot;257&quot;/&gt;&lt;/object&gt;&lt;/object&gt;&lt;object type=&quot;8&quot; unique_id=&quot;10052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RS_koncern">
  <a:themeElements>
    <a:clrScheme name="RS_koncer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RS_koncer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a-DK" alt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a-DK" alt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S_koncer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S_koncer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S_koncer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S_koncer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S_koncer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S_koncer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S_koncer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814</TotalTime>
  <Words>608</Words>
  <Application>Microsoft Office PowerPoint</Application>
  <PresentationFormat>Skærmshow (4:3)</PresentationFormat>
  <Paragraphs>128</Paragraphs>
  <Slides>13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17" baseType="lpstr">
      <vt:lpstr>ＭＳ Ｐゴシック</vt:lpstr>
      <vt:lpstr>Arial</vt:lpstr>
      <vt:lpstr>Verdana</vt:lpstr>
      <vt:lpstr>RS_koncern</vt:lpstr>
      <vt:lpstr>PowerPoint-præsentation</vt:lpstr>
      <vt:lpstr>Velkomst og praktiske detaljer </vt:lpstr>
      <vt:lpstr>   Præsentation af repræsentanter fra Region Syddanmark</vt:lpstr>
      <vt:lpstr>Præsentation af Respirationscenter Syd</vt:lpstr>
      <vt:lpstr>Præsentation af Respirationscenter Syd</vt:lpstr>
      <vt:lpstr>Præsentation af Respirationscenter Syd</vt:lpstr>
      <vt:lpstr>  Udbudsprocessen </vt:lpstr>
      <vt:lpstr>  Præsentation af den nye kontrakt herunder væsentligste forskelle fra den gamle kontrakt </vt:lpstr>
      <vt:lpstr>Præsentation af den nye kontrakt herunder væsentligste forskelle fra den gamle kontrakt</vt:lpstr>
      <vt:lpstr>Implementeringsperiode </vt:lpstr>
      <vt:lpstr>Forventninger til det fremtidige  samarbejde</vt:lpstr>
      <vt:lpstr> </vt:lpstr>
      <vt:lpstr>PowerPoint-præsentation</vt:lpstr>
    </vt:vector>
  </TitlesOfParts>
  <Company>Region Syddanmark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Jette Schelderup Nielsen</dc:creator>
  <cp:lastModifiedBy>Therese Høy Thomsen</cp:lastModifiedBy>
  <cp:revision>121</cp:revision>
  <cp:lastPrinted>2017-11-07T12:24:48Z</cp:lastPrinted>
  <dcterms:created xsi:type="dcterms:W3CDTF">2007-10-30T08:18:10Z</dcterms:created>
  <dcterms:modified xsi:type="dcterms:W3CDTF">2022-10-03T09:03:00Z</dcterms:modified>
</cp:coreProperties>
</file>