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6" r:id="rId2"/>
    <p:sldId id="262" r:id="rId3"/>
    <p:sldId id="263" r:id="rId4"/>
    <p:sldId id="264" r:id="rId5"/>
    <p:sldId id="268" r:id="rId6"/>
    <p:sldId id="267" r:id="rId7"/>
    <p:sldId id="269" r:id="rId8"/>
    <p:sldId id="270" r:id="rId9"/>
    <p:sldId id="271" r:id="rId10"/>
    <p:sldId id="272" r:id="rId11"/>
    <p:sldId id="265" r:id="rId12"/>
    <p:sldId id="260" r:id="rId13"/>
    <p:sldId id="256" r:id="rId14"/>
    <p:sldId id="257" r:id="rId15"/>
    <p:sldId id="258" r:id="rId16"/>
    <p:sldId id="259" r:id="rId17"/>
    <p:sldId id="273" r:id="rId1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54B"/>
    <a:srgbClr val="D60093"/>
    <a:srgbClr val="5E913B"/>
    <a:srgbClr val="26648A"/>
    <a:srgbClr val="1E9287"/>
    <a:srgbClr val="80808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3E7D4-BBDA-41AF-A7D8-57A9844057C9}" type="datetimeFigureOut">
              <a:rPr lang="da-DK" smtClean="0"/>
              <a:t>07-06-2022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4789A0-14E1-4A61-B71C-3C684807A332}" type="slidenum">
              <a:rPr lang="da-DK" smtClean="0"/>
              <a:t>‹nr.›</a:t>
            </a:fld>
            <a:endParaRPr lang="da-DK"/>
          </a:p>
        </p:txBody>
      </p:sp>
    </p:spTree>
    <p:extLst>
      <p:ext uri="{BB962C8B-B14F-4D97-AF65-F5344CB8AC3E}">
        <p14:creationId xmlns:p14="http://schemas.microsoft.com/office/powerpoint/2010/main" val="2341887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B14E98D9-8106-4A54-A55F-DA44B1FD52EC}" type="slidenum">
              <a:rPr lang="da-DK" smtClean="0"/>
              <a:t>2</a:t>
            </a:fld>
            <a:endParaRPr lang="da-DK"/>
          </a:p>
        </p:txBody>
      </p:sp>
    </p:spTree>
    <p:extLst>
      <p:ext uri="{BB962C8B-B14F-4D97-AF65-F5344CB8AC3E}">
        <p14:creationId xmlns:p14="http://schemas.microsoft.com/office/powerpoint/2010/main" val="122543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9CDF172B-774C-456E-AAD2-7EC8EA70911B}" type="datetimeFigureOut">
              <a:rPr lang="da-DK" smtClean="0"/>
              <a:t>07-06-2022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156953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CDF172B-774C-456E-AAD2-7EC8EA70911B}" type="datetimeFigureOut">
              <a:rPr lang="da-DK" smtClean="0"/>
              <a:t>07-06-2022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396597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CDF172B-774C-456E-AAD2-7EC8EA70911B}" type="datetimeFigureOut">
              <a:rPr lang="da-DK" smtClean="0"/>
              <a:t>07-06-2022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4178703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og indholdsobjek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a-DK" smtClean="0"/>
              <a:t>Klik for at redigere i master</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6F18AF7D-8A80-48EF-AFEF-7D2309F4E1A4}" type="datetimeFigureOut">
              <a:rPr lang="da-DK" smtClean="0"/>
              <a:t>07-06-2022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4D778A42-BFB8-43FD-99A8-7E559F20DE55}" type="slidenum">
              <a:rPr lang="da-DK" smtClean="0"/>
              <a:t>‹nr.›</a:t>
            </a:fld>
            <a:endParaRPr lang="da-DK"/>
          </a:p>
        </p:txBody>
      </p:sp>
    </p:spTree>
    <p:extLst>
      <p:ext uri="{BB962C8B-B14F-4D97-AF65-F5344CB8AC3E}">
        <p14:creationId xmlns:p14="http://schemas.microsoft.com/office/powerpoint/2010/main" val="389140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CDF172B-774C-456E-AAD2-7EC8EA70911B}" type="datetimeFigureOut">
              <a:rPr lang="da-DK" smtClean="0"/>
              <a:t>07-06-2022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152182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9CDF172B-774C-456E-AAD2-7EC8EA70911B}" type="datetimeFigureOut">
              <a:rPr lang="da-DK" smtClean="0"/>
              <a:t>07-06-2022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2935733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CDF172B-774C-456E-AAD2-7EC8EA70911B}" type="datetimeFigureOut">
              <a:rPr lang="da-DK" smtClean="0"/>
              <a:t>07-06-2022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377517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9CDF172B-774C-456E-AAD2-7EC8EA70911B}" type="datetimeFigureOut">
              <a:rPr lang="da-DK" smtClean="0"/>
              <a:t>07-06-2022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220692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9CDF172B-774C-456E-AAD2-7EC8EA70911B}" type="datetimeFigureOut">
              <a:rPr lang="da-DK" smtClean="0"/>
              <a:t>07-06-2022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126548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CDF172B-774C-456E-AAD2-7EC8EA70911B}" type="datetimeFigureOut">
              <a:rPr lang="da-DK" smtClean="0"/>
              <a:t>07-06-2022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110338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9CDF172B-774C-456E-AAD2-7EC8EA70911B}" type="datetimeFigureOut">
              <a:rPr lang="da-DK" smtClean="0"/>
              <a:t>07-06-2022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386596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9CDF172B-774C-456E-AAD2-7EC8EA70911B}" type="datetimeFigureOut">
              <a:rPr lang="da-DK" smtClean="0"/>
              <a:t>07-06-2022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14BFA20-118F-484D-BFFA-850BA311C5FB}" type="slidenum">
              <a:rPr lang="da-DK" smtClean="0"/>
              <a:t>‹nr.›</a:t>
            </a:fld>
            <a:endParaRPr lang="da-DK"/>
          </a:p>
        </p:txBody>
      </p:sp>
    </p:spTree>
    <p:extLst>
      <p:ext uri="{BB962C8B-B14F-4D97-AF65-F5344CB8AC3E}">
        <p14:creationId xmlns:p14="http://schemas.microsoft.com/office/powerpoint/2010/main" val="180069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F172B-774C-456E-AAD2-7EC8EA70911B}" type="datetimeFigureOut">
              <a:rPr lang="da-DK" smtClean="0"/>
              <a:t>07-06-2022</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BFA20-118F-484D-BFFA-850BA311C5FB}" type="slidenum">
              <a:rPr lang="da-DK" smtClean="0"/>
              <a:t>‹nr.›</a:t>
            </a:fld>
            <a:endParaRPr lang="da-DK"/>
          </a:p>
        </p:txBody>
      </p:sp>
    </p:spTree>
    <p:extLst>
      <p:ext uri="{BB962C8B-B14F-4D97-AF65-F5344CB8AC3E}">
        <p14:creationId xmlns:p14="http://schemas.microsoft.com/office/powerpoint/2010/main" val="1884758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738438"/>
          </a:xfrm>
        </p:spPr>
        <p:txBody>
          <a:bodyPr/>
          <a:lstStyle/>
          <a:p>
            <a:r>
              <a:rPr lang="da-DK" dirty="0" smtClean="0"/>
              <a:t>Skole dagtilbudsrådgiver i Kolding kommune</a:t>
            </a:r>
            <a:endParaRPr lang="da-DK" dirty="0"/>
          </a:p>
        </p:txBody>
      </p:sp>
      <p:sp>
        <p:nvSpPr>
          <p:cNvPr id="3" name="Undertitel 2"/>
          <p:cNvSpPr>
            <a:spLocks noGrp="1"/>
          </p:cNvSpPr>
          <p:nvPr>
            <p:ph type="subTitle" idx="1"/>
          </p:nvPr>
        </p:nvSpPr>
        <p:spPr>
          <a:xfrm>
            <a:off x="1524000" y="1256146"/>
            <a:ext cx="9144000" cy="3075710"/>
          </a:xfrm>
        </p:spPr>
        <p:txBody>
          <a:bodyPr>
            <a:normAutofit/>
          </a:bodyPr>
          <a:lstStyle/>
          <a:p>
            <a:endParaRPr lang="da-DK" sz="2000" dirty="0"/>
          </a:p>
        </p:txBody>
      </p:sp>
    </p:spTree>
    <p:extLst>
      <p:ext uri="{BB962C8B-B14F-4D97-AF65-F5344CB8AC3E}">
        <p14:creationId xmlns:p14="http://schemas.microsoft.com/office/powerpoint/2010/main" val="1687062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solidFill>
                  <a:schemeClr val="accent2"/>
                </a:solidFill>
              </a:rPr>
              <a:t>Underretning: </a:t>
            </a:r>
            <a:r>
              <a:rPr lang="da-DK" dirty="0">
                <a:solidFill>
                  <a:schemeClr val="accent2"/>
                </a:solidFill>
              </a:rPr>
              <a:t/>
            </a:r>
            <a:br>
              <a:rPr lang="da-DK" dirty="0">
                <a:solidFill>
                  <a:schemeClr val="accent2"/>
                </a:solidFill>
              </a:rPr>
            </a:br>
            <a:endParaRPr lang="da-DK" dirty="0"/>
          </a:p>
        </p:txBody>
      </p:sp>
      <p:sp>
        <p:nvSpPr>
          <p:cNvPr id="3" name="Pladsholder til indhold 2"/>
          <p:cNvSpPr>
            <a:spLocks noGrp="1"/>
          </p:cNvSpPr>
          <p:nvPr>
            <p:ph idx="1"/>
          </p:nvPr>
        </p:nvSpPr>
        <p:spPr/>
        <p:txBody>
          <a:bodyPr/>
          <a:lstStyle/>
          <a:p>
            <a:pPr marL="0" indent="0">
              <a:buNone/>
            </a:pPr>
            <a:r>
              <a:rPr lang="da-DK" dirty="0"/>
              <a:t> </a:t>
            </a:r>
          </a:p>
          <a:p>
            <a:pPr marL="0" indent="0">
              <a:buNone/>
            </a:pPr>
            <a:r>
              <a:rPr lang="da-DK" dirty="0" smtClean="0">
                <a:solidFill>
                  <a:schemeClr val="accent2"/>
                </a:solidFill>
              </a:rPr>
              <a:t>Når </a:t>
            </a:r>
            <a:r>
              <a:rPr lang="da-DK" dirty="0">
                <a:solidFill>
                  <a:schemeClr val="accent2"/>
                </a:solidFill>
              </a:rPr>
              <a:t>der vurderes af barnet/ den unge viser alvorlige signaler mistrivsel over længere tid, som ikke kan afhjælpes ved hjælp af indsats fra SKODA eller de andre forebyggende foranstaltninger, laves der underretning til visitationen i familieafdelingen. </a:t>
            </a:r>
          </a:p>
          <a:p>
            <a:r>
              <a:rPr lang="da-DK" dirty="0">
                <a:solidFill>
                  <a:schemeClr val="accent2"/>
                </a:solidFill>
              </a:rPr>
              <a:t>Det er besluttet at der hvor SKODA har indgående kendskab til familien og hvor der har været iværksat støtte efter §11, Laver SKODA en grundig underretning så visitationen kan tage stilling til iværksættelse af BFU.   </a:t>
            </a:r>
          </a:p>
          <a:p>
            <a:endParaRPr lang="da-DK" dirty="0"/>
          </a:p>
        </p:txBody>
      </p:sp>
    </p:spTree>
    <p:extLst>
      <p:ext uri="{BB962C8B-B14F-4D97-AF65-F5344CB8AC3E}">
        <p14:creationId xmlns:p14="http://schemas.microsoft.com/office/powerpoint/2010/main" val="100051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endParaRPr lang="da-DK" dirty="0"/>
          </a:p>
        </p:txBody>
      </p:sp>
      <p:graphicFrame>
        <p:nvGraphicFramePr>
          <p:cNvPr id="5" name="Objekt 4"/>
          <p:cNvGraphicFramePr>
            <a:graphicFrameLocks noChangeAspect="1"/>
          </p:cNvGraphicFramePr>
          <p:nvPr>
            <p:extLst>
              <p:ext uri="{D42A27DB-BD31-4B8C-83A1-F6EECF244321}">
                <p14:modId xmlns:p14="http://schemas.microsoft.com/office/powerpoint/2010/main" val="1269495419"/>
              </p:ext>
            </p:extLst>
          </p:nvPr>
        </p:nvGraphicFramePr>
        <p:xfrm>
          <a:off x="3739717" y="365126"/>
          <a:ext cx="5431991" cy="5910984"/>
        </p:xfrm>
        <a:graphic>
          <a:graphicData uri="http://schemas.openxmlformats.org/presentationml/2006/ole">
            <mc:AlternateContent xmlns:mc="http://schemas.openxmlformats.org/markup-compatibility/2006">
              <mc:Choice xmlns:v="urn:schemas-microsoft-com:vml" Requires="v">
                <p:oleObj spid="_x0000_s1033" name="Acrobat Document" r:id="rId3" imgW="5667198" imgH="8020050" progId="Acrobat.Document.DC">
                  <p:embed/>
                </p:oleObj>
              </mc:Choice>
              <mc:Fallback>
                <p:oleObj name="Acrobat Document" r:id="rId3" imgW="5667198" imgH="8020050" progId="Acrobat.Document.DC">
                  <p:embed/>
                  <p:pic>
                    <p:nvPicPr>
                      <p:cNvPr id="0" name=""/>
                      <p:cNvPicPr/>
                      <p:nvPr/>
                    </p:nvPicPr>
                    <p:blipFill>
                      <a:blip r:embed="rId4"/>
                      <a:stretch>
                        <a:fillRect/>
                      </a:stretch>
                    </p:blipFill>
                    <p:spPr>
                      <a:xfrm>
                        <a:off x="3739717" y="365126"/>
                        <a:ext cx="5431991" cy="5910984"/>
                      </a:xfrm>
                      <a:prstGeom prst="rect">
                        <a:avLst/>
                      </a:prstGeom>
                    </p:spPr>
                  </p:pic>
                </p:oleObj>
              </mc:Fallback>
            </mc:AlternateContent>
          </a:graphicData>
        </a:graphic>
      </p:graphicFrame>
    </p:spTree>
    <p:extLst>
      <p:ext uri="{BB962C8B-B14F-4D97-AF65-F5344CB8AC3E}">
        <p14:creationId xmlns:p14="http://schemas.microsoft.com/office/powerpoint/2010/main" val="2560872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Maltes forløb </a:t>
            </a:r>
            <a:br>
              <a:rPr lang="da-DK" dirty="0" smtClean="0"/>
            </a:br>
            <a:endParaRPr lang="da-DK" dirty="0"/>
          </a:p>
        </p:txBody>
      </p:sp>
      <p:pic>
        <p:nvPicPr>
          <p:cNvPr id="1026" name="Picture 2" descr="Malte og Maltes mav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1" y="1825625"/>
            <a:ext cx="4493996" cy="4493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387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928110"/>
          </a:xfrm>
        </p:spPr>
        <p:txBody>
          <a:bodyPr>
            <a:normAutofit fontScale="90000"/>
          </a:bodyPr>
          <a:lstStyle/>
          <a:p>
            <a:r>
              <a:rPr lang="da-DK" dirty="0" smtClean="0"/>
              <a:t>Forebyggende forløb: </a:t>
            </a:r>
            <a:r>
              <a:rPr lang="da-DK" dirty="0" smtClean="0"/>
              <a:t/>
            </a:r>
            <a:br>
              <a:rPr lang="da-DK" dirty="0" smtClean="0"/>
            </a:br>
            <a:endParaRPr lang="da-DK" dirty="0"/>
          </a:p>
        </p:txBody>
      </p:sp>
      <p:sp>
        <p:nvSpPr>
          <p:cNvPr id="3" name="Undertitel 2"/>
          <p:cNvSpPr>
            <a:spLocks noGrp="1"/>
          </p:cNvSpPr>
          <p:nvPr>
            <p:ph type="subTitle" idx="1"/>
          </p:nvPr>
        </p:nvSpPr>
        <p:spPr>
          <a:xfrm>
            <a:off x="1524000" y="2133599"/>
            <a:ext cx="9144000" cy="4137891"/>
          </a:xfrm>
        </p:spPr>
        <p:txBody>
          <a:bodyPr/>
          <a:lstStyle/>
          <a:p>
            <a:pPr algn="l"/>
            <a:r>
              <a:rPr lang="da-DK" dirty="0" smtClean="0"/>
              <a:t>Maltes fravær fra skole stiger pga. ondt i maven </a:t>
            </a:r>
          </a:p>
          <a:p>
            <a:pPr algn="l"/>
            <a:r>
              <a:rPr lang="da-DK" dirty="0" smtClean="0"/>
              <a:t>Lægeundersøgelse – ingen objektive fund </a:t>
            </a:r>
          </a:p>
          <a:p>
            <a:pPr algn="l"/>
            <a:r>
              <a:rPr lang="da-DK" dirty="0" smtClean="0"/>
              <a:t>SKODA og klasselærer mødes med forældrene. Der aftales : </a:t>
            </a:r>
          </a:p>
          <a:p>
            <a:pPr algn="l"/>
            <a:r>
              <a:rPr lang="da-DK" dirty="0"/>
              <a:t>	</a:t>
            </a:r>
            <a:r>
              <a:rPr lang="da-DK" dirty="0" smtClean="0"/>
              <a:t>- </a:t>
            </a:r>
            <a:r>
              <a:rPr lang="da-DK" dirty="0" smtClean="0"/>
              <a:t>er det </a:t>
            </a:r>
            <a:r>
              <a:rPr lang="da-DK" dirty="0" smtClean="0"/>
              <a:t>ok at gå tidligere </a:t>
            </a:r>
            <a:r>
              <a:rPr lang="da-DK" dirty="0" smtClean="0"/>
              <a:t>hjem (voksen styret og forudsigeligt)</a:t>
            </a:r>
          </a:p>
          <a:p>
            <a:pPr algn="l"/>
            <a:r>
              <a:rPr lang="da-DK" dirty="0"/>
              <a:t>	</a:t>
            </a:r>
            <a:r>
              <a:rPr lang="da-DK" dirty="0" smtClean="0"/>
              <a:t>- OBS på hvad vi sender børnene hjem til</a:t>
            </a:r>
            <a:endParaRPr lang="da-DK" dirty="0" smtClean="0"/>
          </a:p>
          <a:p>
            <a:pPr algn="l"/>
            <a:r>
              <a:rPr lang="da-DK" dirty="0"/>
              <a:t>	</a:t>
            </a:r>
            <a:r>
              <a:rPr lang="da-DK" dirty="0" smtClean="0"/>
              <a:t>- pauser i skolen</a:t>
            </a:r>
            <a:r>
              <a:rPr lang="da-DK" dirty="0" smtClean="0"/>
              <a:t> </a:t>
            </a:r>
            <a:endParaRPr lang="da-DK" dirty="0" smtClean="0"/>
          </a:p>
          <a:p>
            <a:pPr algn="l"/>
            <a:r>
              <a:rPr lang="da-DK" dirty="0"/>
              <a:t>	</a:t>
            </a:r>
            <a:r>
              <a:rPr lang="da-DK" dirty="0" smtClean="0"/>
              <a:t>- det er ok at gå på toilet i timerne </a:t>
            </a:r>
          </a:p>
          <a:p>
            <a:pPr algn="l"/>
            <a:r>
              <a:rPr lang="da-DK" dirty="0" smtClean="0"/>
              <a:t>Forældrene kontakter PPR for åben rådgivning </a:t>
            </a:r>
          </a:p>
          <a:p>
            <a:pPr algn="l"/>
            <a:r>
              <a:rPr lang="da-DK" dirty="0" smtClean="0"/>
              <a:t>Forældrene kontakter en klog kone </a:t>
            </a:r>
            <a:endParaRPr lang="da-DK" dirty="0"/>
          </a:p>
          <a:p>
            <a:pPr marL="800100" lvl="1" indent="-342900" algn="l">
              <a:buFontTx/>
              <a:buChar char="-"/>
            </a:pPr>
            <a:endParaRPr lang="da-DK" dirty="0" smtClean="0"/>
          </a:p>
          <a:p>
            <a:pPr marL="800100" lvl="1" indent="-342900" algn="l">
              <a:buFontTx/>
              <a:buChar char="-"/>
            </a:pPr>
            <a:endParaRPr lang="da-DK" dirty="0"/>
          </a:p>
          <a:p>
            <a:pPr lvl="1" algn="l"/>
            <a:endParaRPr lang="da-DK" dirty="0" smtClean="0"/>
          </a:p>
        </p:txBody>
      </p:sp>
    </p:spTree>
    <p:extLst>
      <p:ext uri="{BB962C8B-B14F-4D97-AF65-F5344CB8AC3E}">
        <p14:creationId xmlns:p14="http://schemas.microsoft.com/office/powerpoint/2010/main" val="1457697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5166"/>
          </a:xfrm>
        </p:spPr>
        <p:txBody>
          <a:bodyPr>
            <a:normAutofit fontScale="90000"/>
          </a:bodyPr>
          <a:lstStyle/>
          <a:p>
            <a:r>
              <a:rPr lang="da-DK" dirty="0" smtClean="0"/>
              <a:t> </a:t>
            </a:r>
            <a:endParaRPr lang="da-DK" dirty="0"/>
          </a:p>
        </p:txBody>
      </p:sp>
      <p:sp>
        <p:nvSpPr>
          <p:cNvPr id="3" name="Pladsholder til indhold 2"/>
          <p:cNvSpPr>
            <a:spLocks noGrp="1"/>
          </p:cNvSpPr>
          <p:nvPr>
            <p:ph idx="1"/>
          </p:nvPr>
        </p:nvSpPr>
        <p:spPr>
          <a:xfrm>
            <a:off x="838200" y="993992"/>
            <a:ext cx="10515600" cy="5585836"/>
          </a:xfrm>
        </p:spPr>
        <p:txBody>
          <a:bodyPr>
            <a:normAutofit lnSpcReduction="10000"/>
          </a:bodyPr>
          <a:lstStyle/>
          <a:p>
            <a:pPr marL="0" indent="0">
              <a:buNone/>
            </a:pPr>
            <a:r>
              <a:rPr lang="da-DK" dirty="0" smtClean="0"/>
              <a:t>Maltes ondt i maven / mistrivsel forværres </a:t>
            </a:r>
          </a:p>
          <a:p>
            <a:pPr marL="0" indent="0">
              <a:buNone/>
            </a:pPr>
            <a:r>
              <a:rPr lang="da-DK" dirty="0" smtClean="0"/>
              <a:t>Ond cirkel: </a:t>
            </a:r>
          </a:p>
          <a:p>
            <a:pPr marL="0" indent="0">
              <a:buNone/>
            </a:pPr>
            <a:endParaRPr lang="da-DK" dirty="0" smtClean="0"/>
          </a:p>
          <a:p>
            <a:pPr marL="0" indent="0" algn="ctr">
              <a:buNone/>
            </a:pPr>
            <a:r>
              <a:rPr lang="da-DK" dirty="0" smtClean="0"/>
              <a:t>Ondt i maven </a:t>
            </a:r>
          </a:p>
          <a:p>
            <a:pPr marL="0" indent="0">
              <a:buNone/>
            </a:pPr>
            <a:endParaRPr lang="da-DK" dirty="0" smtClean="0"/>
          </a:p>
          <a:p>
            <a:pPr marL="0" indent="0">
              <a:buNone/>
            </a:pPr>
            <a:r>
              <a:rPr lang="da-DK" dirty="0" smtClean="0"/>
              <a:t>Mere ondt i maven 					forældrene presser</a:t>
            </a:r>
          </a:p>
          <a:p>
            <a:pPr marL="0" indent="0">
              <a:buNone/>
            </a:pPr>
            <a:r>
              <a:rPr lang="da-DK" dirty="0" smtClean="0"/>
              <a:t>								Malte presser </a:t>
            </a:r>
            <a:endParaRPr lang="da-DK" dirty="0"/>
          </a:p>
          <a:p>
            <a:pPr marL="0" indent="0">
              <a:buNone/>
            </a:pPr>
            <a:r>
              <a:rPr lang="da-DK" dirty="0" smtClean="0"/>
              <a:t>Nye lærer skælder ud </a:t>
            </a:r>
            <a:r>
              <a:rPr lang="da-DK" dirty="0"/>
              <a:t>	</a:t>
            </a:r>
            <a:r>
              <a:rPr lang="da-DK" dirty="0" smtClean="0"/>
              <a:t>				</a:t>
            </a:r>
            <a:endParaRPr lang="da-DK" dirty="0"/>
          </a:p>
          <a:p>
            <a:pPr marL="0" indent="0">
              <a:buNone/>
            </a:pPr>
            <a:endParaRPr lang="da-DK" dirty="0"/>
          </a:p>
          <a:p>
            <a:pPr marL="0" indent="0" algn="ctr">
              <a:buNone/>
            </a:pPr>
            <a:endParaRPr lang="da-DK" dirty="0" smtClean="0"/>
          </a:p>
          <a:p>
            <a:pPr marL="0" indent="0" algn="ctr">
              <a:buNone/>
            </a:pPr>
            <a:r>
              <a:rPr lang="da-DK" dirty="0" smtClean="0"/>
              <a:t>klassekammerater ”hjælper”		             Storesøster bliver irriteret </a:t>
            </a:r>
          </a:p>
          <a:p>
            <a:pPr marL="0" indent="0" algn="ctr">
              <a:buNone/>
            </a:pPr>
            <a:endParaRPr lang="da-DK" dirty="0"/>
          </a:p>
        </p:txBody>
      </p:sp>
      <p:sp>
        <p:nvSpPr>
          <p:cNvPr id="7" name="Kombinationstegning 6"/>
          <p:cNvSpPr/>
          <p:nvPr/>
        </p:nvSpPr>
        <p:spPr>
          <a:xfrm>
            <a:off x="7090063" y="2540000"/>
            <a:ext cx="1302327" cy="868218"/>
          </a:xfrm>
          <a:custGeom>
            <a:avLst/>
            <a:gdLst>
              <a:gd name="connsiteX0" fmla="*/ 0 w 1302327"/>
              <a:gd name="connsiteY0" fmla="*/ 0 h 868218"/>
              <a:gd name="connsiteX1" fmla="*/ 175490 w 1302327"/>
              <a:gd name="connsiteY1" fmla="*/ 9236 h 868218"/>
              <a:gd name="connsiteX2" fmla="*/ 221672 w 1302327"/>
              <a:gd name="connsiteY2" fmla="*/ 18473 h 868218"/>
              <a:gd name="connsiteX3" fmla="*/ 277090 w 1302327"/>
              <a:gd name="connsiteY3" fmla="*/ 27709 h 868218"/>
              <a:gd name="connsiteX4" fmla="*/ 360218 w 1302327"/>
              <a:gd name="connsiteY4" fmla="*/ 46182 h 868218"/>
              <a:gd name="connsiteX5" fmla="*/ 415636 w 1302327"/>
              <a:gd name="connsiteY5" fmla="*/ 64655 h 868218"/>
              <a:gd name="connsiteX6" fmla="*/ 443345 w 1302327"/>
              <a:gd name="connsiteY6" fmla="*/ 73891 h 868218"/>
              <a:gd name="connsiteX7" fmla="*/ 508000 w 1302327"/>
              <a:gd name="connsiteY7" fmla="*/ 101600 h 868218"/>
              <a:gd name="connsiteX8" fmla="*/ 572654 w 1302327"/>
              <a:gd name="connsiteY8" fmla="*/ 147782 h 868218"/>
              <a:gd name="connsiteX9" fmla="*/ 628072 w 1302327"/>
              <a:gd name="connsiteY9" fmla="*/ 184727 h 868218"/>
              <a:gd name="connsiteX10" fmla="*/ 665018 w 1302327"/>
              <a:gd name="connsiteY10" fmla="*/ 212436 h 868218"/>
              <a:gd name="connsiteX11" fmla="*/ 711200 w 1302327"/>
              <a:gd name="connsiteY11" fmla="*/ 240146 h 868218"/>
              <a:gd name="connsiteX12" fmla="*/ 748145 w 1302327"/>
              <a:gd name="connsiteY12" fmla="*/ 267855 h 868218"/>
              <a:gd name="connsiteX13" fmla="*/ 775854 w 1302327"/>
              <a:gd name="connsiteY13" fmla="*/ 286327 h 868218"/>
              <a:gd name="connsiteX14" fmla="*/ 803563 w 1302327"/>
              <a:gd name="connsiteY14" fmla="*/ 314036 h 868218"/>
              <a:gd name="connsiteX15" fmla="*/ 858981 w 1302327"/>
              <a:gd name="connsiteY15" fmla="*/ 341746 h 868218"/>
              <a:gd name="connsiteX16" fmla="*/ 886690 w 1302327"/>
              <a:gd name="connsiteY16" fmla="*/ 369455 h 868218"/>
              <a:gd name="connsiteX17" fmla="*/ 942109 w 1302327"/>
              <a:gd name="connsiteY17" fmla="*/ 406400 h 868218"/>
              <a:gd name="connsiteX18" fmla="*/ 969818 w 1302327"/>
              <a:gd name="connsiteY18" fmla="*/ 424873 h 868218"/>
              <a:gd name="connsiteX19" fmla="*/ 1025236 w 1302327"/>
              <a:gd name="connsiteY19" fmla="*/ 471055 h 868218"/>
              <a:gd name="connsiteX20" fmla="*/ 1071418 w 1302327"/>
              <a:gd name="connsiteY20" fmla="*/ 508000 h 868218"/>
              <a:gd name="connsiteX21" fmla="*/ 1089890 w 1302327"/>
              <a:gd name="connsiteY21" fmla="*/ 535709 h 868218"/>
              <a:gd name="connsiteX22" fmla="*/ 1117600 w 1302327"/>
              <a:gd name="connsiteY22" fmla="*/ 563418 h 868218"/>
              <a:gd name="connsiteX23" fmla="*/ 1163781 w 1302327"/>
              <a:gd name="connsiteY23" fmla="*/ 609600 h 868218"/>
              <a:gd name="connsiteX24" fmla="*/ 1200727 w 1302327"/>
              <a:gd name="connsiteY24" fmla="*/ 665018 h 868218"/>
              <a:gd name="connsiteX25" fmla="*/ 1237672 w 1302327"/>
              <a:gd name="connsiteY25" fmla="*/ 720436 h 868218"/>
              <a:gd name="connsiteX26" fmla="*/ 1256145 w 1302327"/>
              <a:gd name="connsiteY26" fmla="*/ 748146 h 868218"/>
              <a:gd name="connsiteX27" fmla="*/ 1283854 w 1302327"/>
              <a:gd name="connsiteY27" fmla="*/ 831273 h 868218"/>
              <a:gd name="connsiteX28" fmla="*/ 1302327 w 1302327"/>
              <a:gd name="connsiteY28" fmla="*/ 868218 h 86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02327" h="868218">
                <a:moveTo>
                  <a:pt x="0" y="0"/>
                </a:moveTo>
                <a:cubicBezTo>
                  <a:pt x="58497" y="3079"/>
                  <a:pt x="117115" y="4371"/>
                  <a:pt x="175490" y="9236"/>
                </a:cubicBezTo>
                <a:cubicBezTo>
                  <a:pt x="191135" y="10540"/>
                  <a:pt x="206226" y="15665"/>
                  <a:pt x="221672" y="18473"/>
                </a:cubicBezTo>
                <a:cubicBezTo>
                  <a:pt x="240097" y="21823"/>
                  <a:pt x="258665" y="24359"/>
                  <a:pt x="277090" y="27709"/>
                </a:cubicBezTo>
                <a:cubicBezTo>
                  <a:pt x="299388" y="31763"/>
                  <a:pt x="337420" y="39343"/>
                  <a:pt x="360218" y="46182"/>
                </a:cubicBezTo>
                <a:cubicBezTo>
                  <a:pt x="378869" y="51777"/>
                  <a:pt x="397163" y="58497"/>
                  <a:pt x="415636" y="64655"/>
                </a:cubicBezTo>
                <a:lnTo>
                  <a:pt x="443345" y="73891"/>
                </a:lnTo>
                <a:cubicBezTo>
                  <a:pt x="512910" y="120268"/>
                  <a:pt x="424499" y="65814"/>
                  <a:pt x="508000" y="101600"/>
                </a:cubicBezTo>
                <a:cubicBezTo>
                  <a:pt x="519062" y="106341"/>
                  <a:pt x="567675" y="144297"/>
                  <a:pt x="572654" y="147782"/>
                </a:cubicBezTo>
                <a:cubicBezTo>
                  <a:pt x="590842" y="160514"/>
                  <a:pt x="610311" y="171406"/>
                  <a:pt x="628072" y="184727"/>
                </a:cubicBezTo>
                <a:cubicBezTo>
                  <a:pt x="640387" y="193963"/>
                  <a:pt x="652209" y="203897"/>
                  <a:pt x="665018" y="212436"/>
                </a:cubicBezTo>
                <a:cubicBezTo>
                  <a:pt x="679955" y="222394"/>
                  <a:pt x="696263" y="230188"/>
                  <a:pt x="711200" y="240146"/>
                </a:cubicBezTo>
                <a:cubicBezTo>
                  <a:pt x="724008" y="248685"/>
                  <a:pt x="735619" y="258908"/>
                  <a:pt x="748145" y="267855"/>
                </a:cubicBezTo>
                <a:cubicBezTo>
                  <a:pt x="757178" y="274307"/>
                  <a:pt x="767326" y="279221"/>
                  <a:pt x="775854" y="286327"/>
                </a:cubicBezTo>
                <a:cubicBezTo>
                  <a:pt x="785889" y="294689"/>
                  <a:pt x="793528" y="305674"/>
                  <a:pt x="803563" y="314036"/>
                </a:cubicBezTo>
                <a:cubicBezTo>
                  <a:pt x="827436" y="333930"/>
                  <a:pt x="831210" y="332488"/>
                  <a:pt x="858981" y="341746"/>
                </a:cubicBezTo>
                <a:cubicBezTo>
                  <a:pt x="868217" y="350982"/>
                  <a:pt x="876379" y="361436"/>
                  <a:pt x="886690" y="369455"/>
                </a:cubicBezTo>
                <a:cubicBezTo>
                  <a:pt x="904215" y="383085"/>
                  <a:pt x="923636" y="394085"/>
                  <a:pt x="942109" y="406400"/>
                </a:cubicBezTo>
                <a:cubicBezTo>
                  <a:pt x="951345" y="412558"/>
                  <a:pt x="961969" y="417024"/>
                  <a:pt x="969818" y="424873"/>
                </a:cubicBezTo>
                <a:cubicBezTo>
                  <a:pt x="1005376" y="460431"/>
                  <a:pt x="986659" y="445336"/>
                  <a:pt x="1025236" y="471055"/>
                </a:cubicBezTo>
                <a:cubicBezTo>
                  <a:pt x="1078179" y="550468"/>
                  <a:pt x="1007682" y="457011"/>
                  <a:pt x="1071418" y="508000"/>
                </a:cubicBezTo>
                <a:cubicBezTo>
                  <a:pt x="1080086" y="514934"/>
                  <a:pt x="1082784" y="527181"/>
                  <a:pt x="1089890" y="535709"/>
                </a:cubicBezTo>
                <a:cubicBezTo>
                  <a:pt x="1098252" y="545744"/>
                  <a:pt x="1109238" y="553383"/>
                  <a:pt x="1117600" y="563418"/>
                </a:cubicBezTo>
                <a:cubicBezTo>
                  <a:pt x="1156087" y="609602"/>
                  <a:pt x="1112978" y="575731"/>
                  <a:pt x="1163781" y="609600"/>
                </a:cubicBezTo>
                <a:cubicBezTo>
                  <a:pt x="1181447" y="662594"/>
                  <a:pt x="1160367" y="613126"/>
                  <a:pt x="1200727" y="665018"/>
                </a:cubicBezTo>
                <a:cubicBezTo>
                  <a:pt x="1214357" y="682543"/>
                  <a:pt x="1225357" y="701963"/>
                  <a:pt x="1237672" y="720436"/>
                </a:cubicBezTo>
                <a:lnTo>
                  <a:pt x="1256145" y="748146"/>
                </a:lnTo>
                <a:lnTo>
                  <a:pt x="1283854" y="831273"/>
                </a:lnTo>
                <a:cubicBezTo>
                  <a:pt x="1294467" y="863113"/>
                  <a:pt x="1286205" y="852098"/>
                  <a:pt x="1302327" y="868218"/>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da-DK">
              <a:ln w="0"/>
              <a:solidFill>
                <a:schemeClr val="tx1"/>
              </a:solidFill>
              <a:effectLst>
                <a:outerShdw blurRad="38100" dist="19050" dir="2700000" algn="tl" rotWithShape="0">
                  <a:schemeClr val="dk1">
                    <a:alpha val="40000"/>
                  </a:schemeClr>
                </a:outerShdw>
              </a:effectLst>
            </a:endParaRPr>
          </a:p>
        </p:txBody>
      </p:sp>
      <p:sp>
        <p:nvSpPr>
          <p:cNvPr id="10" name="Kombinationstegning 9"/>
          <p:cNvSpPr/>
          <p:nvPr/>
        </p:nvSpPr>
        <p:spPr>
          <a:xfrm>
            <a:off x="8035636" y="4276435"/>
            <a:ext cx="471055" cy="1385455"/>
          </a:xfrm>
          <a:custGeom>
            <a:avLst/>
            <a:gdLst>
              <a:gd name="connsiteX0" fmla="*/ 701964 w 701964"/>
              <a:gd name="connsiteY0" fmla="*/ 0 h 1320800"/>
              <a:gd name="connsiteX1" fmla="*/ 674255 w 701964"/>
              <a:gd name="connsiteY1" fmla="*/ 73891 h 1320800"/>
              <a:gd name="connsiteX2" fmla="*/ 655782 w 701964"/>
              <a:gd name="connsiteY2" fmla="*/ 129309 h 1320800"/>
              <a:gd name="connsiteX3" fmla="*/ 646546 w 701964"/>
              <a:gd name="connsiteY3" fmla="*/ 157019 h 1320800"/>
              <a:gd name="connsiteX4" fmla="*/ 628073 w 701964"/>
              <a:gd name="connsiteY4" fmla="*/ 184728 h 1320800"/>
              <a:gd name="connsiteX5" fmla="*/ 581891 w 701964"/>
              <a:gd name="connsiteY5" fmla="*/ 323273 h 1320800"/>
              <a:gd name="connsiteX6" fmla="*/ 563418 w 701964"/>
              <a:gd name="connsiteY6" fmla="*/ 378691 h 1320800"/>
              <a:gd name="connsiteX7" fmla="*/ 544946 w 701964"/>
              <a:gd name="connsiteY7" fmla="*/ 406400 h 1320800"/>
              <a:gd name="connsiteX8" fmla="*/ 526473 w 701964"/>
              <a:gd name="connsiteY8" fmla="*/ 461819 h 1320800"/>
              <a:gd name="connsiteX9" fmla="*/ 508000 w 701964"/>
              <a:gd name="connsiteY9" fmla="*/ 517237 h 1320800"/>
              <a:gd name="connsiteX10" fmla="*/ 498764 w 701964"/>
              <a:gd name="connsiteY10" fmla="*/ 544946 h 1320800"/>
              <a:gd name="connsiteX11" fmla="*/ 480291 w 701964"/>
              <a:gd name="connsiteY11" fmla="*/ 572655 h 1320800"/>
              <a:gd name="connsiteX12" fmla="*/ 471055 w 701964"/>
              <a:gd name="connsiteY12" fmla="*/ 600364 h 1320800"/>
              <a:gd name="connsiteX13" fmla="*/ 443346 w 701964"/>
              <a:gd name="connsiteY13" fmla="*/ 692728 h 1320800"/>
              <a:gd name="connsiteX14" fmla="*/ 406400 w 701964"/>
              <a:gd name="connsiteY14" fmla="*/ 785091 h 1320800"/>
              <a:gd name="connsiteX15" fmla="*/ 378691 w 701964"/>
              <a:gd name="connsiteY15" fmla="*/ 877455 h 1320800"/>
              <a:gd name="connsiteX16" fmla="*/ 360218 w 701964"/>
              <a:gd name="connsiteY16" fmla="*/ 905164 h 1320800"/>
              <a:gd name="connsiteX17" fmla="*/ 332509 w 701964"/>
              <a:gd name="connsiteY17" fmla="*/ 960582 h 1320800"/>
              <a:gd name="connsiteX18" fmla="*/ 323273 w 701964"/>
              <a:gd name="connsiteY18" fmla="*/ 988291 h 1320800"/>
              <a:gd name="connsiteX19" fmla="*/ 286327 w 701964"/>
              <a:gd name="connsiteY19" fmla="*/ 1043709 h 1320800"/>
              <a:gd name="connsiteX20" fmla="*/ 267855 w 701964"/>
              <a:gd name="connsiteY20" fmla="*/ 1071419 h 1320800"/>
              <a:gd name="connsiteX21" fmla="*/ 249382 w 701964"/>
              <a:gd name="connsiteY21" fmla="*/ 1099128 h 1320800"/>
              <a:gd name="connsiteX22" fmla="*/ 230909 w 701964"/>
              <a:gd name="connsiteY22" fmla="*/ 1126837 h 1320800"/>
              <a:gd name="connsiteX23" fmla="*/ 175491 w 701964"/>
              <a:gd name="connsiteY23" fmla="*/ 1182255 h 1320800"/>
              <a:gd name="connsiteX24" fmla="*/ 147782 w 701964"/>
              <a:gd name="connsiteY24" fmla="*/ 1200728 h 1320800"/>
              <a:gd name="connsiteX25" fmla="*/ 92364 w 701964"/>
              <a:gd name="connsiteY25" fmla="*/ 1246909 h 1320800"/>
              <a:gd name="connsiteX26" fmla="*/ 73891 w 701964"/>
              <a:gd name="connsiteY26" fmla="*/ 1274619 h 1320800"/>
              <a:gd name="connsiteX27" fmla="*/ 0 w 701964"/>
              <a:gd name="connsiteY27" fmla="*/ 1320800 h 132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01964" h="1320800">
                <a:moveTo>
                  <a:pt x="701964" y="0"/>
                </a:moveTo>
                <a:cubicBezTo>
                  <a:pt x="680066" y="109485"/>
                  <a:pt x="708848" y="-3945"/>
                  <a:pt x="674255" y="73891"/>
                </a:cubicBezTo>
                <a:cubicBezTo>
                  <a:pt x="666347" y="91685"/>
                  <a:pt x="661940" y="110836"/>
                  <a:pt x="655782" y="129309"/>
                </a:cubicBezTo>
                <a:cubicBezTo>
                  <a:pt x="652703" y="138546"/>
                  <a:pt x="651947" y="148918"/>
                  <a:pt x="646546" y="157019"/>
                </a:cubicBezTo>
                <a:lnTo>
                  <a:pt x="628073" y="184728"/>
                </a:lnTo>
                <a:lnTo>
                  <a:pt x="581891" y="323273"/>
                </a:lnTo>
                <a:cubicBezTo>
                  <a:pt x="581889" y="323278"/>
                  <a:pt x="563421" y="378687"/>
                  <a:pt x="563418" y="378691"/>
                </a:cubicBezTo>
                <a:cubicBezTo>
                  <a:pt x="557261" y="387927"/>
                  <a:pt x="549454" y="396256"/>
                  <a:pt x="544946" y="406400"/>
                </a:cubicBezTo>
                <a:cubicBezTo>
                  <a:pt x="537038" y="424194"/>
                  <a:pt x="532631" y="443346"/>
                  <a:pt x="526473" y="461819"/>
                </a:cubicBezTo>
                <a:lnTo>
                  <a:pt x="508000" y="517237"/>
                </a:lnTo>
                <a:cubicBezTo>
                  <a:pt x="504921" y="526473"/>
                  <a:pt x="504165" y="536845"/>
                  <a:pt x="498764" y="544946"/>
                </a:cubicBezTo>
                <a:lnTo>
                  <a:pt x="480291" y="572655"/>
                </a:lnTo>
                <a:cubicBezTo>
                  <a:pt x="477212" y="581891"/>
                  <a:pt x="473730" y="591003"/>
                  <a:pt x="471055" y="600364"/>
                </a:cubicBezTo>
                <a:cubicBezTo>
                  <a:pt x="462219" y="631291"/>
                  <a:pt x="457973" y="663476"/>
                  <a:pt x="443346" y="692728"/>
                </a:cubicBezTo>
                <a:cubicBezTo>
                  <a:pt x="424236" y="730946"/>
                  <a:pt x="417812" y="739440"/>
                  <a:pt x="406400" y="785091"/>
                </a:cubicBezTo>
                <a:cubicBezTo>
                  <a:pt x="401237" y="805745"/>
                  <a:pt x="387688" y="863960"/>
                  <a:pt x="378691" y="877455"/>
                </a:cubicBezTo>
                <a:lnTo>
                  <a:pt x="360218" y="905164"/>
                </a:lnTo>
                <a:cubicBezTo>
                  <a:pt x="337003" y="974811"/>
                  <a:pt x="368319" y="888963"/>
                  <a:pt x="332509" y="960582"/>
                </a:cubicBezTo>
                <a:cubicBezTo>
                  <a:pt x="328155" y="969290"/>
                  <a:pt x="328001" y="979780"/>
                  <a:pt x="323273" y="988291"/>
                </a:cubicBezTo>
                <a:cubicBezTo>
                  <a:pt x="312491" y="1007699"/>
                  <a:pt x="298642" y="1025236"/>
                  <a:pt x="286327" y="1043709"/>
                </a:cubicBezTo>
                <a:lnTo>
                  <a:pt x="267855" y="1071419"/>
                </a:lnTo>
                <a:lnTo>
                  <a:pt x="249382" y="1099128"/>
                </a:lnTo>
                <a:cubicBezTo>
                  <a:pt x="243224" y="1108364"/>
                  <a:pt x="238758" y="1118988"/>
                  <a:pt x="230909" y="1126837"/>
                </a:cubicBezTo>
                <a:cubicBezTo>
                  <a:pt x="212436" y="1145310"/>
                  <a:pt x="197228" y="1167764"/>
                  <a:pt x="175491" y="1182255"/>
                </a:cubicBezTo>
                <a:cubicBezTo>
                  <a:pt x="166255" y="1188413"/>
                  <a:pt x="156310" y="1193621"/>
                  <a:pt x="147782" y="1200728"/>
                </a:cubicBezTo>
                <a:cubicBezTo>
                  <a:pt x="76673" y="1259986"/>
                  <a:pt x="161153" y="1201051"/>
                  <a:pt x="92364" y="1246909"/>
                </a:cubicBezTo>
                <a:cubicBezTo>
                  <a:pt x="86206" y="1256146"/>
                  <a:pt x="82245" y="1267309"/>
                  <a:pt x="73891" y="1274619"/>
                </a:cubicBezTo>
                <a:cubicBezTo>
                  <a:pt x="46714" y="1298399"/>
                  <a:pt x="27797" y="1306902"/>
                  <a:pt x="0" y="132080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da-DK"/>
          </a:p>
        </p:txBody>
      </p:sp>
      <p:sp>
        <p:nvSpPr>
          <p:cNvPr id="11" name="Kombinationstegning 10"/>
          <p:cNvSpPr/>
          <p:nvPr/>
        </p:nvSpPr>
        <p:spPr>
          <a:xfrm>
            <a:off x="3029527" y="4802909"/>
            <a:ext cx="1209964" cy="905164"/>
          </a:xfrm>
          <a:custGeom>
            <a:avLst/>
            <a:gdLst>
              <a:gd name="connsiteX0" fmla="*/ 1209964 w 1209964"/>
              <a:gd name="connsiteY0" fmla="*/ 905164 h 905164"/>
              <a:gd name="connsiteX1" fmla="*/ 1163782 w 1209964"/>
              <a:gd name="connsiteY1" fmla="*/ 895927 h 905164"/>
              <a:gd name="connsiteX2" fmla="*/ 1108364 w 1209964"/>
              <a:gd name="connsiteY2" fmla="*/ 877455 h 905164"/>
              <a:gd name="connsiteX3" fmla="*/ 1080655 w 1209964"/>
              <a:gd name="connsiteY3" fmla="*/ 868218 h 905164"/>
              <a:gd name="connsiteX4" fmla="*/ 1043709 w 1209964"/>
              <a:gd name="connsiteY4" fmla="*/ 858982 h 905164"/>
              <a:gd name="connsiteX5" fmla="*/ 988291 w 1209964"/>
              <a:gd name="connsiteY5" fmla="*/ 840509 h 905164"/>
              <a:gd name="connsiteX6" fmla="*/ 914400 w 1209964"/>
              <a:gd name="connsiteY6" fmla="*/ 822036 h 905164"/>
              <a:gd name="connsiteX7" fmla="*/ 886691 w 1209964"/>
              <a:gd name="connsiteY7" fmla="*/ 803564 h 905164"/>
              <a:gd name="connsiteX8" fmla="*/ 822037 w 1209964"/>
              <a:gd name="connsiteY8" fmla="*/ 785091 h 905164"/>
              <a:gd name="connsiteX9" fmla="*/ 794328 w 1209964"/>
              <a:gd name="connsiteY9" fmla="*/ 766618 h 905164"/>
              <a:gd name="connsiteX10" fmla="*/ 766618 w 1209964"/>
              <a:gd name="connsiteY10" fmla="*/ 757382 h 905164"/>
              <a:gd name="connsiteX11" fmla="*/ 711200 w 1209964"/>
              <a:gd name="connsiteY11" fmla="*/ 720436 h 905164"/>
              <a:gd name="connsiteX12" fmla="*/ 683491 w 1209964"/>
              <a:gd name="connsiteY12" fmla="*/ 701964 h 905164"/>
              <a:gd name="connsiteX13" fmla="*/ 655782 w 1209964"/>
              <a:gd name="connsiteY13" fmla="*/ 674255 h 905164"/>
              <a:gd name="connsiteX14" fmla="*/ 637309 w 1209964"/>
              <a:gd name="connsiteY14" fmla="*/ 646546 h 905164"/>
              <a:gd name="connsiteX15" fmla="*/ 609600 w 1209964"/>
              <a:gd name="connsiteY15" fmla="*/ 628073 h 905164"/>
              <a:gd name="connsiteX16" fmla="*/ 591128 w 1209964"/>
              <a:gd name="connsiteY16" fmla="*/ 600364 h 905164"/>
              <a:gd name="connsiteX17" fmla="*/ 535709 w 1209964"/>
              <a:gd name="connsiteY17" fmla="*/ 544946 h 905164"/>
              <a:gd name="connsiteX18" fmla="*/ 517237 w 1209964"/>
              <a:gd name="connsiteY18" fmla="*/ 517236 h 905164"/>
              <a:gd name="connsiteX19" fmla="*/ 461818 w 1209964"/>
              <a:gd name="connsiteY19" fmla="*/ 471055 h 905164"/>
              <a:gd name="connsiteX20" fmla="*/ 443346 w 1209964"/>
              <a:gd name="connsiteY20" fmla="*/ 443346 h 905164"/>
              <a:gd name="connsiteX21" fmla="*/ 387928 w 1209964"/>
              <a:gd name="connsiteY21" fmla="*/ 406400 h 905164"/>
              <a:gd name="connsiteX22" fmla="*/ 314037 w 1209964"/>
              <a:gd name="connsiteY22" fmla="*/ 341746 h 905164"/>
              <a:gd name="connsiteX23" fmla="*/ 258618 w 1209964"/>
              <a:gd name="connsiteY23" fmla="*/ 286327 h 905164"/>
              <a:gd name="connsiteX24" fmla="*/ 230909 w 1209964"/>
              <a:gd name="connsiteY24" fmla="*/ 258618 h 905164"/>
              <a:gd name="connsiteX25" fmla="*/ 184728 w 1209964"/>
              <a:gd name="connsiteY25" fmla="*/ 212436 h 905164"/>
              <a:gd name="connsiteX26" fmla="*/ 138546 w 1209964"/>
              <a:gd name="connsiteY26" fmla="*/ 166255 h 905164"/>
              <a:gd name="connsiteX27" fmla="*/ 120073 w 1209964"/>
              <a:gd name="connsiteY27" fmla="*/ 138546 h 905164"/>
              <a:gd name="connsiteX28" fmla="*/ 92364 w 1209964"/>
              <a:gd name="connsiteY28" fmla="*/ 110836 h 905164"/>
              <a:gd name="connsiteX29" fmla="*/ 46182 w 1209964"/>
              <a:gd name="connsiteY29" fmla="*/ 64655 h 905164"/>
              <a:gd name="connsiteX30" fmla="*/ 36946 w 1209964"/>
              <a:gd name="connsiteY30" fmla="*/ 36946 h 905164"/>
              <a:gd name="connsiteX31" fmla="*/ 0 w 1209964"/>
              <a:gd name="connsiteY31" fmla="*/ 0 h 905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09964" h="905164">
                <a:moveTo>
                  <a:pt x="1209964" y="905164"/>
                </a:moveTo>
                <a:cubicBezTo>
                  <a:pt x="1194570" y="902085"/>
                  <a:pt x="1178928" y="900058"/>
                  <a:pt x="1163782" y="895927"/>
                </a:cubicBezTo>
                <a:cubicBezTo>
                  <a:pt x="1144996" y="890804"/>
                  <a:pt x="1126837" y="883613"/>
                  <a:pt x="1108364" y="877455"/>
                </a:cubicBezTo>
                <a:cubicBezTo>
                  <a:pt x="1099128" y="874376"/>
                  <a:pt x="1090100" y="870579"/>
                  <a:pt x="1080655" y="868218"/>
                </a:cubicBezTo>
                <a:cubicBezTo>
                  <a:pt x="1068340" y="865139"/>
                  <a:pt x="1055868" y="862630"/>
                  <a:pt x="1043709" y="858982"/>
                </a:cubicBezTo>
                <a:cubicBezTo>
                  <a:pt x="1025058" y="853387"/>
                  <a:pt x="1007182" y="845232"/>
                  <a:pt x="988291" y="840509"/>
                </a:cubicBezTo>
                <a:lnTo>
                  <a:pt x="914400" y="822036"/>
                </a:lnTo>
                <a:cubicBezTo>
                  <a:pt x="905164" y="815879"/>
                  <a:pt x="896620" y="808528"/>
                  <a:pt x="886691" y="803564"/>
                </a:cubicBezTo>
                <a:cubicBezTo>
                  <a:pt x="873436" y="796936"/>
                  <a:pt x="833881" y="788052"/>
                  <a:pt x="822037" y="785091"/>
                </a:cubicBezTo>
                <a:cubicBezTo>
                  <a:pt x="812801" y="778933"/>
                  <a:pt x="804257" y="771582"/>
                  <a:pt x="794328" y="766618"/>
                </a:cubicBezTo>
                <a:cubicBezTo>
                  <a:pt x="785620" y="762264"/>
                  <a:pt x="775129" y="762110"/>
                  <a:pt x="766618" y="757382"/>
                </a:cubicBezTo>
                <a:cubicBezTo>
                  <a:pt x="747210" y="746600"/>
                  <a:pt x="729673" y="732751"/>
                  <a:pt x="711200" y="720436"/>
                </a:cubicBezTo>
                <a:cubicBezTo>
                  <a:pt x="701964" y="714279"/>
                  <a:pt x="691340" y="709813"/>
                  <a:pt x="683491" y="701964"/>
                </a:cubicBezTo>
                <a:cubicBezTo>
                  <a:pt x="674255" y="692728"/>
                  <a:pt x="664144" y="684290"/>
                  <a:pt x="655782" y="674255"/>
                </a:cubicBezTo>
                <a:cubicBezTo>
                  <a:pt x="648675" y="665727"/>
                  <a:pt x="645158" y="654395"/>
                  <a:pt x="637309" y="646546"/>
                </a:cubicBezTo>
                <a:cubicBezTo>
                  <a:pt x="629460" y="638697"/>
                  <a:pt x="618836" y="634231"/>
                  <a:pt x="609600" y="628073"/>
                </a:cubicBezTo>
                <a:cubicBezTo>
                  <a:pt x="603443" y="618837"/>
                  <a:pt x="598503" y="608661"/>
                  <a:pt x="591128" y="600364"/>
                </a:cubicBezTo>
                <a:cubicBezTo>
                  <a:pt x="573772" y="580838"/>
                  <a:pt x="550200" y="566683"/>
                  <a:pt x="535709" y="544946"/>
                </a:cubicBezTo>
                <a:cubicBezTo>
                  <a:pt x="529552" y="535709"/>
                  <a:pt x="524343" y="525764"/>
                  <a:pt x="517237" y="517236"/>
                </a:cubicBezTo>
                <a:cubicBezTo>
                  <a:pt x="495013" y="490567"/>
                  <a:pt x="489064" y="489218"/>
                  <a:pt x="461818" y="471055"/>
                </a:cubicBezTo>
                <a:cubicBezTo>
                  <a:pt x="455661" y="461819"/>
                  <a:pt x="451700" y="450656"/>
                  <a:pt x="443346" y="443346"/>
                </a:cubicBezTo>
                <a:cubicBezTo>
                  <a:pt x="426638" y="428726"/>
                  <a:pt x="387928" y="406400"/>
                  <a:pt x="387928" y="406400"/>
                </a:cubicBezTo>
                <a:cubicBezTo>
                  <a:pt x="335587" y="327889"/>
                  <a:pt x="421797" y="449506"/>
                  <a:pt x="314037" y="341746"/>
                </a:cubicBezTo>
                <a:lnTo>
                  <a:pt x="258618" y="286327"/>
                </a:lnTo>
                <a:cubicBezTo>
                  <a:pt x="249382" y="277091"/>
                  <a:pt x="238154" y="269486"/>
                  <a:pt x="230909" y="258618"/>
                </a:cubicBezTo>
                <a:cubicBezTo>
                  <a:pt x="206280" y="221673"/>
                  <a:pt x="221673" y="237067"/>
                  <a:pt x="184728" y="212436"/>
                </a:cubicBezTo>
                <a:cubicBezTo>
                  <a:pt x="135466" y="138545"/>
                  <a:pt x="200122" y="227830"/>
                  <a:pt x="138546" y="166255"/>
                </a:cubicBezTo>
                <a:cubicBezTo>
                  <a:pt x="130696" y="158406"/>
                  <a:pt x="127179" y="147074"/>
                  <a:pt x="120073" y="138546"/>
                </a:cubicBezTo>
                <a:cubicBezTo>
                  <a:pt x="111711" y="128511"/>
                  <a:pt x="100726" y="120871"/>
                  <a:pt x="92364" y="110836"/>
                </a:cubicBezTo>
                <a:cubicBezTo>
                  <a:pt x="53882" y="64657"/>
                  <a:pt x="96979" y="98519"/>
                  <a:pt x="46182" y="64655"/>
                </a:cubicBezTo>
                <a:cubicBezTo>
                  <a:pt x="43103" y="55419"/>
                  <a:pt x="43028" y="44549"/>
                  <a:pt x="36946" y="36946"/>
                </a:cubicBezTo>
                <a:cubicBezTo>
                  <a:pt x="-22503" y="-37366"/>
                  <a:pt x="30334" y="60664"/>
                  <a:pt x="0" y="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da-DK"/>
          </a:p>
        </p:txBody>
      </p:sp>
      <p:sp>
        <p:nvSpPr>
          <p:cNvPr id="12" name="Kombinationstegning 11"/>
          <p:cNvSpPr/>
          <p:nvPr/>
        </p:nvSpPr>
        <p:spPr>
          <a:xfrm>
            <a:off x="2817092" y="3786910"/>
            <a:ext cx="55418" cy="554181"/>
          </a:xfrm>
          <a:custGeom>
            <a:avLst/>
            <a:gdLst>
              <a:gd name="connsiteX0" fmla="*/ 129309 w 147782"/>
              <a:gd name="connsiteY0" fmla="*/ 840509 h 840509"/>
              <a:gd name="connsiteX1" fmla="*/ 101600 w 147782"/>
              <a:gd name="connsiteY1" fmla="*/ 794327 h 840509"/>
              <a:gd name="connsiteX2" fmla="*/ 83127 w 147782"/>
              <a:gd name="connsiteY2" fmla="*/ 738909 h 840509"/>
              <a:gd name="connsiteX3" fmla="*/ 73891 w 147782"/>
              <a:gd name="connsiteY3" fmla="*/ 711200 h 840509"/>
              <a:gd name="connsiteX4" fmla="*/ 55418 w 147782"/>
              <a:gd name="connsiteY4" fmla="*/ 683491 h 840509"/>
              <a:gd name="connsiteX5" fmla="*/ 36945 w 147782"/>
              <a:gd name="connsiteY5" fmla="*/ 628073 h 840509"/>
              <a:gd name="connsiteX6" fmla="*/ 27709 w 147782"/>
              <a:gd name="connsiteY6" fmla="*/ 600364 h 840509"/>
              <a:gd name="connsiteX7" fmla="*/ 18473 w 147782"/>
              <a:gd name="connsiteY7" fmla="*/ 563418 h 840509"/>
              <a:gd name="connsiteX8" fmla="*/ 9236 w 147782"/>
              <a:gd name="connsiteY8" fmla="*/ 535709 h 840509"/>
              <a:gd name="connsiteX9" fmla="*/ 0 w 147782"/>
              <a:gd name="connsiteY9" fmla="*/ 489527 h 840509"/>
              <a:gd name="connsiteX10" fmla="*/ 27709 w 147782"/>
              <a:gd name="connsiteY10" fmla="*/ 212436 h 840509"/>
              <a:gd name="connsiteX11" fmla="*/ 36945 w 147782"/>
              <a:gd name="connsiteY11" fmla="*/ 184727 h 840509"/>
              <a:gd name="connsiteX12" fmla="*/ 55418 w 147782"/>
              <a:gd name="connsiteY12" fmla="*/ 157018 h 840509"/>
              <a:gd name="connsiteX13" fmla="*/ 101600 w 147782"/>
              <a:gd name="connsiteY13" fmla="*/ 73891 h 840509"/>
              <a:gd name="connsiteX14" fmla="*/ 120073 w 147782"/>
              <a:gd name="connsiteY14" fmla="*/ 46182 h 840509"/>
              <a:gd name="connsiteX15" fmla="*/ 147782 w 147782"/>
              <a:gd name="connsiteY15" fmla="*/ 0 h 84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7782" h="840509">
                <a:moveTo>
                  <a:pt x="129309" y="840509"/>
                </a:moveTo>
                <a:cubicBezTo>
                  <a:pt x="120073" y="825115"/>
                  <a:pt x="109029" y="810670"/>
                  <a:pt x="101600" y="794327"/>
                </a:cubicBezTo>
                <a:cubicBezTo>
                  <a:pt x="93542" y="776600"/>
                  <a:pt x="89285" y="757382"/>
                  <a:pt x="83127" y="738909"/>
                </a:cubicBezTo>
                <a:cubicBezTo>
                  <a:pt x="80048" y="729673"/>
                  <a:pt x="79292" y="719301"/>
                  <a:pt x="73891" y="711200"/>
                </a:cubicBezTo>
                <a:lnTo>
                  <a:pt x="55418" y="683491"/>
                </a:lnTo>
                <a:lnTo>
                  <a:pt x="36945" y="628073"/>
                </a:lnTo>
                <a:cubicBezTo>
                  <a:pt x="33866" y="618837"/>
                  <a:pt x="30070" y="609809"/>
                  <a:pt x="27709" y="600364"/>
                </a:cubicBezTo>
                <a:cubicBezTo>
                  <a:pt x="24630" y="588049"/>
                  <a:pt x="21960" y="575624"/>
                  <a:pt x="18473" y="563418"/>
                </a:cubicBezTo>
                <a:cubicBezTo>
                  <a:pt x="15798" y="554057"/>
                  <a:pt x="11597" y="545154"/>
                  <a:pt x="9236" y="535709"/>
                </a:cubicBezTo>
                <a:cubicBezTo>
                  <a:pt x="5428" y="520479"/>
                  <a:pt x="3079" y="504921"/>
                  <a:pt x="0" y="489527"/>
                </a:cubicBezTo>
                <a:cubicBezTo>
                  <a:pt x="5482" y="368925"/>
                  <a:pt x="-5372" y="311681"/>
                  <a:pt x="27709" y="212436"/>
                </a:cubicBezTo>
                <a:cubicBezTo>
                  <a:pt x="30788" y="203200"/>
                  <a:pt x="32591" y="193435"/>
                  <a:pt x="36945" y="184727"/>
                </a:cubicBezTo>
                <a:cubicBezTo>
                  <a:pt x="41909" y="174798"/>
                  <a:pt x="49260" y="166254"/>
                  <a:pt x="55418" y="157018"/>
                </a:cubicBezTo>
                <a:cubicBezTo>
                  <a:pt x="71675" y="108247"/>
                  <a:pt x="59253" y="137410"/>
                  <a:pt x="101600" y="73891"/>
                </a:cubicBezTo>
                <a:lnTo>
                  <a:pt x="120073" y="46182"/>
                </a:lnTo>
                <a:cubicBezTo>
                  <a:pt x="132063" y="10212"/>
                  <a:pt x="122425" y="25357"/>
                  <a:pt x="147782" y="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da-DK"/>
          </a:p>
        </p:txBody>
      </p:sp>
      <p:sp>
        <p:nvSpPr>
          <p:cNvPr id="13" name="Kombinationstegning 12"/>
          <p:cNvSpPr/>
          <p:nvPr/>
        </p:nvSpPr>
        <p:spPr>
          <a:xfrm>
            <a:off x="3057236" y="2050473"/>
            <a:ext cx="2373746" cy="1459345"/>
          </a:xfrm>
          <a:custGeom>
            <a:avLst/>
            <a:gdLst>
              <a:gd name="connsiteX0" fmla="*/ 0 w 2373746"/>
              <a:gd name="connsiteY0" fmla="*/ 1459345 h 1459345"/>
              <a:gd name="connsiteX1" fmla="*/ 46182 w 2373746"/>
              <a:gd name="connsiteY1" fmla="*/ 1357745 h 1459345"/>
              <a:gd name="connsiteX2" fmla="*/ 64655 w 2373746"/>
              <a:gd name="connsiteY2" fmla="*/ 1330036 h 1459345"/>
              <a:gd name="connsiteX3" fmla="*/ 73891 w 2373746"/>
              <a:gd name="connsiteY3" fmla="*/ 1302327 h 1459345"/>
              <a:gd name="connsiteX4" fmla="*/ 101600 w 2373746"/>
              <a:gd name="connsiteY4" fmla="*/ 1274618 h 1459345"/>
              <a:gd name="connsiteX5" fmla="*/ 120073 w 2373746"/>
              <a:gd name="connsiteY5" fmla="*/ 1237672 h 1459345"/>
              <a:gd name="connsiteX6" fmla="*/ 147782 w 2373746"/>
              <a:gd name="connsiteY6" fmla="*/ 1209963 h 1459345"/>
              <a:gd name="connsiteX7" fmla="*/ 166255 w 2373746"/>
              <a:gd name="connsiteY7" fmla="*/ 1173018 h 1459345"/>
              <a:gd name="connsiteX8" fmla="*/ 221673 w 2373746"/>
              <a:gd name="connsiteY8" fmla="*/ 1117600 h 1459345"/>
              <a:gd name="connsiteX9" fmla="*/ 249382 w 2373746"/>
              <a:gd name="connsiteY9" fmla="*/ 1089891 h 1459345"/>
              <a:gd name="connsiteX10" fmla="*/ 295564 w 2373746"/>
              <a:gd name="connsiteY10" fmla="*/ 1034472 h 1459345"/>
              <a:gd name="connsiteX11" fmla="*/ 323273 w 2373746"/>
              <a:gd name="connsiteY11" fmla="*/ 1016000 h 1459345"/>
              <a:gd name="connsiteX12" fmla="*/ 378691 w 2373746"/>
              <a:gd name="connsiteY12" fmla="*/ 960582 h 1459345"/>
              <a:gd name="connsiteX13" fmla="*/ 406400 w 2373746"/>
              <a:gd name="connsiteY13" fmla="*/ 923636 h 1459345"/>
              <a:gd name="connsiteX14" fmla="*/ 443346 w 2373746"/>
              <a:gd name="connsiteY14" fmla="*/ 886691 h 1459345"/>
              <a:gd name="connsiteX15" fmla="*/ 498764 w 2373746"/>
              <a:gd name="connsiteY15" fmla="*/ 812800 h 1459345"/>
              <a:gd name="connsiteX16" fmla="*/ 554182 w 2373746"/>
              <a:gd name="connsiteY16" fmla="*/ 757382 h 1459345"/>
              <a:gd name="connsiteX17" fmla="*/ 572655 w 2373746"/>
              <a:gd name="connsiteY17" fmla="*/ 729672 h 1459345"/>
              <a:gd name="connsiteX18" fmla="*/ 628073 w 2373746"/>
              <a:gd name="connsiteY18" fmla="*/ 674254 h 1459345"/>
              <a:gd name="connsiteX19" fmla="*/ 674255 w 2373746"/>
              <a:gd name="connsiteY19" fmla="*/ 609600 h 1459345"/>
              <a:gd name="connsiteX20" fmla="*/ 738909 w 2373746"/>
              <a:gd name="connsiteY20" fmla="*/ 544945 h 1459345"/>
              <a:gd name="connsiteX21" fmla="*/ 766619 w 2373746"/>
              <a:gd name="connsiteY21" fmla="*/ 526472 h 1459345"/>
              <a:gd name="connsiteX22" fmla="*/ 812800 w 2373746"/>
              <a:gd name="connsiteY22" fmla="*/ 461818 h 1459345"/>
              <a:gd name="connsiteX23" fmla="*/ 840509 w 2373746"/>
              <a:gd name="connsiteY23" fmla="*/ 443345 h 1459345"/>
              <a:gd name="connsiteX24" fmla="*/ 895928 w 2373746"/>
              <a:gd name="connsiteY24" fmla="*/ 387927 h 1459345"/>
              <a:gd name="connsiteX25" fmla="*/ 923637 w 2373746"/>
              <a:gd name="connsiteY25" fmla="*/ 360218 h 1459345"/>
              <a:gd name="connsiteX26" fmla="*/ 979055 w 2373746"/>
              <a:gd name="connsiteY26" fmla="*/ 323272 h 1459345"/>
              <a:gd name="connsiteX27" fmla="*/ 1043709 w 2373746"/>
              <a:gd name="connsiteY27" fmla="*/ 286327 h 1459345"/>
              <a:gd name="connsiteX28" fmla="*/ 1126837 w 2373746"/>
              <a:gd name="connsiteY28" fmla="*/ 267854 h 1459345"/>
              <a:gd name="connsiteX29" fmla="*/ 1154546 w 2373746"/>
              <a:gd name="connsiteY29" fmla="*/ 258618 h 1459345"/>
              <a:gd name="connsiteX30" fmla="*/ 1200728 w 2373746"/>
              <a:gd name="connsiteY30" fmla="*/ 249382 h 1459345"/>
              <a:gd name="connsiteX31" fmla="*/ 1237673 w 2373746"/>
              <a:gd name="connsiteY31" fmla="*/ 240145 h 1459345"/>
              <a:gd name="connsiteX32" fmla="*/ 1302328 w 2373746"/>
              <a:gd name="connsiteY32" fmla="*/ 230909 h 1459345"/>
              <a:gd name="connsiteX33" fmla="*/ 1431637 w 2373746"/>
              <a:gd name="connsiteY33" fmla="*/ 212436 h 1459345"/>
              <a:gd name="connsiteX34" fmla="*/ 1514764 w 2373746"/>
              <a:gd name="connsiteY34" fmla="*/ 203200 h 1459345"/>
              <a:gd name="connsiteX35" fmla="*/ 1625600 w 2373746"/>
              <a:gd name="connsiteY35" fmla="*/ 184727 h 1459345"/>
              <a:gd name="connsiteX36" fmla="*/ 1653309 w 2373746"/>
              <a:gd name="connsiteY36" fmla="*/ 175491 h 1459345"/>
              <a:gd name="connsiteX37" fmla="*/ 1708728 w 2373746"/>
              <a:gd name="connsiteY37" fmla="*/ 166254 h 1459345"/>
              <a:gd name="connsiteX38" fmla="*/ 1764146 w 2373746"/>
              <a:gd name="connsiteY38" fmla="*/ 147782 h 1459345"/>
              <a:gd name="connsiteX39" fmla="*/ 1791855 w 2373746"/>
              <a:gd name="connsiteY39" fmla="*/ 138545 h 1459345"/>
              <a:gd name="connsiteX40" fmla="*/ 1856509 w 2373746"/>
              <a:gd name="connsiteY40" fmla="*/ 120072 h 1459345"/>
              <a:gd name="connsiteX41" fmla="*/ 1893455 w 2373746"/>
              <a:gd name="connsiteY41" fmla="*/ 101600 h 1459345"/>
              <a:gd name="connsiteX42" fmla="*/ 1921164 w 2373746"/>
              <a:gd name="connsiteY42" fmla="*/ 92363 h 1459345"/>
              <a:gd name="connsiteX43" fmla="*/ 2050473 w 2373746"/>
              <a:gd name="connsiteY43" fmla="*/ 36945 h 1459345"/>
              <a:gd name="connsiteX44" fmla="*/ 2078182 w 2373746"/>
              <a:gd name="connsiteY44" fmla="*/ 27709 h 1459345"/>
              <a:gd name="connsiteX45" fmla="*/ 2105891 w 2373746"/>
              <a:gd name="connsiteY45" fmla="*/ 18472 h 1459345"/>
              <a:gd name="connsiteX46" fmla="*/ 2318328 w 2373746"/>
              <a:gd name="connsiteY46" fmla="*/ 9236 h 1459345"/>
              <a:gd name="connsiteX47" fmla="*/ 2373746 w 2373746"/>
              <a:gd name="connsiteY47" fmla="*/ 0 h 1459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373746" h="1459345">
                <a:moveTo>
                  <a:pt x="0" y="1459345"/>
                </a:moveTo>
                <a:cubicBezTo>
                  <a:pt x="15394" y="1425478"/>
                  <a:pt x="29545" y="1391019"/>
                  <a:pt x="46182" y="1357745"/>
                </a:cubicBezTo>
                <a:cubicBezTo>
                  <a:pt x="51146" y="1347816"/>
                  <a:pt x="59691" y="1339965"/>
                  <a:pt x="64655" y="1330036"/>
                </a:cubicBezTo>
                <a:cubicBezTo>
                  <a:pt x="69009" y="1321328"/>
                  <a:pt x="68491" y="1310428"/>
                  <a:pt x="73891" y="1302327"/>
                </a:cubicBezTo>
                <a:cubicBezTo>
                  <a:pt x="81137" y="1291459"/>
                  <a:pt x="94008" y="1285247"/>
                  <a:pt x="101600" y="1274618"/>
                </a:cubicBezTo>
                <a:cubicBezTo>
                  <a:pt x="109603" y="1263414"/>
                  <a:pt x="112070" y="1248876"/>
                  <a:pt x="120073" y="1237672"/>
                </a:cubicBezTo>
                <a:cubicBezTo>
                  <a:pt x="127665" y="1227043"/>
                  <a:pt x="140190" y="1220592"/>
                  <a:pt x="147782" y="1209963"/>
                </a:cubicBezTo>
                <a:cubicBezTo>
                  <a:pt x="155785" y="1198759"/>
                  <a:pt x="157654" y="1183769"/>
                  <a:pt x="166255" y="1173018"/>
                </a:cubicBezTo>
                <a:cubicBezTo>
                  <a:pt x="182575" y="1152618"/>
                  <a:pt x="203200" y="1136073"/>
                  <a:pt x="221673" y="1117600"/>
                </a:cubicBezTo>
                <a:cubicBezTo>
                  <a:pt x="230909" y="1108364"/>
                  <a:pt x="242136" y="1100759"/>
                  <a:pt x="249382" y="1089891"/>
                </a:cubicBezTo>
                <a:cubicBezTo>
                  <a:pt x="267544" y="1062648"/>
                  <a:pt x="268897" y="1056694"/>
                  <a:pt x="295564" y="1034472"/>
                </a:cubicBezTo>
                <a:cubicBezTo>
                  <a:pt x="304092" y="1027366"/>
                  <a:pt x="314037" y="1022157"/>
                  <a:pt x="323273" y="1016000"/>
                </a:cubicBezTo>
                <a:cubicBezTo>
                  <a:pt x="413832" y="895253"/>
                  <a:pt x="297655" y="1041618"/>
                  <a:pt x="378691" y="960582"/>
                </a:cubicBezTo>
                <a:cubicBezTo>
                  <a:pt x="389576" y="949697"/>
                  <a:pt x="396263" y="935221"/>
                  <a:pt x="406400" y="923636"/>
                </a:cubicBezTo>
                <a:cubicBezTo>
                  <a:pt x="417869" y="910529"/>
                  <a:pt x="432196" y="900071"/>
                  <a:pt x="443346" y="886691"/>
                </a:cubicBezTo>
                <a:cubicBezTo>
                  <a:pt x="463056" y="863039"/>
                  <a:pt x="476994" y="834570"/>
                  <a:pt x="498764" y="812800"/>
                </a:cubicBezTo>
                <a:cubicBezTo>
                  <a:pt x="517237" y="794327"/>
                  <a:pt x="539691" y="779119"/>
                  <a:pt x="554182" y="757382"/>
                </a:cubicBezTo>
                <a:cubicBezTo>
                  <a:pt x="560340" y="748145"/>
                  <a:pt x="565280" y="737969"/>
                  <a:pt x="572655" y="729672"/>
                </a:cubicBezTo>
                <a:cubicBezTo>
                  <a:pt x="590011" y="710146"/>
                  <a:pt x="613582" y="695991"/>
                  <a:pt x="628073" y="674254"/>
                </a:cubicBezTo>
                <a:cubicBezTo>
                  <a:pt x="640627" y="655423"/>
                  <a:pt x="659934" y="625353"/>
                  <a:pt x="674255" y="609600"/>
                </a:cubicBezTo>
                <a:cubicBezTo>
                  <a:pt x="694757" y="587048"/>
                  <a:pt x="713549" y="561851"/>
                  <a:pt x="738909" y="544945"/>
                </a:cubicBezTo>
                <a:lnTo>
                  <a:pt x="766619" y="526472"/>
                </a:lnTo>
                <a:cubicBezTo>
                  <a:pt x="777109" y="510736"/>
                  <a:pt x="801340" y="473278"/>
                  <a:pt x="812800" y="461818"/>
                </a:cubicBezTo>
                <a:cubicBezTo>
                  <a:pt x="820649" y="453969"/>
                  <a:pt x="832212" y="450720"/>
                  <a:pt x="840509" y="443345"/>
                </a:cubicBezTo>
                <a:cubicBezTo>
                  <a:pt x="860035" y="425989"/>
                  <a:pt x="877455" y="406400"/>
                  <a:pt x="895928" y="387927"/>
                </a:cubicBezTo>
                <a:cubicBezTo>
                  <a:pt x="905164" y="378691"/>
                  <a:pt x="912769" y="367464"/>
                  <a:pt x="923637" y="360218"/>
                </a:cubicBezTo>
                <a:lnTo>
                  <a:pt x="979055" y="323272"/>
                </a:lnTo>
                <a:cubicBezTo>
                  <a:pt x="1002019" y="307962"/>
                  <a:pt x="1016930" y="296369"/>
                  <a:pt x="1043709" y="286327"/>
                </a:cubicBezTo>
                <a:cubicBezTo>
                  <a:pt x="1062663" y="279219"/>
                  <a:pt x="1109293" y="272240"/>
                  <a:pt x="1126837" y="267854"/>
                </a:cubicBezTo>
                <a:cubicBezTo>
                  <a:pt x="1136282" y="265493"/>
                  <a:pt x="1145101" y="260979"/>
                  <a:pt x="1154546" y="258618"/>
                </a:cubicBezTo>
                <a:cubicBezTo>
                  <a:pt x="1169776" y="254811"/>
                  <a:pt x="1185403" y="252788"/>
                  <a:pt x="1200728" y="249382"/>
                </a:cubicBezTo>
                <a:cubicBezTo>
                  <a:pt x="1213120" y="246628"/>
                  <a:pt x="1225184" y="242416"/>
                  <a:pt x="1237673" y="240145"/>
                </a:cubicBezTo>
                <a:cubicBezTo>
                  <a:pt x="1259092" y="236251"/>
                  <a:pt x="1280811" y="234219"/>
                  <a:pt x="1302328" y="230909"/>
                </a:cubicBezTo>
                <a:cubicBezTo>
                  <a:pt x="1396378" y="216440"/>
                  <a:pt x="1320411" y="225521"/>
                  <a:pt x="1431637" y="212436"/>
                </a:cubicBezTo>
                <a:cubicBezTo>
                  <a:pt x="1459326" y="209179"/>
                  <a:pt x="1487165" y="207143"/>
                  <a:pt x="1514764" y="203200"/>
                </a:cubicBezTo>
                <a:cubicBezTo>
                  <a:pt x="1551843" y="197903"/>
                  <a:pt x="1590067" y="196571"/>
                  <a:pt x="1625600" y="184727"/>
                </a:cubicBezTo>
                <a:cubicBezTo>
                  <a:pt x="1634836" y="181648"/>
                  <a:pt x="1643805" y="177603"/>
                  <a:pt x="1653309" y="175491"/>
                </a:cubicBezTo>
                <a:cubicBezTo>
                  <a:pt x="1671591" y="171428"/>
                  <a:pt x="1690559" y="170796"/>
                  <a:pt x="1708728" y="166254"/>
                </a:cubicBezTo>
                <a:cubicBezTo>
                  <a:pt x="1727618" y="161531"/>
                  <a:pt x="1745673" y="153940"/>
                  <a:pt x="1764146" y="147782"/>
                </a:cubicBezTo>
                <a:cubicBezTo>
                  <a:pt x="1773382" y="144703"/>
                  <a:pt x="1782410" y="140906"/>
                  <a:pt x="1791855" y="138545"/>
                </a:cubicBezTo>
                <a:cubicBezTo>
                  <a:pt x="1810612" y="133856"/>
                  <a:pt x="1837952" y="128025"/>
                  <a:pt x="1856509" y="120072"/>
                </a:cubicBezTo>
                <a:cubicBezTo>
                  <a:pt x="1869165" y="114648"/>
                  <a:pt x="1880799" y="107024"/>
                  <a:pt x="1893455" y="101600"/>
                </a:cubicBezTo>
                <a:cubicBezTo>
                  <a:pt x="1902404" y="97765"/>
                  <a:pt x="1912301" y="96392"/>
                  <a:pt x="1921164" y="92363"/>
                </a:cubicBezTo>
                <a:cubicBezTo>
                  <a:pt x="2046699" y="35301"/>
                  <a:pt x="1944728" y="72193"/>
                  <a:pt x="2050473" y="36945"/>
                </a:cubicBezTo>
                <a:lnTo>
                  <a:pt x="2078182" y="27709"/>
                </a:lnTo>
                <a:cubicBezTo>
                  <a:pt x="2087418" y="24630"/>
                  <a:pt x="2096164" y="18895"/>
                  <a:pt x="2105891" y="18472"/>
                </a:cubicBezTo>
                <a:lnTo>
                  <a:pt x="2318328" y="9236"/>
                </a:lnTo>
                <a:lnTo>
                  <a:pt x="2373746" y="0"/>
                </a:ln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da-DK"/>
          </a:p>
        </p:txBody>
      </p:sp>
      <p:sp>
        <p:nvSpPr>
          <p:cNvPr id="15" name="Kombinationstegning 14"/>
          <p:cNvSpPr/>
          <p:nvPr/>
        </p:nvSpPr>
        <p:spPr>
          <a:xfrm>
            <a:off x="5006109" y="5855855"/>
            <a:ext cx="2456874" cy="92826"/>
          </a:xfrm>
          <a:custGeom>
            <a:avLst/>
            <a:gdLst>
              <a:gd name="connsiteX0" fmla="*/ 1080655 w 1080655"/>
              <a:gd name="connsiteY0" fmla="*/ 0 h 114856"/>
              <a:gd name="connsiteX1" fmla="*/ 1006764 w 1080655"/>
              <a:gd name="connsiteY1" fmla="*/ 36946 h 114856"/>
              <a:gd name="connsiteX2" fmla="*/ 951346 w 1080655"/>
              <a:gd name="connsiteY2" fmla="*/ 46182 h 114856"/>
              <a:gd name="connsiteX3" fmla="*/ 914400 w 1080655"/>
              <a:gd name="connsiteY3" fmla="*/ 55418 h 114856"/>
              <a:gd name="connsiteX4" fmla="*/ 720436 w 1080655"/>
              <a:gd name="connsiteY4" fmla="*/ 73891 h 114856"/>
              <a:gd name="connsiteX5" fmla="*/ 498764 w 1080655"/>
              <a:gd name="connsiteY5" fmla="*/ 92364 h 114856"/>
              <a:gd name="connsiteX6" fmla="*/ 452582 w 1080655"/>
              <a:gd name="connsiteY6" fmla="*/ 101600 h 114856"/>
              <a:gd name="connsiteX7" fmla="*/ 0 w 1080655"/>
              <a:gd name="connsiteY7" fmla="*/ 110837 h 114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0655" h="114856">
                <a:moveTo>
                  <a:pt x="1080655" y="0"/>
                </a:moveTo>
                <a:cubicBezTo>
                  <a:pt x="1056025" y="12315"/>
                  <a:pt x="1032697" y="27684"/>
                  <a:pt x="1006764" y="36946"/>
                </a:cubicBezTo>
                <a:cubicBezTo>
                  <a:pt x="989128" y="43245"/>
                  <a:pt x="969710" y="42509"/>
                  <a:pt x="951346" y="46182"/>
                </a:cubicBezTo>
                <a:cubicBezTo>
                  <a:pt x="938898" y="48671"/>
                  <a:pt x="927004" y="53906"/>
                  <a:pt x="914400" y="55418"/>
                </a:cubicBezTo>
                <a:cubicBezTo>
                  <a:pt x="849915" y="63156"/>
                  <a:pt x="785128" y="68140"/>
                  <a:pt x="720436" y="73891"/>
                </a:cubicBezTo>
                <a:lnTo>
                  <a:pt x="498764" y="92364"/>
                </a:lnTo>
                <a:cubicBezTo>
                  <a:pt x="483370" y="95443"/>
                  <a:pt x="468123" y="99380"/>
                  <a:pt x="452582" y="101600"/>
                </a:cubicBezTo>
                <a:cubicBezTo>
                  <a:pt x="292720" y="124438"/>
                  <a:pt x="195627" y="110837"/>
                  <a:pt x="0" y="110837"/>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da-DK"/>
          </a:p>
        </p:txBody>
      </p:sp>
    </p:spTree>
    <p:extLst>
      <p:ext uri="{BB962C8B-B14F-4D97-AF65-F5344CB8AC3E}">
        <p14:creationId xmlns:p14="http://schemas.microsoft.com/office/powerpoint/2010/main" val="1247344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Under </a:t>
            </a:r>
            <a:r>
              <a:rPr lang="da-DK" dirty="0" smtClean="0"/>
              <a:t>indlæggelser </a:t>
            </a:r>
            <a:r>
              <a:rPr lang="da-DK" dirty="0" smtClean="0"/>
              <a:t>: </a:t>
            </a:r>
            <a:endParaRPr lang="da-DK" dirty="0"/>
          </a:p>
        </p:txBody>
      </p:sp>
      <p:sp>
        <p:nvSpPr>
          <p:cNvPr id="3" name="Pladsholder til indhold 2"/>
          <p:cNvSpPr>
            <a:spLocks noGrp="1"/>
          </p:cNvSpPr>
          <p:nvPr>
            <p:ph idx="1"/>
          </p:nvPr>
        </p:nvSpPr>
        <p:spPr/>
        <p:txBody>
          <a:bodyPr/>
          <a:lstStyle/>
          <a:p>
            <a:r>
              <a:rPr lang="da-DK" dirty="0" smtClean="0"/>
              <a:t>SKODA deltager i møde på sygehuset sammen </a:t>
            </a:r>
            <a:r>
              <a:rPr lang="da-DK" dirty="0" smtClean="0"/>
              <a:t>med Malte </a:t>
            </a:r>
            <a:r>
              <a:rPr lang="da-DK" dirty="0" smtClean="0"/>
              <a:t>og hans forældre</a:t>
            </a:r>
          </a:p>
          <a:p>
            <a:pPr lvl="1"/>
            <a:r>
              <a:rPr lang="da-DK" dirty="0" smtClean="0"/>
              <a:t>Her orienteres der om de indsatser der har været på </a:t>
            </a:r>
            <a:r>
              <a:rPr lang="da-DK" dirty="0" smtClean="0"/>
              <a:t>skolen </a:t>
            </a:r>
            <a:r>
              <a:rPr lang="da-DK" dirty="0" smtClean="0"/>
              <a:t>.. Hvad der har virket og hvad der ikke har virket </a:t>
            </a:r>
            <a:endParaRPr lang="da-DK" dirty="0" smtClean="0"/>
          </a:p>
          <a:p>
            <a:pPr lvl="1"/>
            <a:r>
              <a:rPr lang="da-DK" dirty="0" smtClean="0"/>
              <a:t>Er barnet belastet skole / hjem / fritid</a:t>
            </a:r>
          </a:p>
          <a:p>
            <a:pPr lvl="1"/>
            <a:r>
              <a:rPr lang="da-DK" dirty="0" smtClean="0"/>
              <a:t>Hvad er vigtigt for kommunen at være opmærksom på under indlæggelsen</a:t>
            </a:r>
          </a:p>
          <a:p>
            <a:pPr lvl="1"/>
            <a:r>
              <a:rPr lang="da-DK" dirty="0" smtClean="0"/>
              <a:t>Smerter kan være tegn på mistrivsel </a:t>
            </a:r>
          </a:p>
          <a:p>
            <a:pPr lvl="1"/>
            <a:r>
              <a:rPr lang="da-DK" dirty="0" smtClean="0"/>
              <a:t>Koordinerer overgang tilbage til egen skole og hjem</a:t>
            </a:r>
          </a:p>
          <a:p>
            <a:pPr lvl="1"/>
            <a:endParaRPr lang="da-DK" dirty="0" smtClean="0"/>
          </a:p>
          <a:p>
            <a:pPr lvl="1"/>
            <a:endParaRPr lang="da-DK" dirty="0"/>
          </a:p>
        </p:txBody>
      </p:sp>
    </p:spTree>
    <p:extLst>
      <p:ext uri="{BB962C8B-B14F-4D97-AF65-F5344CB8AC3E}">
        <p14:creationId xmlns:p14="http://schemas.microsoft.com/office/powerpoint/2010/main" val="603127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Efter indlæggelse: </a:t>
            </a:r>
            <a:endParaRPr lang="da-DK" dirty="0"/>
          </a:p>
        </p:txBody>
      </p:sp>
      <p:sp>
        <p:nvSpPr>
          <p:cNvPr id="3" name="Pladsholder til indhold 2"/>
          <p:cNvSpPr>
            <a:spLocks noGrp="1"/>
          </p:cNvSpPr>
          <p:nvPr>
            <p:ph idx="1"/>
          </p:nvPr>
        </p:nvSpPr>
        <p:spPr/>
        <p:txBody>
          <a:bodyPr>
            <a:normAutofit fontScale="62500" lnSpcReduction="20000"/>
          </a:bodyPr>
          <a:lstStyle/>
          <a:p>
            <a:pPr marL="0" indent="0">
              <a:buNone/>
            </a:pPr>
            <a:r>
              <a:rPr lang="da-DK" dirty="0" smtClean="0"/>
              <a:t>Der afholdes netværksmøde. Skoda indkalder og er mødeleder</a:t>
            </a:r>
          </a:p>
          <a:p>
            <a:pPr marL="0" indent="0">
              <a:buNone/>
            </a:pPr>
            <a:r>
              <a:rPr lang="da-DK" dirty="0" smtClean="0"/>
              <a:t>Deltager : </a:t>
            </a:r>
            <a:r>
              <a:rPr lang="da-DK" dirty="0"/>
              <a:t>M</a:t>
            </a:r>
            <a:r>
              <a:rPr lang="da-DK" dirty="0" smtClean="0"/>
              <a:t>alte og hans  forældre, skole , sygehus, sundhedspleje </a:t>
            </a:r>
          </a:p>
          <a:p>
            <a:pPr marL="457200" lvl="1" indent="0">
              <a:buNone/>
            </a:pPr>
            <a:r>
              <a:rPr lang="da-DK" dirty="0" smtClean="0"/>
              <a:t>Her laves en plan for : </a:t>
            </a:r>
          </a:p>
          <a:p>
            <a:pPr marL="457200" lvl="1" indent="0">
              <a:buNone/>
            </a:pPr>
            <a:r>
              <a:rPr lang="da-DK" dirty="0" smtClean="0"/>
              <a:t>	V</a:t>
            </a:r>
            <a:r>
              <a:rPr lang="da-DK" b="1" dirty="0" smtClean="0"/>
              <a:t>iden til de voksne på skole, tiltag aftales: </a:t>
            </a:r>
          </a:p>
          <a:p>
            <a:pPr marL="457200" lvl="1" indent="0">
              <a:buNone/>
            </a:pPr>
            <a:r>
              <a:rPr lang="da-DK" dirty="0" smtClean="0"/>
              <a:t>	- Klasselærer formidler den viden hun har fra netværksmødet til resten af klasseteamet  </a:t>
            </a:r>
          </a:p>
          <a:p>
            <a:pPr marL="457200" lvl="1" indent="0">
              <a:buNone/>
            </a:pPr>
            <a:r>
              <a:rPr lang="da-DK" dirty="0"/>
              <a:t>	</a:t>
            </a:r>
            <a:r>
              <a:rPr lang="da-DK" dirty="0" smtClean="0"/>
              <a:t>- Der laves en handleplan sammen med Malte om de forslag til tiltag der kommer fra sygehuset </a:t>
            </a:r>
          </a:p>
          <a:p>
            <a:pPr marL="457200" lvl="1" indent="0">
              <a:buNone/>
            </a:pPr>
            <a:endParaRPr lang="da-DK" dirty="0" smtClean="0"/>
          </a:p>
          <a:p>
            <a:pPr marL="457200" lvl="1" indent="0">
              <a:buNone/>
            </a:pPr>
            <a:r>
              <a:rPr lang="da-DK" dirty="0"/>
              <a:t>	</a:t>
            </a:r>
            <a:r>
              <a:rPr lang="da-DK" b="1" dirty="0" smtClean="0"/>
              <a:t>Viden til klassekammeraterne, oplæg i klasse:</a:t>
            </a:r>
          </a:p>
          <a:p>
            <a:pPr marL="457200" lvl="1" indent="0">
              <a:buNone/>
            </a:pPr>
            <a:r>
              <a:rPr lang="da-DK" dirty="0"/>
              <a:t>	</a:t>
            </a:r>
            <a:r>
              <a:rPr lang="da-DK" dirty="0" smtClean="0"/>
              <a:t>Malte fortælle klassen om det han har fundet ud af under indlæggelse med hjælp fra hans mor 	   	   	og klasselærer </a:t>
            </a:r>
          </a:p>
          <a:p>
            <a:pPr marL="457200" lvl="1" indent="0">
              <a:buNone/>
            </a:pPr>
            <a:endParaRPr lang="da-DK" dirty="0" smtClean="0"/>
          </a:p>
          <a:p>
            <a:pPr marL="457200" lvl="1" indent="0">
              <a:buNone/>
            </a:pPr>
            <a:r>
              <a:rPr lang="da-DK" dirty="0"/>
              <a:t>	</a:t>
            </a:r>
            <a:r>
              <a:rPr lang="da-DK" b="1" dirty="0" smtClean="0"/>
              <a:t>Viden til det private netværk , familierådslagning</a:t>
            </a:r>
            <a:r>
              <a:rPr lang="da-DK" dirty="0" smtClean="0"/>
              <a:t>:</a:t>
            </a:r>
          </a:p>
          <a:p>
            <a:pPr marL="457200" lvl="1" indent="0">
              <a:buNone/>
            </a:pPr>
            <a:r>
              <a:rPr lang="da-DK" dirty="0" smtClean="0"/>
              <a:t>	Malte Laver sammen med SKODA spørgsmålene til familierådslagningen </a:t>
            </a:r>
          </a:p>
          <a:p>
            <a:pPr marL="457200" lvl="1" indent="0">
              <a:buNone/>
            </a:pPr>
            <a:endParaRPr lang="da-DK" dirty="0" smtClean="0"/>
          </a:p>
          <a:p>
            <a:pPr marL="457200" lvl="1" indent="0">
              <a:buNone/>
            </a:pPr>
            <a:r>
              <a:rPr lang="da-DK" dirty="0"/>
              <a:t>	</a:t>
            </a:r>
            <a:r>
              <a:rPr lang="da-DK" b="1" dirty="0" smtClean="0"/>
              <a:t>Viden til forældrene ift. af fastholde den gode udvikling </a:t>
            </a:r>
            <a:endParaRPr lang="da-DK" dirty="0" smtClean="0"/>
          </a:p>
          <a:p>
            <a:pPr marL="457200" lvl="1" indent="0">
              <a:buNone/>
            </a:pPr>
            <a:r>
              <a:rPr lang="da-DK" dirty="0"/>
              <a:t>	</a:t>
            </a:r>
            <a:r>
              <a:rPr lang="da-DK" dirty="0" smtClean="0"/>
              <a:t>Maltes forældre tilbydes familiecoach i hjemme fastholde målene fra børneafdelingen</a:t>
            </a:r>
          </a:p>
          <a:p>
            <a:pPr marL="457200" lvl="1" indent="0">
              <a:buNone/>
            </a:pPr>
            <a:r>
              <a:rPr lang="da-DK"/>
              <a:t>	</a:t>
            </a:r>
            <a:endParaRPr lang="da-DK" dirty="0" smtClean="0"/>
          </a:p>
          <a:p>
            <a:pPr marL="457200" lvl="1" indent="0">
              <a:buNone/>
            </a:pPr>
            <a:endParaRPr lang="da-DK" dirty="0" smtClean="0"/>
          </a:p>
          <a:p>
            <a:pPr marL="457200" lvl="1" indent="0">
              <a:buNone/>
            </a:pPr>
            <a:r>
              <a:rPr lang="da-DK" dirty="0" smtClean="0"/>
              <a:t>Aftales opfølgning </a:t>
            </a:r>
            <a:endParaRPr lang="da-DK" dirty="0"/>
          </a:p>
          <a:p>
            <a:pPr marL="457200" lvl="1" indent="0">
              <a:buNone/>
            </a:pPr>
            <a:endParaRPr lang="da-DK" dirty="0" smtClean="0"/>
          </a:p>
        </p:txBody>
      </p:sp>
    </p:spTree>
    <p:extLst>
      <p:ext uri="{BB962C8B-B14F-4D97-AF65-F5344CB8AC3E}">
        <p14:creationId xmlns:p14="http://schemas.microsoft.com/office/powerpoint/2010/main" val="2365151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Hvorfor samarbejde </a:t>
            </a:r>
            <a:endParaRPr lang="da-DK" dirty="0"/>
          </a:p>
        </p:txBody>
      </p:sp>
      <p:sp>
        <p:nvSpPr>
          <p:cNvPr id="3" name="Pladsholder til indhold 2"/>
          <p:cNvSpPr>
            <a:spLocks noGrp="1"/>
          </p:cNvSpPr>
          <p:nvPr>
            <p:ph idx="1"/>
          </p:nvPr>
        </p:nvSpPr>
        <p:spPr/>
        <p:txBody>
          <a:bodyPr/>
          <a:lstStyle/>
          <a:p>
            <a:r>
              <a:rPr lang="da-DK" dirty="0" smtClean="0"/>
              <a:t>Sikre </a:t>
            </a:r>
            <a:r>
              <a:rPr lang="da-DK" dirty="0" smtClean="0"/>
              <a:t>overgange </a:t>
            </a:r>
          </a:p>
          <a:p>
            <a:r>
              <a:rPr lang="da-DK" dirty="0" smtClean="0"/>
              <a:t>Sikre </a:t>
            </a:r>
            <a:r>
              <a:rPr lang="da-DK" dirty="0" smtClean="0"/>
              <a:t>at der arbejdes helhedsorienteret </a:t>
            </a:r>
          </a:p>
          <a:p>
            <a:pPr lvl="0"/>
            <a:r>
              <a:rPr lang="da-DK" dirty="0"/>
              <a:t>At samle de i forvejen involverede aktører</a:t>
            </a:r>
          </a:p>
          <a:p>
            <a:pPr lvl="0"/>
            <a:r>
              <a:rPr lang="da-DK" dirty="0" smtClean="0"/>
              <a:t>At </a:t>
            </a:r>
            <a:r>
              <a:rPr lang="da-DK" dirty="0" smtClean="0"/>
              <a:t>aktivere </a:t>
            </a:r>
            <a:r>
              <a:rPr lang="da-DK" dirty="0"/>
              <a:t>i forvejen eksisterende viden </a:t>
            </a:r>
          </a:p>
          <a:p>
            <a:pPr lvl="0"/>
            <a:r>
              <a:rPr lang="da-DK" dirty="0" smtClean="0"/>
              <a:t>At </a:t>
            </a:r>
            <a:r>
              <a:rPr lang="da-DK" dirty="0"/>
              <a:t> </a:t>
            </a:r>
            <a:r>
              <a:rPr lang="da-DK" dirty="0" smtClean="0"/>
              <a:t>koordinere </a:t>
            </a:r>
            <a:r>
              <a:rPr lang="da-DK" dirty="0"/>
              <a:t>og planlægge i forvejen eksisterende indsatser </a:t>
            </a:r>
          </a:p>
        </p:txBody>
      </p:sp>
    </p:spTree>
    <p:extLst>
      <p:ext uri="{BB962C8B-B14F-4D97-AF65-F5344CB8AC3E}">
        <p14:creationId xmlns:p14="http://schemas.microsoft.com/office/powerpoint/2010/main" val="393318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sz="quarter" idx="13"/>
          </p:nvPr>
        </p:nvSpPr>
        <p:spPr>
          <a:xfrm>
            <a:off x="1039048" y="781760"/>
            <a:ext cx="10363826" cy="5844465"/>
          </a:xfrm>
        </p:spPr>
        <p:txBody>
          <a:bodyPr>
            <a:normAutofit/>
          </a:bodyPr>
          <a:lstStyle/>
          <a:p>
            <a:endParaRPr lang="da-DK" sz="4800" dirty="0" smtClean="0"/>
          </a:p>
          <a:p>
            <a:pPr marL="0" indent="0">
              <a:buNone/>
            </a:pPr>
            <a:r>
              <a:rPr lang="da-DK" sz="4800" dirty="0" smtClean="0"/>
              <a:t>8 </a:t>
            </a:r>
            <a:r>
              <a:rPr lang="da-DK" sz="4800" dirty="0"/>
              <a:t>socialrådgiver i dagtilbud og </a:t>
            </a:r>
            <a:r>
              <a:rPr lang="da-DK" sz="4800" dirty="0" smtClean="0"/>
              <a:t>skoler og 2 familiecoach </a:t>
            </a:r>
            <a:endParaRPr lang="da-DK" sz="4800" dirty="0"/>
          </a:p>
        </p:txBody>
      </p:sp>
      <p:pic>
        <p:nvPicPr>
          <p:cNvPr id="4" name="Billede 3"/>
          <p:cNvPicPr>
            <a:picLocks noChangeAspect="1"/>
          </p:cNvPicPr>
          <p:nvPr/>
        </p:nvPicPr>
        <p:blipFill>
          <a:blip r:embed="rId3"/>
          <a:stretch>
            <a:fillRect/>
          </a:stretch>
        </p:blipFill>
        <p:spPr>
          <a:xfrm>
            <a:off x="4326708" y="3987127"/>
            <a:ext cx="2819400" cy="1619250"/>
          </a:xfrm>
          <a:prstGeom prst="rect">
            <a:avLst/>
          </a:prstGeom>
        </p:spPr>
      </p:pic>
      <p:pic>
        <p:nvPicPr>
          <p:cNvPr id="7" name="Billede 6"/>
          <p:cNvPicPr>
            <a:picLocks noChangeAspect="1"/>
          </p:cNvPicPr>
          <p:nvPr/>
        </p:nvPicPr>
        <p:blipFill>
          <a:blip r:embed="rId3"/>
          <a:stretch>
            <a:fillRect/>
          </a:stretch>
        </p:blipFill>
        <p:spPr>
          <a:xfrm>
            <a:off x="1495878" y="3987127"/>
            <a:ext cx="2819400" cy="1619250"/>
          </a:xfrm>
          <a:prstGeom prst="rect">
            <a:avLst/>
          </a:prstGeom>
        </p:spPr>
      </p:pic>
      <p:sp>
        <p:nvSpPr>
          <p:cNvPr id="5" name="Plus 4"/>
          <p:cNvSpPr/>
          <p:nvPr/>
        </p:nvSpPr>
        <p:spPr>
          <a:xfrm>
            <a:off x="7477578" y="4339552"/>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Billede 7"/>
          <p:cNvPicPr>
            <a:picLocks noChangeAspect="1"/>
          </p:cNvPicPr>
          <p:nvPr/>
        </p:nvPicPr>
        <p:blipFill>
          <a:blip r:embed="rId4"/>
          <a:stretch>
            <a:fillRect/>
          </a:stretch>
        </p:blipFill>
        <p:spPr>
          <a:xfrm>
            <a:off x="8337218" y="3634741"/>
            <a:ext cx="1975497" cy="2327884"/>
          </a:xfrm>
          <a:prstGeom prst="rect">
            <a:avLst/>
          </a:prstGeom>
        </p:spPr>
      </p:pic>
      <p:pic>
        <p:nvPicPr>
          <p:cNvPr id="10" name="Billede 9"/>
          <p:cNvPicPr>
            <a:picLocks noChangeAspect="1"/>
          </p:cNvPicPr>
          <p:nvPr/>
        </p:nvPicPr>
        <p:blipFill>
          <a:blip r:embed="rId5"/>
          <a:stretch>
            <a:fillRect/>
          </a:stretch>
        </p:blipFill>
        <p:spPr>
          <a:xfrm>
            <a:off x="9824473" y="3749041"/>
            <a:ext cx="1909871" cy="2147958"/>
          </a:xfrm>
          <a:prstGeom prst="rect">
            <a:avLst/>
          </a:prstGeom>
        </p:spPr>
      </p:pic>
    </p:spTree>
    <p:extLst>
      <p:ext uri="{BB962C8B-B14F-4D97-AF65-F5344CB8AC3E}">
        <p14:creationId xmlns:p14="http://schemas.microsoft.com/office/powerpoint/2010/main" val="1456873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sz="quarter" idx="13"/>
          </p:nvPr>
        </p:nvSpPr>
        <p:spPr>
          <a:xfrm>
            <a:off x="1097280" y="286603"/>
            <a:ext cx="10058400" cy="5582491"/>
          </a:xfrm>
        </p:spPr>
        <p:txBody>
          <a:bodyPr>
            <a:normAutofit/>
          </a:bodyPr>
          <a:lstStyle/>
          <a:p>
            <a:endParaRPr lang="da-DK" sz="4800" dirty="0" smtClean="0"/>
          </a:p>
          <a:p>
            <a:r>
              <a:rPr lang="da-DK" sz="4800" dirty="0" smtClean="0"/>
              <a:t>Underretning</a:t>
            </a:r>
          </a:p>
          <a:p>
            <a:endParaRPr lang="da-DK" sz="7200" dirty="0"/>
          </a:p>
          <a:p>
            <a:endParaRPr lang="da-DK" sz="4800" dirty="0" smtClean="0"/>
          </a:p>
          <a:p>
            <a:endParaRPr lang="da-DK" sz="4800" dirty="0" smtClean="0"/>
          </a:p>
          <a:p>
            <a:r>
              <a:rPr lang="da-DK" sz="4800" dirty="0" smtClean="0"/>
              <a:t>Forebyggelse</a:t>
            </a:r>
          </a:p>
          <a:p>
            <a:pPr marL="0" indent="0">
              <a:buNone/>
            </a:pPr>
            <a:endParaRPr lang="da-DK" sz="7200" dirty="0" smtClean="0"/>
          </a:p>
        </p:txBody>
      </p:sp>
      <p:pic>
        <p:nvPicPr>
          <p:cNvPr id="12" name="Billed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8603" y="894776"/>
            <a:ext cx="1532239" cy="1670015"/>
          </a:xfrm>
          <a:prstGeom prst="rect">
            <a:avLst/>
          </a:prstGeom>
        </p:spPr>
      </p:pic>
      <p:cxnSp>
        <p:nvCxnSpPr>
          <p:cNvPr id="14" name="Lige pilforbindelse 13"/>
          <p:cNvCxnSpPr/>
          <p:nvPr/>
        </p:nvCxnSpPr>
        <p:spPr>
          <a:xfrm>
            <a:off x="3156694" y="2564791"/>
            <a:ext cx="16477" cy="12027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AutoShape 2" descr="Billedresultat for tegning af et slukket bål"/>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pic>
        <p:nvPicPr>
          <p:cNvPr id="17" name="Billede 16"/>
          <p:cNvPicPr>
            <a:picLocks noChangeAspect="1"/>
          </p:cNvPicPr>
          <p:nvPr/>
        </p:nvPicPr>
        <p:blipFill>
          <a:blip r:embed="rId3"/>
          <a:stretch>
            <a:fillRect/>
          </a:stretch>
        </p:blipFill>
        <p:spPr>
          <a:xfrm>
            <a:off x="7898603" y="3986198"/>
            <a:ext cx="1954538" cy="1565188"/>
          </a:xfrm>
          <a:prstGeom prst="rect">
            <a:avLst/>
          </a:prstGeom>
        </p:spPr>
      </p:pic>
    </p:spTree>
    <p:extLst>
      <p:ext uri="{BB962C8B-B14F-4D97-AF65-F5344CB8AC3E}">
        <p14:creationId xmlns:p14="http://schemas.microsoft.com/office/powerpoint/2010/main" val="3092124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p:cNvSpPr>
            <a:spLocks noGrp="1"/>
          </p:cNvSpPr>
          <p:nvPr>
            <p:ph type="sldNum" sz="quarter" idx="12"/>
          </p:nvPr>
        </p:nvSpPr>
        <p:spPr/>
        <p:txBody>
          <a:bodyPr/>
          <a:lstStyle/>
          <a:p>
            <a:fld id="{4D778A42-BFB8-43FD-99A8-7E559F20DE55}" type="slidenum">
              <a:rPr lang="da-DK" smtClean="0"/>
              <a:t>4</a:t>
            </a:fld>
            <a:endParaRPr lang="da-DK"/>
          </a:p>
        </p:txBody>
      </p:sp>
      <p:pic>
        <p:nvPicPr>
          <p:cNvPr id="3" name="Billede 2"/>
          <p:cNvPicPr>
            <a:picLocks noChangeAspect="1"/>
          </p:cNvPicPr>
          <p:nvPr/>
        </p:nvPicPr>
        <p:blipFill>
          <a:blip r:embed="rId2"/>
          <a:stretch>
            <a:fillRect/>
          </a:stretch>
        </p:blipFill>
        <p:spPr>
          <a:xfrm>
            <a:off x="1028700" y="161584"/>
            <a:ext cx="10367009" cy="6553688"/>
          </a:xfrm>
          <a:prstGeom prst="rect">
            <a:avLst/>
          </a:prstGeom>
        </p:spPr>
      </p:pic>
    </p:spTree>
    <p:extLst>
      <p:ext uri="{BB962C8B-B14F-4D97-AF65-F5344CB8AC3E}">
        <p14:creationId xmlns:p14="http://schemas.microsoft.com/office/powerpoint/2010/main" val="257355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solidFill>
                  <a:srgbClr val="808080"/>
                </a:solidFill>
              </a:rPr>
              <a:t>Mindst indgribende indsats: </a:t>
            </a:r>
            <a:r>
              <a:rPr lang="da-DK" dirty="0"/>
              <a:t/>
            </a:r>
            <a:br>
              <a:rPr lang="da-DK" dirty="0"/>
            </a:br>
            <a:endParaRPr lang="da-DK" dirty="0"/>
          </a:p>
        </p:txBody>
      </p:sp>
      <p:sp>
        <p:nvSpPr>
          <p:cNvPr id="3" name="Pladsholder til indhold 2"/>
          <p:cNvSpPr>
            <a:spLocks noGrp="1"/>
          </p:cNvSpPr>
          <p:nvPr>
            <p:ph idx="1"/>
          </p:nvPr>
        </p:nvSpPr>
        <p:spPr/>
        <p:txBody>
          <a:bodyPr/>
          <a:lstStyle/>
          <a:p>
            <a:endParaRPr lang="da-DK" dirty="0">
              <a:solidFill>
                <a:srgbClr val="808080"/>
              </a:solidFill>
            </a:endParaRPr>
          </a:p>
          <a:p>
            <a:pPr lvl="0"/>
            <a:r>
              <a:rPr lang="da-DK" dirty="0">
                <a:solidFill>
                  <a:srgbClr val="5F5F5F"/>
                </a:solidFill>
              </a:rPr>
              <a:t>Tilstedeværelse i dagtilbud og på skoler</a:t>
            </a:r>
          </a:p>
          <a:p>
            <a:pPr lvl="0"/>
            <a:r>
              <a:rPr lang="da-DK" dirty="0">
                <a:solidFill>
                  <a:srgbClr val="5F5F5F"/>
                </a:solidFill>
              </a:rPr>
              <a:t>Børnepuljen </a:t>
            </a:r>
          </a:p>
          <a:p>
            <a:endParaRPr lang="da-DK" dirty="0"/>
          </a:p>
          <a:p>
            <a:endParaRPr lang="da-DK" dirty="0"/>
          </a:p>
        </p:txBody>
      </p:sp>
    </p:spTree>
    <p:extLst>
      <p:ext uri="{BB962C8B-B14F-4D97-AF65-F5344CB8AC3E}">
        <p14:creationId xmlns:p14="http://schemas.microsoft.com/office/powerpoint/2010/main" val="3813085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34366"/>
          </a:xfrm>
        </p:spPr>
        <p:txBody>
          <a:bodyPr>
            <a:normAutofit fontScale="90000"/>
          </a:bodyPr>
          <a:lstStyle/>
          <a:p>
            <a:r>
              <a:rPr lang="da-DK" dirty="0"/>
              <a:t/>
            </a:r>
            <a:br>
              <a:rPr lang="da-DK" dirty="0"/>
            </a:br>
            <a:r>
              <a:rPr lang="da-DK" dirty="0" smtClean="0">
                <a:solidFill>
                  <a:srgbClr val="1E9287"/>
                </a:solidFill>
              </a:rPr>
              <a:t>§</a:t>
            </a:r>
            <a:r>
              <a:rPr lang="da-DK" dirty="0">
                <a:solidFill>
                  <a:srgbClr val="1E9287"/>
                </a:solidFill>
              </a:rPr>
              <a:t>11.2</a:t>
            </a:r>
            <a:br>
              <a:rPr lang="da-DK" dirty="0">
                <a:solidFill>
                  <a:srgbClr val="1E9287"/>
                </a:solidFill>
              </a:rPr>
            </a:br>
            <a:endParaRPr lang="da-DK" dirty="0"/>
          </a:p>
        </p:txBody>
      </p:sp>
      <p:sp>
        <p:nvSpPr>
          <p:cNvPr id="3" name="Pladsholder til indhold 2"/>
          <p:cNvSpPr>
            <a:spLocks noGrp="1"/>
          </p:cNvSpPr>
          <p:nvPr>
            <p:ph idx="1"/>
          </p:nvPr>
        </p:nvSpPr>
        <p:spPr/>
        <p:txBody>
          <a:bodyPr/>
          <a:lstStyle/>
          <a:p>
            <a:r>
              <a:rPr lang="da-DK" dirty="0" smtClean="0">
                <a:solidFill>
                  <a:srgbClr val="1E9287"/>
                </a:solidFill>
              </a:rPr>
              <a:t>Som </a:t>
            </a:r>
            <a:r>
              <a:rPr lang="da-DK" dirty="0">
                <a:solidFill>
                  <a:srgbClr val="1E9287"/>
                </a:solidFill>
              </a:rPr>
              <a:t>led i det tidlige forebyggende arbejde skal der sørges for, at forældre med børn og unge eller andre, der faktisk sørger for et barn eller en ung, kan få en gratis familieorienteret rådgivning til løsning af vanskeligheder i familien. Såvel forældre som børn og unge, der alene søger rådgivning, skal kunne modtage denne anonymt og som et åbent </a:t>
            </a:r>
            <a:r>
              <a:rPr lang="da-DK" dirty="0" smtClean="0">
                <a:solidFill>
                  <a:srgbClr val="1E9287"/>
                </a:solidFill>
              </a:rPr>
              <a:t>tilbud</a:t>
            </a:r>
            <a:r>
              <a:rPr lang="da-DK" b="1" dirty="0">
                <a:solidFill>
                  <a:srgbClr val="1E9287"/>
                </a:solidFill>
              </a:rPr>
              <a:t> </a:t>
            </a:r>
            <a:endParaRPr lang="da-DK" dirty="0">
              <a:solidFill>
                <a:srgbClr val="1E9287"/>
              </a:solidFill>
            </a:endParaRPr>
          </a:p>
          <a:p>
            <a:pPr lvl="0"/>
            <a:r>
              <a:rPr lang="da-DK" dirty="0">
                <a:solidFill>
                  <a:srgbClr val="1E9287"/>
                </a:solidFill>
              </a:rPr>
              <a:t>Samtaler og deltagelse i møder med børn, unge og forældre</a:t>
            </a:r>
          </a:p>
          <a:p>
            <a:endParaRPr lang="da-DK" dirty="0"/>
          </a:p>
        </p:txBody>
      </p:sp>
    </p:spTree>
    <p:extLst>
      <p:ext uri="{BB962C8B-B14F-4D97-AF65-F5344CB8AC3E}">
        <p14:creationId xmlns:p14="http://schemas.microsoft.com/office/powerpoint/2010/main" val="4109844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solidFill>
                  <a:srgbClr val="0070C0"/>
                </a:solidFill>
              </a:rPr>
              <a:t>Mødeleder ved Netværksmøder</a:t>
            </a:r>
            <a:r>
              <a:rPr lang="da-DK" b="1" dirty="0">
                <a:solidFill>
                  <a:srgbClr val="0070C0"/>
                </a:solidFill>
              </a:rPr>
              <a:t>:</a:t>
            </a:r>
            <a:r>
              <a:rPr lang="da-DK" dirty="0">
                <a:solidFill>
                  <a:srgbClr val="0070C0"/>
                </a:solidFill>
              </a:rPr>
              <a:t/>
            </a:r>
            <a:br>
              <a:rPr lang="da-DK" dirty="0">
                <a:solidFill>
                  <a:srgbClr val="0070C0"/>
                </a:solidFill>
              </a:rPr>
            </a:br>
            <a:endParaRPr lang="da-DK" dirty="0"/>
          </a:p>
        </p:txBody>
      </p:sp>
      <p:sp>
        <p:nvSpPr>
          <p:cNvPr id="3" name="Pladsholder til indhold 2"/>
          <p:cNvSpPr>
            <a:spLocks noGrp="1"/>
          </p:cNvSpPr>
          <p:nvPr>
            <p:ph idx="1"/>
          </p:nvPr>
        </p:nvSpPr>
        <p:spPr/>
        <p:txBody>
          <a:bodyPr>
            <a:normAutofit/>
          </a:bodyPr>
          <a:lstStyle/>
          <a:p>
            <a:pPr marL="0" indent="0">
              <a:buNone/>
            </a:pPr>
            <a:endParaRPr lang="da-DK" dirty="0" smtClean="0">
              <a:solidFill>
                <a:srgbClr val="0070C0"/>
              </a:solidFill>
            </a:endParaRPr>
          </a:p>
          <a:p>
            <a:r>
              <a:rPr lang="da-DK" b="1" dirty="0" smtClean="0">
                <a:solidFill>
                  <a:srgbClr val="0070C0"/>
                </a:solidFill>
              </a:rPr>
              <a:t>Netværksmøder </a:t>
            </a:r>
            <a:r>
              <a:rPr lang="da-DK" b="1" dirty="0">
                <a:solidFill>
                  <a:srgbClr val="0070C0"/>
                </a:solidFill>
              </a:rPr>
              <a:t>med </a:t>
            </a:r>
            <a:r>
              <a:rPr lang="da-DK" b="1" dirty="0" smtClean="0">
                <a:solidFill>
                  <a:srgbClr val="0070C0"/>
                </a:solidFill>
              </a:rPr>
              <a:t>familier</a:t>
            </a:r>
            <a:endParaRPr lang="da-DK" dirty="0">
              <a:solidFill>
                <a:srgbClr val="0070C0"/>
              </a:solidFill>
            </a:endParaRPr>
          </a:p>
          <a:p>
            <a:endParaRPr lang="da-DK" dirty="0" smtClean="0">
              <a:solidFill>
                <a:srgbClr val="0070C0"/>
              </a:solidFill>
            </a:endParaRPr>
          </a:p>
          <a:p>
            <a:r>
              <a:rPr lang="da-DK" b="1" dirty="0" smtClean="0">
                <a:solidFill>
                  <a:srgbClr val="0070C0"/>
                </a:solidFill>
              </a:rPr>
              <a:t>Netværksmøder </a:t>
            </a:r>
            <a:r>
              <a:rPr lang="da-DK" b="1" dirty="0">
                <a:solidFill>
                  <a:srgbClr val="0070C0"/>
                </a:solidFill>
              </a:rPr>
              <a:t>uden </a:t>
            </a:r>
            <a:r>
              <a:rPr lang="da-DK" b="1" dirty="0" smtClean="0">
                <a:solidFill>
                  <a:srgbClr val="0070C0"/>
                </a:solidFill>
              </a:rPr>
              <a:t>familier</a:t>
            </a:r>
            <a:endParaRPr lang="da-DK" dirty="0">
              <a:solidFill>
                <a:srgbClr val="0070C0"/>
              </a:solidFill>
            </a:endParaRPr>
          </a:p>
          <a:p>
            <a:pPr lvl="0"/>
            <a:endParaRPr lang="da-DK" dirty="0" smtClean="0">
              <a:solidFill>
                <a:srgbClr val="0070C0"/>
              </a:solidFill>
            </a:endParaRPr>
          </a:p>
          <a:p>
            <a:r>
              <a:rPr lang="da-DK" b="1" dirty="0" smtClean="0">
                <a:solidFill>
                  <a:srgbClr val="0070C0"/>
                </a:solidFill>
              </a:rPr>
              <a:t>Professionsudvikling</a:t>
            </a:r>
            <a:r>
              <a:rPr lang="da-DK" b="1" dirty="0">
                <a:solidFill>
                  <a:srgbClr val="0070C0"/>
                </a:solidFill>
              </a:rPr>
              <a:t> </a:t>
            </a:r>
            <a:endParaRPr lang="da-DK" dirty="0">
              <a:solidFill>
                <a:srgbClr val="0070C0"/>
              </a:solidFill>
            </a:endParaRPr>
          </a:p>
          <a:p>
            <a:endParaRPr lang="da-DK" dirty="0">
              <a:solidFill>
                <a:srgbClr val="0070C0"/>
              </a:solidFill>
            </a:endParaRPr>
          </a:p>
        </p:txBody>
      </p:sp>
    </p:spTree>
    <p:extLst>
      <p:ext uri="{BB962C8B-B14F-4D97-AF65-F5344CB8AC3E}">
        <p14:creationId xmlns:p14="http://schemas.microsoft.com/office/powerpoint/2010/main" val="1908700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a:solidFill>
                  <a:srgbClr val="76B54B"/>
                </a:solidFill>
              </a:rPr>
              <a:t>§11.3:</a:t>
            </a:r>
            <a:r>
              <a:rPr lang="da-DK" dirty="0">
                <a:solidFill>
                  <a:srgbClr val="76B54B"/>
                </a:solidFill>
              </a:rPr>
              <a:t/>
            </a:r>
            <a:br>
              <a:rPr lang="da-DK" dirty="0">
                <a:solidFill>
                  <a:srgbClr val="76B54B"/>
                </a:solidFill>
              </a:rPr>
            </a:br>
            <a:endParaRPr lang="da-DK" dirty="0"/>
          </a:p>
        </p:txBody>
      </p:sp>
      <p:sp>
        <p:nvSpPr>
          <p:cNvPr id="3" name="Pladsholder til indhold 2"/>
          <p:cNvSpPr>
            <a:spLocks noGrp="1"/>
          </p:cNvSpPr>
          <p:nvPr>
            <p:ph idx="1"/>
          </p:nvPr>
        </p:nvSpPr>
        <p:spPr/>
        <p:txBody>
          <a:bodyPr>
            <a:normAutofit/>
          </a:bodyPr>
          <a:lstStyle/>
          <a:p>
            <a:r>
              <a:rPr lang="da-DK" dirty="0" smtClean="0">
                <a:solidFill>
                  <a:srgbClr val="76B54B"/>
                </a:solidFill>
              </a:rPr>
              <a:t>Tilbydes </a:t>
            </a:r>
            <a:r>
              <a:rPr lang="da-DK" dirty="0">
                <a:solidFill>
                  <a:srgbClr val="76B54B"/>
                </a:solidFill>
              </a:rPr>
              <a:t>til børn, unge og forældre der, hvor det antages at:</a:t>
            </a:r>
          </a:p>
          <a:p>
            <a:pPr lvl="0"/>
            <a:r>
              <a:rPr lang="da-DK" dirty="0">
                <a:solidFill>
                  <a:srgbClr val="76B54B"/>
                </a:solidFill>
              </a:rPr>
              <a:t>problemerne ikke er så komplekse, at der er behov for særlig støtte efter</a:t>
            </a:r>
            <a:r>
              <a:rPr lang="da-DK" u="sng" dirty="0">
                <a:solidFill>
                  <a:srgbClr val="76B54B"/>
                </a:solidFill>
              </a:rPr>
              <a:t> </a:t>
            </a:r>
            <a:r>
              <a:rPr lang="da-DK" dirty="0">
                <a:solidFill>
                  <a:srgbClr val="76B54B"/>
                </a:solidFill>
              </a:rPr>
              <a:t>servicelovens kapitel 11</a:t>
            </a:r>
          </a:p>
          <a:p>
            <a:pPr lvl="0"/>
            <a:r>
              <a:rPr lang="da-DK" dirty="0">
                <a:solidFill>
                  <a:srgbClr val="76B54B"/>
                </a:solidFill>
              </a:rPr>
              <a:t>hvor der tale om at løse konkrete, afgrænsede problemstillinger, som kan sikre barnet, den unges trivsel</a:t>
            </a:r>
          </a:p>
          <a:p>
            <a:pPr marL="0" indent="0">
              <a:buNone/>
            </a:pPr>
            <a:r>
              <a:rPr lang="da-DK" b="1" dirty="0">
                <a:solidFill>
                  <a:srgbClr val="76B54B"/>
                </a:solidFill>
              </a:rPr>
              <a:t>Hos SKODA og familiecoachene: </a:t>
            </a:r>
            <a:endParaRPr lang="da-DK" dirty="0">
              <a:solidFill>
                <a:srgbClr val="76B54B"/>
              </a:solidFill>
            </a:endParaRPr>
          </a:p>
          <a:p>
            <a:r>
              <a:rPr lang="da-DK" dirty="0">
                <a:solidFill>
                  <a:srgbClr val="76B54B"/>
                </a:solidFill>
              </a:rPr>
              <a:t>Samtale forløb- max op til 10 samtaler på individniveau</a:t>
            </a:r>
          </a:p>
          <a:p>
            <a:r>
              <a:rPr lang="da-DK" dirty="0">
                <a:solidFill>
                  <a:srgbClr val="76B54B"/>
                </a:solidFill>
              </a:rPr>
              <a:t>Gruppe forløb</a:t>
            </a:r>
          </a:p>
          <a:p>
            <a:r>
              <a:rPr lang="da-DK" dirty="0">
                <a:solidFill>
                  <a:srgbClr val="76B54B"/>
                </a:solidFill>
              </a:rPr>
              <a:t>Familierådslagning</a:t>
            </a:r>
          </a:p>
          <a:p>
            <a:endParaRPr lang="da-DK" dirty="0">
              <a:solidFill>
                <a:schemeClr val="accent6">
                  <a:lumMod val="75000"/>
                </a:schemeClr>
              </a:solidFill>
            </a:endParaRPr>
          </a:p>
        </p:txBody>
      </p:sp>
    </p:spTree>
    <p:extLst>
      <p:ext uri="{BB962C8B-B14F-4D97-AF65-F5344CB8AC3E}">
        <p14:creationId xmlns:p14="http://schemas.microsoft.com/office/powerpoint/2010/main" val="939475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b="1" dirty="0">
                <a:solidFill>
                  <a:srgbClr val="D60093"/>
                </a:solidFill>
              </a:rPr>
              <a:t>§11.3 henvisning til programsatte og tidsbegrænsede indsatser:</a:t>
            </a:r>
            <a:r>
              <a:rPr lang="da-DK" sz="3200" dirty="0">
                <a:solidFill>
                  <a:srgbClr val="D60093"/>
                </a:solidFill>
              </a:rPr>
              <a:t/>
            </a:r>
            <a:br>
              <a:rPr lang="da-DK" sz="3200" dirty="0">
                <a:solidFill>
                  <a:srgbClr val="D60093"/>
                </a:solidFill>
              </a:rPr>
            </a:br>
            <a:endParaRPr lang="da-DK" dirty="0"/>
          </a:p>
        </p:txBody>
      </p:sp>
      <p:sp>
        <p:nvSpPr>
          <p:cNvPr id="3" name="Pladsholder til indhold 2"/>
          <p:cNvSpPr>
            <a:spLocks noGrp="1"/>
          </p:cNvSpPr>
          <p:nvPr>
            <p:ph idx="1"/>
          </p:nvPr>
        </p:nvSpPr>
        <p:spPr/>
        <p:txBody>
          <a:bodyPr>
            <a:normAutofit fontScale="92500" lnSpcReduction="10000"/>
          </a:bodyPr>
          <a:lstStyle/>
          <a:p>
            <a:pPr marL="0" indent="0">
              <a:buNone/>
            </a:pPr>
            <a:endParaRPr lang="da-DK" b="1" dirty="0" smtClean="0">
              <a:solidFill>
                <a:srgbClr val="D60093"/>
              </a:solidFill>
            </a:endParaRPr>
          </a:p>
          <a:p>
            <a:pPr marL="0" indent="0">
              <a:buNone/>
            </a:pPr>
            <a:r>
              <a:rPr lang="da-DK" b="1" dirty="0" smtClean="0">
                <a:solidFill>
                  <a:srgbClr val="D60093"/>
                </a:solidFill>
              </a:rPr>
              <a:t>Børnefamiliehuset 0- 12 år </a:t>
            </a:r>
            <a:r>
              <a:rPr lang="da-DK" b="1" dirty="0">
                <a:solidFill>
                  <a:srgbClr val="D60093"/>
                </a:solidFill>
              </a:rPr>
              <a:t>: </a:t>
            </a:r>
            <a:endParaRPr lang="da-DK" sz="1800" dirty="0">
              <a:solidFill>
                <a:srgbClr val="D60093"/>
              </a:solidFill>
            </a:endParaRPr>
          </a:p>
          <a:p>
            <a:pPr lvl="0"/>
            <a:r>
              <a:rPr lang="da-DK" dirty="0">
                <a:solidFill>
                  <a:srgbClr val="D60093"/>
                </a:solidFill>
              </a:rPr>
              <a:t>Kort specialiseret indsats </a:t>
            </a:r>
            <a:r>
              <a:rPr lang="da-DK" dirty="0" err="1">
                <a:solidFill>
                  <a:srgbClr val="D60093"/>
                </a:solidFill>
              </a:rPr>
              <a:t>ift</a:t>
            </a:r>
            <a:r>
              <a:rPr lang="da-DK" dirty="0">
                <a:solidFill>
                  <a:srgbClr val="D60093"/>
                </a:solidFill>
              </a:rPr>
              <a:t> familiebehandling. kat. 3 –”før lynet”. Skoda   afklare på gruppemøde – før henvisning. 8-10 samtaler	</a:t>
            </a:r>
            <a:endParaRPr lang="da-DK" sz="1800" dirty="0">
              <a:solidFill>
                <a:srgbClr val="D60093"/>
              </a:solidFill>
            </a:endParaRPr>
          </a:p>
          <a:p>
            <a:pPr lvl="0"/>
            <a:r>
              <a:rPr lang="da-DK" dirty="0">
                <a:solidFill>
                  <a:srgbClr val="D60093"/>
                </a:solidFill>
              </a:rPr>
              <a:t>Familierådslagning </a:t>
            </a:r>
            <a:endParaRPr lang="da-DK" sz="1800" dirty="0">
              <a:solidFill>
                <a:srgbClr val="D60093"/>
              </a:solidFill>
            </a:endParaRPr>
          </a:p>
          <a:p>
            <a:pPr lvl="0"/>
            <a:r>
              <a:rPr lang="da-DK" dirty="0" smtClean="0">
                <a:solidFill>
                  <a:srgbClr val="D60093"/>
                </a:solidFill>
              </a:rPr>
              <a:t>Skilsmisseforløb</a:t>
            </a:r>
            <a:r>
              <a:rPr lang="da-DK" dirty="0">
                <a:solidFill>
                  <a:srgbClr val="D60093"/>
                </a:solidFill>
              </a:rPr>
              <a:t> </a:t>
            </a:r>
            <a:endParaRPr lang="da-DK" sz="1800" dirty="0">
              <a:solidFill>
                <a:srgbClr val="D60093"/>
              </a:solidFill>
            </a:endParaRPr>
          </a:p>
          <a:p>
            <a:pPr marL="0" indent="0">
              <a:buNone/>
            </a:pPr>
            <a:endParaRPr lang="da-DK" b="1" dirty="0" smtClean="0">
              <a:solidFill>
                <a:srgbClr val="D60093"/>
              </a:solidFill>
            </a:endParaRPr>
          </a:p>
          <a:p>
            <a:pPr marL="0" indent="0">
              <a:buNone/>
            </a:pPr>
            <a:r>
              <a:rPr lang="da-DK" b="1" dirty="0" smtClean="0">
                <a:solidFill>
                  <a:srgbClr val="D60093"/>
                </a:solidFill>
              </a:rPr>
              <a:t>Familie og forebyggelse 13 -15 år:</a:t>
            </a:r>
            <a:endParaRPr lang="da-DK" sz="1800" dirty="0">
              <a:solidFill>
                <a:srgbClr val="D60093"/>
              </a:solidFill>
            </a:endParaRPr>
          </a:p>
          <a:p>
            <a:pPr lvl="0"/>
            <a:r>
              <a:rPr lang="da-DK" dirty="0" smtClean="0">
                <a:solidFill>
                  <a:srgbClr val="D60093"/>
                </a:solidFill>
              </a:rPr>
              <a:t>Forskellige programsatte indsatser </a:t>
            </a:r>
            <a:endParaRPr lang="da-DK" sz="1800" dirty="0">
              <a:solidFill>
                <a:srgbClr val="D60093"/>
              </a:solidFill>
            </a:endParaRPr>
          </a:p>
          <a:p>
            <a:r>
              <a:rPr lang="da-DK" dirty="0">
                <a:solidFill>
                  <a:srgbClr val="D60093"/>
                </a:solidFill>
              </a:rPr>
              <a:t> </a:t>
            </a:r>
            <a:endParaRPr lang="da-DK" sz="1800" dirty="0">
              <a:solidFill>
                <a:srgbClr val="D60093"/>
              </a:solidFill>
            </a:endParaRPr>
          </a:p>
          <a:p>
            <a:endParaRPr lang="da-DK" dirty="0"/>
          </a:p>
        </p:txBody>
      </p:sp>
    </p:spTree>
    <p:extLst>
      <p:ext uri="{BB962C8B-B14F-4D97-AF65-F5344CB8AC3E}">
        <p14:creationId xmlns:p14="http://schemas.microsoft.com/office/powerpoint/2010/main" val="316427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721</Words>
  <Application>Microsoft Office PowerPoint</Application>
  <PresentationFormat>Widescreen</PresentationFormat>
  <Paragraphs>103</Paragraphs>
  <Slides>17</Slides>
  <Notes>1</Notes>
  <HiddenSlides>0</HiddenSlides>
  <MMClips>0</MMClips>
  <ScaleCrop>false</ScaleCrop>
  <HeadingPairs>
    <vt:vector size="8" baseType="variant">
      <vt:variant>
        <vt:lpstr>Benyttede skrifttyper</vt:lpstr>
      </vt:variant>
      <vt:variant>
        <vt:i4>3</vt:i4>
      </vt:variant>
      <vt:variant>
        <vt:lpstr>Tema</vt:lpstr>
      </vt:variant>
      <vt:variant>
        <vt:i4>1</vt:i4>
      </vt:variant>
      <vt:variant>
        <vt:lpstr>Integrerede OLE-servere</vt:lpstr>
      </vt:variant>
      <vt:variant>
        <vt:i4>1</vt:i4>
      </vt:variant>
      <vt:variant>
        <vt:lpstr>Slidetitler</vt:lpstr>
      </vt:variant>
      <vt:variant>
        <vt:i4>17</vt:i4>
      </vt:variant>
    </vt:vector>
  </HeadingPairs>
  <TitlesOfParts>
    <vt:vector size="22" baseType="lpstr">
      <vt:lpstr>Arial</vt:lpstr>
      <vt:lpstr>Calibri</vt:lpstr>
      <vt:lpstr>Calibri Light</vt:lpstr>
      <vt:lpstr>Office-tema</vt:lpstr>
      <vt:lpstr>Acrobat Document</vt:lpstr>
      <vt:lpstr>Skole dagtilbudsrådgiver i Kolding kommune</vt:lpstr>
      <vt:lpstr>PowerPoint-præsentation</vt:lpstr>
      <vt:lpstr>PowerPoint-præsentation</vt:lpstr>
      <vt:lpstr>PowerPoint-præsentation</vt:lpstr>
      <vt:lpstr>Mindst indgribende indsats:  </vt:lpstr>
      <vt:lpstr> §11.2 </vt:lpstr>
      <vt:lpstr>Mødeleder ved Netværksmøder: </vt:lpstr>
      <vt:lpstr>§11.3: </vt:lpstr>
      <vt:lpstr>§11.3 henvisning til programsatte og tidsbegrænsede indsatser: </vt:lpstr>
      <vt:lpstr>Underretning:  </vt:lpstr>
      <vt:lpstr>PowerPoint-præsentation</vt:lpstr>
      <vt:lpstr>Maltes forløb  </vt:lpstr>
      <vt:lpstr>Forebyggende forløb:  </vt:lpstr>
      <vt:lpstr> </vt:lpstr>
      <vt:lpstr>Under indlæggelser : </vt:lpstr>
      <vt:lpstr>Efter indlæggelse: </vt:lpstr>
      <vt:lpstr>Hvorfor samarbejde </vt:lpstr>
    </vt:vector>
  </TitlesOfParts>
  <Company>Kolding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Maltes forløb</dc:title>
  <dc:creator>Bettina Beyer</dc:creator>
  <cp:lastModifiedBy>Helle Gates</cp:lastModifiedBy>
  <cp:revision>19</cp:revision>
  <dcterms:created xsi:type="dcterms:W3CDTF">2022-05-02T07:24:21Z</dcterms:created>
  <dcterms:modified xsi:type="dcterms:W3CDTF">2022-06-07T12:43:23Z</dcterms:modified>
</cp:coreProperties>
</file>