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601200" cy="12801600" type="A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>
        <p:scale>
          <a:sx n="100" d="100"/>
          <a:sy n="100" d="100"/>
        </p:scale>
        <p:origin x="966" y="-27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da-DK" smtClean="0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30E01-55C5-4598-8FAD-98C49B5F7897}" type="datetimeFigureOut">
              <a:rPr lang="da-DK" smtClean="0"/>
              <a:t>30-10-2023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E9302-7EA8-43B9-89B0-2DBFC318EB1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64809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30E01-55C5-4598-8FAD-98C49B5F7897}" type="datetimeFigureOut">
              <a:rPr lang="da-DK" smtClean="0"/>
              <a:t>30-10-2023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E9302-7EA8-43B9-89B0-2DBFC318EB1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00432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30E01-55C5-4598-8FAD-98C49B5F7897}" type="datetimeFigureOut">
              <a:rPr lang="da-DK" smtClean="0"/>
              <a:t>30-10-2023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E9302-7EA8-43B9-89B0-2DBFC318EB1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89210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30E01-55C5-4598-8FAD-98C49B5F7897}" type="datetimeFigureOut">
              <a:rPr lang="da-DK" smtClean="0"/>
              <a:t>30-10-2023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E9302-7EA8-43B9-89B0-2DBFC318EB1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1314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30E01-55C5-4598-8FAD-98C49B5F7897}" type="datetimeFigureOut">
              <a:rPr lang="da-DK" smtClean="0"/>
              <a:t>30-10-2023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E9302-7EA8-43B9-89B0-2DBFC318EB1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44202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30E01-55C5-4598-8FAD-98C49B5F7897}" type="datetimeFigureOut">
              <a:rPr lang="da-DK" smtClean="0"/>
              <a:t>30-10-2023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E9302-7EA8-43B9-89B0-2DBFC318EB1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2991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30E01-55C5-4598-8FAD-98C49B5F7897}" type="datetimeFigureOut">
              <a:rPr lang="da-DK" smtClean="0"/>
              <a:t>30-10-2023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E9302-7EA8-43B9-89B0-2DBFC318EB1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66882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30E01-55C5-4598-8FAD-98C49B5F7897}" type="datetimeFigureOut">
              <a:rPr lang="da-DK" smtClean="0"/>
              <a:t>30-10-2023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E9302-7EA8-43B9-89B0-2DBFC318EB1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92212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30E01-55C5-4598-8FAD-98C49B5F7897}" type="datetimeFigureOut">
              <a:rPr lang="da-DK" smtClean="0"/>
              <a:t>30-10-2023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E9302-7EA8-43B9-89B0-2DBFC318EB1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25511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30E01-55C5-4598-8FAD-98C49B5F7897}" type="datetimeFigureOut">
              <a:rPr lang="da-DK" smtClean="0"/>
              <a:t>30-10-2023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E9302-7EA8-43B9-89B0-2DBFC318EB1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46440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30E01-55C5-4598-8FAD-98C49B5F7897}" type="datetimeFigureOut">
              <a:rPr lang="da-DK" smtClean="0"/>
              <a:t>30-10-2023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E9302-7EA8-43B9-89B0-2DBFC318EB1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6838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30E01-55C5-4598-8FAD-98C49B5F7897}" type="datetimeFigureOut">
              <a:rPr lang="da-DK" smtClean="0"/>
              <a:t>30-10-2023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E9302-7EA8-43B9-89B0-2DBFC318EB1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2635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felt 3"/>
          <p:cNvSpPr txBox="1"/>
          <p:nvPr/>
        </p:nvSpPr>
        <p:spPr>
          <a:xfrm>
            <a:off x="0" y="130629"/>
            <a:ext cx="9601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 smtClean="0"/>
              <a:t>Model for 72 timers udvidet behandlingsansvar</a:t>
            </a:r>
            <a:endParaRPr lang="da-DK" sz="2400" dirty="0"/>
          </a:p>
        </p:txBody>
      </p:sp>
      <p:sp>
        <p:nvSpPr>
          <p:cNvPr id="5" name="Afrundet rektangel 4"/>
          <p:cNvSpPr/>
          <p:nvPr/>
        </p:nvSpPr>
        <p:spPr>
          <a:xfrm>
            <a:off x="3082834" y="831541"/>
            <a:ext cx="2734492" cy="313617"/>
          </a:xfrm>
          <a:prstGeom prst="roundRect">
            <a:avLst/>
          </a:prstGeom>
          <a:solidFill>
            <a:srgbClr val="0064A6"/>
          </a:solidFill>
          <a:ln w="12700" cap="flat">
            <a:solidFill>
              <a:srgbClr val="0064A6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3680" tIns="33680" rIns="33680" bIns="33680" numCol="1" spcCol="38100" rtlCol="0" anchor="ctr">
            <a:spAutoFit/>
          </a:bodyPr>
          <a:lstStyle/>
          <a:p>
            <a:pPr algn="ctr" defTabSz="673636"/>
            <a:r>
              <a:rPr lang="da-DK" sz="1400" dirty="0" smtClean="0">
                <a:solidFill>
                  <a:schemeClr val="bg1"/>
                </a:solidFill>
              </a:rPr>
              <a:t>Patient indlagt mere end 24 timer</a:t>
            </a:r>
            <a:endParaRPr lang="da-DK" sz="1400" dirty="0">
              <a:solidFill>
                <a:schemeClr val="bg1"/>
              </a:solidFill>
            </a:endParaRPr>
          </a:p>
        </p:txBody>
      </p:sp>
      <p:grpSp>
        <p:nvGrpSpPr>
          <p:cNvPr id="18" name="Gruppe 17"/>
          <p:cNvGrpSpPr/>
          <p:nvPr/>
        </p:nvGrpSpPr>
        <p:grpSpPr>
          <a:xfrm>
            <a:off x="2586446" y="1191724"/>
            <a:ext cx="6184511" cy="585673"/>
            <a:chOff x="2586446" y="1191724"/>
            <a:chExt cx="6184511" cy="585673"/>
          </a:xfrm>
        </p:grpSpPr>
        <p:cxnSp>
          <p:nvCxnSpPr>
            <p:cNvPr id="7" name="Lige forbindelse 6"/>
            <p:cNvCxnSpPr/>
            <p:nvPr/>
          </p:nvCxnSpPr>
          <p:spPr>
            <a:xfrm flipH="1">
              <a:off x="4450080" y="1191724"/>
              <a:ext cx="0" cy="225674"/>
            </a:xfrm>
            <a:prstGeom prst="line">
              <a:avLst/>
            </a:prstGeom>
            <a:ln w="25400">
              <a:solidFill>
                <a:srgbClr val="0064A6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8" name="Lige forbindelse 7"/>
            <p:cNvCxnSpPr/>
            <p:nvPr/>
          </p:nvCxnSpPr>
          <p:spPr>
            <a:xfrm>
              <a:off x="2586446" y="1417397"/>
              <a:ext cx="4744756" cy="1"/>
            </a:xfrm>
            <a:prstGeom prst="line">
              <a:avLst/>
            </a:prstGeom>
            <a:ln w="25400">
              <a:headEnd type="none" w="med" len="med"/>
              <a:tailEnd type="triangle" w="med" len="med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9" name="Lige pilforbindelse 8"/>
            <p:cNvCxnSpPr/>
            <p:nvPr/>
          </p:nvCxnSpPr>
          <p:spPr>
            <a:xfrm flipH="1">
              <a:off x="2586446" y="1417397"/>
              <a:ext cx="0" cy="360000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sp>
          <p:nvSpPr>
            <p:cNvPr id="10" name="Afrundet rektangel 9"/>
            <p:cNvSpPr/>
            <p:nvPr/>
          </p:nvSpPr>
          <p:spPr>
            <a:xfrm>
              <a:off x="3002455" y="1304561"/>
              <a:ext cx="376372" cy="228522"/>
            </a:xfrm>
            <a:prstGeom prst="roundRect">
              <a:avLst/>
            </a:prstGeom>
            <a:solidFill>
              <a:srgbClr val="FFFFFF"/>
            </a:solidFill>
            <a:ln w="6350" cap="flat">
              <a:solidFill>
                <a:srgbClr val="0064A6"/>
              </a:solidFill>
              <a:prstDash val="sysDash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33680" tIns="33680" rIns="33680" bIns="33680" numCol="1" spcCol="38100" rtlCol="0" anchor="ctr">
              <a:noAutofit/>
            </a:bodyPr>
            <a:lstStyle/>
            <a:p>
              <a:pPr algn="ctr" defTabSz="673636"/>
              <a:r>
                <a:rPr lang="da-DK" sz="1200" dirty="0"/>
                <a:t>ja</a:t>
              </a:r>
            </a:p>
          </p:txBody>
        </p:sp>
        <p:sp>
          <p:nvSpPr>
            <p:cNvPr id="11" name="Afrundet rektangel 10"/>
            <p:cNvSpPr/>
            <p:nvPr/>
          </p:nvSpPr>
          <p:spPr>
            <a:xfrm>
              <a:off x="5628489" y="1304561"/>
              <a:ext cx="377674" cy="228522"/>
            </a:xfrm>
            <a:prstGeom prst="roundRect">
              <a:avLst/>
            </a:prstGeom>
            <a:solidFill>
              <a:srgbClr val="FFFFFF"/>
            </a:solidFill>
            <a:ln w="6350" cap="flat">
              <a:solidFill>
                <a:srgbClr val="0064A6"/>
              </a:solidFill>
              <a:prstDash val="sysDash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33680" tIns="33680" rIns="33680" bIns="33680" numCol="1" spcCol="38100" rtlCol="0" anchor="ctr">
              <a:noAutofit/>
            </a:bodyPr>
            <a:lstStyle/>
            <a:p>
              <a:pPr algn="ctr" defTabSz="673636"/>
              <a:r>
                <a:rPr lang="da-DK" sz="1200" dirty="0"/>
                <a:t>nej</a:t>
              </a:r>
            </a:p>
          </p:txBody>
        </p:sp>
        <p:sp>
          <p:nvSpPr>
            <p:cNvPr id="12" name="Afrundet rektangel 11"/>
            <p:cNvSpPr/>
            <p:nvPr/>
          </p:nvSpPr>
          <p:spPr>
            <a:xfrm>
              <a:off x="7468793" y="1260589"/>
              <a:ext cx="1302164" cy="313617"/>
            </a:xfrm>
            <a:prstGeom prst="roundRect">
              <a:avLst/>
            </a:prstGeom>
            <a:solidFill>
              <a:srgbClr val="0064A6"/>
            </a:solidFill>
            <a:ln w="12700" cap="flat">
              <a:solidFill>
                <a:srgbClr val="0064A6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33680" tIns="33680" rIns="33680" bIns="33680" numCol="1" spcCol="38100" rtlCol="0" anchor="ctr">
              <a:spAutoFit/>
            </a:bodyPr>
            <a:lstStyle/>
            <a:p>
              <a:pPr algn="ctr" defTabSz="673636"/>
              <a:r>
                <a:rPr lang="da-DK" sz="1400" dirty="0" smtClean="0">
                  <a:solidFill>
                    <a:schemeClr val="bg1"/>
                  </a:solidFill>
                </a:rPr>
                <a:t>Ikke relevant</a:t>
              </a:r>
              <a:endParaRPr lang="da-DK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16" name="Afrundet rektangel 15"/>
          <p:cNvSpPr/>
          <p:nvPr/>
        </p:nvSpPr>
        <p:spPr>
          <a:xfrm>
            <a:off x="1314178" y="1812394"/>
            <a:ext cx="2832463" cy="1028706"/>
          </a:xfrm>
          <a:prstGeom prst="roundRect">
            <a:avLst/>
          </a:prstGeom>
          <a:solidFill>
            <a:srgbClr val="0064A6"/>
          </a:solidFill>
          <a:ln w="12700" cap="flat">
            <a:solidFill>
              <a:srgbClr val="0064A6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3680" tIns="33680" rIns="33680" bIns="33680" numCol="1" spcCol="38100" rtlCol="0" anchor="ctr">
            <a:spAutoFit/>
          </a:bodyPr>
          <a:lstStyle/>
          <a:p>
            <a:pPr defTabSz="673636"/>
            <a:r>
              <a:rPr lang="da-DK" sz="1400" dirty="0" smtClean="0">
                <a:solidFill>
                  <a:schemeClr val="bg1"/>
                </a:solidFill>
              </a:rPr>
              <a:t>Patient udskrives til:</a:t>
            </a:r>
          </a:p>
          <a:p>
            <a:pPr marL="285750" indent="-285750" defTabSz="673636">
              <a:buFont typeface="Arial" panose="020B0604020202020204" pitchFamily="34" charset="0"/>
              <a:buChar char="•"/>
            </a:pPr>
            <a:r>
              <a:rPr lang="da-DK" sz="1400" dirty="0" smtClean="0">
                <a:solidFill>
                  <a:schemeClr val="bg1"/>
                </a:solidFill>
              </a:rPr>
              <a:t>midlertidig døgnplads,</a:t>
            </a:r>
          </a:p>
          <a:p>
            <a:pPr marL="285750" indent="-285750" defTabSz="673636">
              <a:buFont typeface="Arial" panose="020B0604020202020204" pitchFamily="34" charset="0"/>
              <a:buChar char="•"/>
            </a:pPr>
            <a:r>
              <a:rPr lang="da-DK" sz="1400" dirty="0">
                <a:solidFill>
                  <a:schemeClr val="bg1"/>
                </a:solidFill>
              </a:rPr>
              <a:t>p</a:t>
            </a:r>
            <a:r>
              <a:rPr lang="da-DK" sz="1400" dirty="0" smtClean="0">
                <a:solidFill>
                  <a:schemeClr val="bg1"/>
                </a:solidFill>
              </a:rPr>
              <a:t>lejecenter eller</a:t>
            </a:r>
          </a:p>
          <a:p>
            <a:pPr marL="285750" indent="-285750" defTabSz="673636">
              <a:buFont typeface="Arial" panose="020B0604020202020204" pitchFamily="34" charset="0"/>
              <a:buChar char="•"/>
            </a:pPr>
            <a:r>
              <a:rPr lang="da-DK" sz="1400" dirty="0">
                <a:solidFill>
                  <a:schemeClr val="bg1"/>
                </a:solidFill>
              </a:rPr>
              <a:t>k</a:t>
            </a:r>
            <a:r>
              <a:rPr lang="da-DK" sz="1400" dirty="0" smtClean="0">
                <a:solidFill>
                  <a:schemeClr val="bg1"/>
                </a:solidFill>
              </a:rPr>
              <a:t>ommunal sygepleje i eget hjem</a:t>
            </a:r>
            <a:endParaRPr lang="da-DK" sz="1400" dirty="0">
              <a:solidFill>
                <a:schemeClr val="bg1"/>
              </a:solidFill>
            </a:endParaRPr>
          </a:p>
        </p:txBody>
      </p:sp>
      <p:grpSp>
        <p:nvGrpSpPr>
          <p:cNvPr id="19" name="Gruppe 18"/>
          <p:cNvGrpSpPr/>
          <p:nvPr/>
        </p:nvGrpSpPr>
        <p:grpSpPr>
          <a:xfrm>
            <a:off x="437613" y="2876590"/>
            <a:ext cx="8376262" cy="8271796"/>
            <a:chOff x="496590" y="1147752"/>
            <a:chExt cx="8376262" cy="8271796"/>
          </a:xfrm>
        </p:grpSpPr>
        <p:cxnSp>
          <p:nvCxnSpPr>
            <p:cNvPr id="20" name="Lige forbindelse 19"/>
            <p:cNvCxnSpPr/>
            <p:nvPr/>
          </p:nvCxnSpPr>
          <p:spPr>
            <a:xfrm flipH="1">
              <a:off x="2586446" y="1147752"/>
              <a:ext cx="0" cy="225674"/>
            </a:xfrm>
            <a:prstGeom prst="line">
              <a:avLst/>
            </a:prstGeom>
            <a:ln w="25400">
              <a:solidFill>
                <a:srgbClr val="0064A6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1" name="Lige forbindelse 20"/>
            <p:cNvCxnSpPr>
              <a:endCxn id="25" idx="1"/>
            </p:cNvCxnSpPr>
            <p:nvPr/>
          </p:nvCxnSpPr>
          <p:spPr>
            <a:xfrm>
              <a:off x="496590" y="1373426"/>
              <a:ext cx="7074098" cy="3588"/>
            </a:xfrm>
            <a:prstGeom prst="line">
              <a:avLst/>
            </a:prstGeom>
            <a:ln w="25400">
              <a:headEnd type="none" w="med" len="med"/>
              <a:tailEnd type="triangle" w="med" len="med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2" name="Lige pilforbindelse 21"/>
            <p:cNvCxnSpPr/>
            <p:nvPr/>
          </p:nvCxnSpPr>
          <p:spPr>
            <a:xfrm>
              <a:off x="496590" y="1406801"/>
              <a:ext cx="0" cy="8012747"/>
            </a:xfrm>
            <a:prstGeom prst="straightConnector1">
              <a:avLst/>
            </a:prstGeom>
            <a:ln w="25400">
              <a:tailEnd type="none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sp>
          <p:nvSpPr>
            <p:cNvPr id="23" name="Afrundet rektangel 22"/>
            <p:cNvSpPr/>
            <p:nvPr/>
          </p:nvSpPr>
          <p:spPr>
            <a:xfrm>
              <a:off x="1363190" y="1229806"/>
              <a:ext cx="376372" cy="228522"/>
            </a:xfrm>
            <a:prstGeom prst="roundRect">
              <a:avLst/>
            </a:prstGeom>
            <a:solidFill>
              <a:srgbClr val="FFFFFF"/>
            </a:solidFill>
            <a:ln w="6350" cap="flat">
              <a:solidFill>
                <a:srgbClr val="0064A6"/>
              </a:solidFill>
              <a:prstDash val="sysDash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33680" tIns="33680" rIns="33680" bIns="33680" numCol="1" spcCol="38100" rtlCol="0" anchor="ctr">
              <a:noAutofit/>
            </a:bodyPr>
            <a:lstStyle/>
            <a:p>
              <a:pPr algn="ctr" defTabSz="673636"/>
              <a:r>
                <a:rPr lang="da-DK" sz="1200" dirty="0"/>
                <a:t>ja</a:t>
              </a:r>
            </a:p>
          </p:txBody>
        </p:sp>
        <p:sp>
          <p:nvSpPr>
            <p:cNvPr id="24" name="Afrundet rektangel 23"/>
            <p:cNvSpPr/>
            <p:nvPr/>
          </p:nvSpPr>
          <p:spPr>
            <a:xfrm>
              <a:off x="5628489" y="1260589"/>
              <a:ext cx="377674" cy="228522"/>
            </a:xfrm>
            <a:prstGeom prst="roundRect">
              <a:avLst/>
            </a:prstGeom>
            <a:solidFill>
              <a:srgbClr val="FFFFFF"/>
            </a:solidFill>
            <a:ln w="6350" cap="flat">
              <a:solidFill>
                <a:srgbClr val="0064A6"/>
              </a:solidFill>
              <a:prstDash val="sysDash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33680" tIns="33680" rIns="33680" bIns="33680" numCol="1" spcCol="38100" rtlCol="0" anchor="ctr">
              <a:noAutofit/>
            </a:bodyPr>
            <a:lstStyle/>
            <a:p>
              <a:pPr algn="ctr" defTabSz="673636"/>
              <a:r>
                <a:rPr lang="da-DK" sz="1200" dirty="0"/>
                <a:t>nej</a:t>
              </a:r>
            </a:p>
          </p:txBody>
        </p:sp>
        <p:sp>
          <p:nvSpPr>
            <p:cNvPr id="25" name="Afrundet rektangel 24"/>
            <p:cNvSpPr/>
            <p:nvPr/>
          </p:nvSpPr>
          <p:spPr>
            <a:xfrm>
              <a:off x="7570688" y="1220205"/>
              <a:ext cx="1302164" cy="313617"/>
            </a:xfrm>
            <a:prstGeom prst="roundRect">
              <a:avLst/>
            </a:prstGeom>
            <a:solidFill>
              <a:srgbClr val="0064A6"/>
            </a:solidFill>
            <a:ln w="12700" cap="flat">
              <a:solidFill>
                <a:srgbClr val="0064A6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33680" tIns="33680" rIns="33680" bIns="33680" numCol="1" spcCol="38100" rtlCol="0" anchor="ctr">
              <a:spAutoFit/>
            </a:bodyPr>
            <a:lstStyle/>
            <a:p>
              <a:pPr algn="ctr" defTabSz="673636"/>
              <a:r>
                <a:rPr lang="da-DK" sz="1400" dirty="0" smtClean="0">
                  <a:solidFill>
                    <a:schemeClr val="bg1"/>
                  </a:solidFill>
                </a:rPr>
                <a:t>Ikke relevant</a:t>
              </a:r>
              <a:endParaRPr lang="da-DK" sz="1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1" name="Gruppe 30"/>
          <p:cNvGrpSpPr/>
          <p:nvPr/>
        </p:nvGrpSpPr>
        <p:grpSpPr>
          <a:xfrm>
            <a:off x="437613" y="3613882"/>
            <a:ext cx="8333344" cy="926551"/>
            <a:chOff x="1602377" y="4249085"/>
            <a:chExt cx="6116750" cy="926551"/>
          </a:xfrm>
        </p:grpSpPr>
        <p:cxnSp>
          <p:nvCxnSpPr>
            <p:cNvPr id="29" name="Lige forbindelse 28"/>
            <p:cNvCxnSpPr/>
            <p:nvPr/>
          </p:nvCxnSpPr>
          <p:spPr>
            <a:xfrm>
              <a:off x="1602377" y="4713552"/>
              <a:ext cx="360000" cy="0"/>
            </a:xfrm>
            <a:prstGeom prst="line">
              <a:avLst/>
            </a:prstGeom>
            <a:ln w="25400">
              <a:headEnd type="none" w="med" len="med"/>
              <a:tailEnd type="triangle" w="med" len="med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sp>
          <p:nvSpPr>
            <p:cNvPr id="30" name="Afrundet rektangel 29"/>
            <p:cNvSpPr/>
            <p:nvPr/>
          </p:nvSpPr>
          <p:spPr>
            <a:xfrm>
              <a:off x="2009237" y="4249085"/>
              <a:ext cx="5709890" cy="926551"/>
            </a:xfrm>
            <a:prstGeom prst="roundRect">
              <a:avLst/>
            </a:prstGeom>
            <a:solidFill>
              <a:srgbClr val="0064A6"/>
            </a:solidFill>
            <a:ln w="12700" cap="flat">
              <a:solidFill>
                <a:srgbClr val="0064A6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33680" tIns="33680" rIns="33680" bIns="33680" numCol="1" spcCol="38100" rtlCol="0" anchor="ctr">
              <a:spAutoFit/>
            </a:bodyPr>
            <a:lstStyle/>
            <a:p>
              <a:pPr defTabSz="673636"/>
              <a:r>
                <a:rPr lang="da-DK" sz="1400" b="1" dirty="0" smtClean="0">
                  <a:solidFill>
                    <a:schemeClr val="bg1"/>
                  </a:solidFill>
                </a:rPr>
                <a:t>Opgave 1: Når patienten udskrives:</a:t>
              </a:r>
            </a:p>
            <a:p>
              <a:pPr marL="285750" indent="-285750" defTabSz="673636">
                <a:buFont typeface="Arial" panose="020B0604020202020204" pitchFamily="34" charset="0"/>
                <a:buChar char="•"/>
              </a:pPr>
              <a:r>
                <a:rPr lang="da-DK" sz="1200" dirty="0" smtClean="0">
                  <a:solidFill>
                    <a:schemeClr val="bg1"/>
                  </a:solidFill>
                </a:rPr>
                <a:t>Plejepersonale noterer 72 t ansvar i udskrivelsesrapport, </a:t>
              </a:r>
              <a:r>
                <a:rPr lang="da-DK" sz="1200" dirty="0" smtClean="0">
                  <a:solidFill>
                    <a:schemeClr val="bg1"/>
                  </a:solidFill>
                </a:rPr>
                <a:t>‘</a:t>
              </a:r>
              <a:r>
                <a:rPr lang="da-DK" sz="1200" dirty="0" smtClean="0">
                  <a:solidFill>
                    <a:schemeClr val="bg1"/>
                  </a:solidFill>
                </a:rPr>
                <a:t>Fremtidige oplysninger’ som standardtekst</a:t>
              </a:r>
            </a:p>
            <a:p>
              <a:pPr marL="285750" indent="-285750" defTabSz="673636">
                <a:buFont typeface="Arial" panose="020B0604020202020204" pitchFamily="34" charset="0"/>
                <a:buChar char="•"/>
              </a:pPr>
              <a:r>
                <a:rPr lang="da-DK" sz="1200" dirty="0" smtClean="0">
                  <a:solidFill>
                    <a:schemeClr val="bg1"/>
                  </a:solidFill>
                </a:rPr>
                <a:t>Læge noterer 72 t ansvar i epikrise som </a:t>
              </a:r>
              <a:r>
                <a:rPr lang="da-DK" sz="1200" dirty="0" smtClean="0">
                  <a:solidFill>
                    <a:schemeClr val="bg1"/>
                  </a:solidFill>
                </a:rPr>
                <a:t>standardtekst under ‘Forebyggelse- og sundhedsfremmende plan’</a:t>
              </a:r>
              <a:endParaRPr lang="da-DK" sz="1200" dirty="0" smtClean="0">
                <a:solidFill>
                  <a:schemeClr val="bg1"/>
                </a:solidFill>
              </a:endParaRPr>
            </a:p>
            <a:p>
              <a:pPr marL="285750" indent="-285750" defTabSz="673636">
                <a:buFont typeface="Arial" panose="020B0604020202020204" pitchFamily="34" charset="0"/>
                <a:buChar char="•"/>
              </a:pPr>
              <a:r>
                <a:rPr lang="da-DK" sz="1200" dirty="0" smtClean="0">
                  <a:solidFill>
                    <a:schemeClr val="bg1"/>
                  </a:solidFill>
                </a:rPr>
                <a:t>Sekretær registrerer startforløbsmarkør</a:t>
              </a:r>
              <a:endParaRPr lang="da-DK" sz="1100" i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4" name="Gruppe 83"/>
          <p:cNvGrpSpPr/>
          <p:nvPr/>
        </p:nvGrpSpPr>
        <p:grpSpPr>
          <a:xfrm>
            <a:off x="425273" y="10889422"/>
            <a:ext cx="7156606" cy="517928"/>
            <a:chOff x="1602377" y="4454588"/>
            <a:chExt cx="6148252" cy="517928"/>
          </a:xfrm>
        </p:grpSpPr>
        <p:cxnSp>
          <p:nvCxnSpPr>
            <p:cNvPr id="85" name="Lige forbindelse 84"/>
            <p:cNvCxnSpPr/>
            <p:nvPr/>
          </p:nvCxnSpPr>
          <p:spPr>
            <a:xfrm>
              <a:off x="1602377" y="4713552"/>
              <a:ext cx="360000" cy="0"/>
            </a:xfrm>
            <a:prstGeom prst="line">
              <a:avLst/>
            </a:prstGeom>
            <a:ln w="25400">
              <a:headEnd type="none" w="med" len="med"/>
              <a:tailEnd type="triangle" w="med" len="med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sp>
          <p:nvSpPr>
            <p:cNvPr id="86" name="Afrundet rektangel 85"/>
            <p:cNvSpPr/>
            <p:nvPr/>
          </p:nvSpPr>
          <p:spPr>
            <a:xfrm>
              <a:off x="2066107" y="4454588"/>
              <a:ext cx="5684522" cy="517928"/>
            </a:xfrm>
            <a:prstGeom prst="roundRect">
              <a:avLst/>
            </a:prstGeom>
            <a:solidFill>
              <a:srgbClr val="0064A6"/>
            </a:solidFill>
            <a:ln w="12700" cap="flat">
              <a:solidFill>
                <a:srgbClr val="0064A6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33680" tIns="33680" rIns="33680" bIns="33680" numCol="1" spcCol="38100" rtlCol="0" anchor="ctr">
              <a:spAutoFit/>
            </a:bodyPr>
            <a:lstStyle/>
            <a:p>
              <a:pPr defTabSz="673636"/>
              <a:r>
                <a:rPr lang="da-DK" sz="1400" b="1" dirty="0" smtClean="0">
                  <a:solidFill>
                    <a:schemeClr val="bg1"/>
                  </a:solidFill>
                </a:rPr>
                <a:t>Opgave 3: Når udvidet behandlingsansvar slutter (efter 72 t eller mere):</a:t>
              </a:r>
            </a:p>
            <a:p>
              <a:pPr marL="285750" indent="-285750" defTabSz="673636">
                <a:buFont typeface="Arial" panose="020B0604020202020204" pitchFamily="34" charset="0"/>
                <a:buChar char="•"/>
              </a:pPr>
              <a:r>
                <a:rPr lang="da-DK" sz="1200" dirty="0">
                  <a:solidFill>
                    <a:schemeClr val="bg1"/>
                  </a:solidFill>
                </a:rPr>
                <a:t>Sekretær registrerer </a:t>
              </a:r>
              <a:r>
                <a:rPr lang="da-DK" sz="1200" dirty="0" smtClean="0">
                  <a:solidFill>
                    <a:schemeClr val="bg1"/>
                  </a:solidFill>
                </a:rPr>
                <a:t>slutforløbsmarkør</a:t>
              </a:r>
              <a:endParaRPr lang="da-DK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Tekstfelt 1"/>
          <p:cNvSpPr txBox="1"/>
          <p:nvPr/>
        </p:nvSpPr>
        <p:spPr>
          <a:xfrm>
            <a:off x="104504" y="12531634"/>
            <a:ext cx="15849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00" dirty="0" smtClean="0"/>
              <a:t>26-10-2023/</a:t>
            </a:r>
            <a:r>
              <a:rPr lang="da-DK" sz="1000" dirty="0" err="1" smtClean="0"/>
              <a:t>mhh</a:t>
            </a:r>
            <a:r>
              <a:rPr lang="da-DK" sz="1000" dirty="0" smtClean="0"/>
              <a:t>/</a:t>
            </a:r>
            <a:r>
              <a:rPr lang="da-DK" sz="1000" dirty="0" err="1" smtClean="0"/>
              <a:t>dla</a:t>
            </a:r>
            <a:r>
              <a:rPr lang="da-DK" sz="1000" dirty="0" smtClean="0"/>
              <a:t>/</a:t>
            </a:r>
            <a:r>
              <a:rPr lang="da-DK" sz="1000" dirty="0" err="1" smtClean="0"/>
              <a:t>rjp</a:t>
            </a:r>
            <a:endParaRPr lang="da-DK" sz="1000" dirty="0"/>
          </a:p>
        </p:txBody>
      </p:sp>
      <p:cxnSp>
        <p:nvCxnSpPr>
          <p:cNvPr id="33" name="Lige forbindelse 32"/>
          <p:cNvCxnSpPr/>
          <p:nvPr/>
        </p:nvCxnSpPr>
        <p:spPr>
          <a:xfrm flipV="1">
            <a:off x="425273" y="5061454"/>
            <a:ext cx="436055" cy="0"/>
          </a:xfrm>
          <a:prstGeom prst="line">
            <a:avLst/>
          </a:prstGeom>
          <a:ln w="25400">
            <a:headEnd type="none" w="med" len="med"/>
            <a:tailEnd type="triangl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4" name="Afrundet rektangel 33"/>
          <p:cNvSpPr/>
          <p:nvPr/>
        </p:nvSpPr>
        <p:spPr>
          <a:xfrm>
            <a:off x="965057" y="4802490"/>
            <a:ext cx="7836477" cy="517928"/>
          </a:xfrm>
          <a:prstGeom prst="roundRect">
            <a:avLst/>
          </a:prstGeom>
          <a:solidFill>
            <a:srgbClr val="0064A6"/>
          </a:solidFill>
          <a:ln w="12700" cap="flat">
            <a:solidFill>
              <a:srgbClr val="0064A6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3680" tIns="33680" rIns="33680" bIns="33680" numCol="1" spcCol="38100" rtlCol="0" anchor="ctr">
            <a:spAutoFit/>
          </a:bodyPr>
          <a:lstStyle/>
          <a:p>
            <a:pPr defTabSz="673636"/>
            <a:r>
              <a:rPr lang="da-DK" sz="1400" b="1" dirty="0" smtClean="0">
                <a:solidFill>
                  <a:schemeClr val="bg1"/>
                </a:solidFill>
              </a:rPr>
              <a:t>Opgave 2: Når kommune ringer ind til sengeafsnit med et problem:</a:t>
            </a:r>
          </a:p>
          <a:p>
            <a:pPr marL="285750" indent="-285750" defTabSz="673636">
              <a:buFont typeface="Arial" panose="020B0604020202020204" pitchFamily="34" charset="0"/>
              <a:buChar char="•"/>
            </a:pPr>
            <a:r>
              <a:rPr lang="da-DK" sz="1200" dirty="0" smtClean="0">
                <a:solidFill>
                  <a:schemeClr val="bg1"/>
                </a:solidFill>
              </a:rPr>
              <a:t>Plejepersonale modtager opkald og viderestiller til stuegangslæge/BV hvis det ikke kan løses af plejepersonale.</a:t>
            </a:r>
          </a:p>
        </p:txBody>
      </p:sp>
      <p:cxnSp>
        <p:nvCxnSpPr>
          <p:cNvPr id="46" name="Lige pilforbindelse 45"/>
          <p:cNvCxnSpPr/>
          <p:nvPr/>
        </p:nvCxnSpPr>
        <p:spPr>
          <a:xfrm flipH="1">
            <a:off x="7174601" y="5637907"/>
            <a:ext cx="0" cy="3600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0" name="Lige forbindelse 39"/>
          <p:cNvCxnSpPr/>
          <p:nvPr/>
        </p:nvCxnSpPr>
        <p:spPr>
          <a:xfrm>
            <a:off x="4623162" y="5320418"/>
            <a:ext cx="0" cy="317489"/>
          </a:xfrm>
          <a:prstGeom prst="line">
            <a:avLst/>
          </a:prstGeom>
          <a:ln w="25400">
            <a:solidFill>
              <a:srgbClr val="0064A6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Lige forbindelse 40"/>
          <p:cNvCxnSpPr/>
          <p:nvPr/>
        </p:nvCxnSpPr>
        <p:spPr>
          <a:xfrm>
            <a:off x="2586446" y="5637907"/>
            <a:ext cx="4588155" cy="0"/>
          </a:xfrm>
          <a:prstGeom prst="line">
            <a:avLst/>
          </a:prstGeom>
          <a:ln w="25400"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2" name="Lige pilforbindelse 41"/>
          <p:cNvCxnSpPr/>
          <p:nvPr/>
        </p:nvCxnSpPr>
        <p:spPr>
          <a:xfrm flipH="1">
            <a:off x="2614402" y="5637907"/>
            <a:ext cx="0" cy="3600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5" name="Afrundet rektangel 44"/>
          <p:cNvSpPr/>
          <p:nvPr/>
        </p:nvSpPr>
        <p:spPr>
          <a:xfrm>
            <a:off x="5078947" y="6031846"/>
            <a:ext cx="4281740" cy="1001034"/>
          </a:xfrm>
          <a:prstGeom prst="roundRect">
            <a:avLst/>
          </a:prstGeom>
          <a:solidFill>
            <a:srgbClr val="0064A6"/>
          </a:solidFill>
          <a:ln w="12700" cap="flat">
            <a:solidFill>
              <a:srgbClr val="0064A6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3680" tIns="33680" rIns="33680" bIns="33680" numCol="1" spcCol="38100" rtlCol="0" anchor="ctr">
            <a:noAutofit/>
          </a:bodyPr>
          <a:lstStyle/>
          <a:p>
            <a:pPr algn="ctr" defTabSz="673636"/>
            <a:r>
              <a:rPr lang="da-DK" sz="1200" b="1" dirty="0" smtClean="0">
                <a:solidFill>
                  <a:schemeClr val="bg1"/>
                </a:solidFill>
              </a:rPr>
              <a:t>Ved ændringer i patientens tilstand:</a:t>
            </a:r>
          </a:p>
          <a:p>
            <a:pPr marL="171450" indent="-171450" defTabSz="673636">
              <a:buFont typeface="Arial" panose="020B0604020202020204" pitchFamily="34" charset="0"/>
              <a:buChar char="•"/>
            </a:pPr>
            <a:r>
              <a:rPr lang="da-DK" sz="1200" dirty="0" smtClean="0">
                <a:solidFill>
                  <a:schemeClr val="bg1"/>
                </a:solidFill>
              </a:rPr>
              <a:t>Kommune har orienteret sig om indlæggelsesforløbet i plejeforløbsplan og medicinoplysninger i FMK</a:t>
            </a:r>
          </a:p>
          <a:p>
            <a:pPr marL="171450" indent="-171450" defTabSz="673636">
              <a:buFont typeface="Arial" panose="020B0604020202020204" pitchFamily="34" charset="0"/>
              <a:buChar char="•"/>
            </a:pPr>
            <a:r>
              <a:rPr lang="da-DK" sz="1200" dirty="0" smtClean="0">
                <a:solidFill>
                  <a:schemeClr val="bg1"/>
                </a:solidFill>
              </a:rPr>
              <a:t>Målt vitalværdier</a:t>
            </a:r>
          </a:p>
          <a:p>
            <a:pPr marL="171450" indent="-171450" defTabSz="673636">
              <a:buFont typeface="Arial" panose="020B0604020202020204" pitchFamily="34" charset="0"/>
              <a:buChar char="•"/>
            </a:pPr>
            <a:r>
              <a:rPr lang="da-DK" sz="1200" dirty="0" smtClean="0">
                <a:solidFill>
                  <a:schemeClr val="bg1"/>
                </a:solidFill>
              </a:rPr>
              <a:t>CRP </a:t>
            </a:r>
            <a:r>
              <a:rPr lang="da-DK" sz="1200" dirty="0" smtClean="0">
                <a:solidFill>
                  <a:schemeClr val="bg1"/>
                </a:solidFill>
              </a:rPr>
              <a:t>og </a:t>
            </a:r>
            <a:r>
              <a:rPr lang="da-DK" sz="1200" dirty="0" err="1" smtClean="0">
                <a:solidFill>
                  <a:schemeClr val="bg1"/>
                </a:solidFill>
              </a:rPr>
              <a:t>Hgb</a:t>
            </a:r>
            <a:r>
              <a:rPr lang="da-DK" sz="1200" dirty="0" smtClean="0">
                <a:solidFill>
                  <a:schemeClr val="bg1"/>
                </a:solidFill>
              </a:rPr>
              <a:t> kan måles på lægeordination</a:t>
            </a:r>
            <a:endParaRPr lang="da-DK" sz="1200" dirty="0" smtClean="0">
              <a:solidFill>
                <a:schemeClr val="bg1"/>
              </a:solidFill>
            </a:endParaRPr>
          </a:p>
        </p:txBody>
      </p:sp>
      <p:sp>
        <p:nvSpPr>
          <p:cNvPr id="47" name="Afrundet rektangel 46"/>
          <p:cNvSpPr/>
          <p:nvPr/>
        </p:nvSpPr>
        <p:spPr>
          <a:xfrm>
            <a:off x="592622" y="6028789"/>
            <a:ext cx="4331317" cy="1017618"/>
          </a:xfrm>
          <a:prstGeom prst="roundRect">
            <a:avLst/>
          </a:prstGeom>
          <a:solidFill>
            <a:srgbClr val="0064A6"/>
          </a:solidFill>
          <a:ln w="12700" cap="flat">
            <a:solidFill>
              <a:srgbClr val="0064A6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3680" tIns="10800" rIns="33680" bIns="10800" numCol="1" spcCol="38100" rtlCol="0" anchor="ctr">
            <a:noAutofit/>
          </a:bodyPr>
          <a:lstStyle/>
          <a:p>
            <a:pPr defTabSz="673636"/>
            <a:r>
              <a:rPr lang="da-DK" sz="1200" b="1" dirty="0" smtClean="0">
                <a:solidFill>
                  <a:schemeClr val="bg1"/>
                </a:solidFill>
              </a:rPr>
              <a:t>Ved spørgsmål eller behov for opfølgning på indlæggelse, fx:</a:t>
            </a:r>
          </a:p>
          <a:p>
            <a:pPr marL="285750" indent="-285750" defTabSz="673636">
              <a:buFont typeface="Arial" panose="020B0604020202020204" pitchFamily="34" charset="0"/>
              <a:buChar char="•"/>
            </a:pPr>
            <a:r>
              <a:rPr lang="da-DK" sz="1200" dirty="0" smtClean="0">
                <a:solidFill>
                  <a:schemeClr val="bg1"/>
                </a:solidFill>
              </a:rPr>
              <a:t>Ordinere anden medicin eller ændres i den aktuelle medicin</a:t>
            </a:r>
          </a:p>
          <a:p>
            <a:pPr marL="285750" indent="-285750" defTabSz="673636">
              <a:buFont typeface="Arial" panose="020B0604020202020204" pitchFamily="34" charset="0"/>
              <a:buChar char="•"/>
            </a:pPr>
            <a:r>
              <a:rPr lang="da-DK" sz="1200" dirty="0" smtClean="0">
                <a:solidFill>
                  <a:schemeClr val="bg1"/>
                </a:solidFill>
              </a:rPr>
              <a:t>Præcisere en behandlingsplan</a:t>
            </a:r>
          </a:p>
          <a:p>
            <a:pPr marL="285750" indent="-285750" defTabSz="673636">
              <a:buFont typeface="Arial" panose="020B0604020202020204" pitchFamily="34" charset="0"/>
              <a:buChar char="•"/>
            </a:pPr>
            <a:r>
              <a:rPr lang="da-DK" sz="1200" dirty="0" smtClean="0">
                <a:solidFill>
                  <a:schemeClr val="bg1"/>
                </a:solidFill>
              </a:rPr>
              <a:t>Behov for at konferere med en læge fra et andet speciale eller almen praksis</a:t>
            </a:r>
          </a:p>
        </p:txBody>
      </p:sp>
      <p:grpSp>
        <p:nvGrpSpPr>
          <p:cNvPr id="14" name="Gruppe 13"/>
          <p:cNvGrpSpPr/>
          <p:nvPr/>
        </p:nvGrpSpPr>
        <p:grpSpPr>
          <a:xfrm>
            <a:off x="592622" y="7032880"/>
            <a:ext cx="8873333" cy="3335714"/>
            <a:chOff x="497372" y="7431562"/>
            <a:chExt cx="8873333" cy="3335714"/>
          </a:xfrm>
        </p:grpSpPr>
        <p:cxnSp>
          <p:nvCxnSpPr>
            <p:cNvPr id="51" name="Lige forbindelse 50"/>
            <p:cNvCxnSpPr/>
            <p:nvPr/>
          </p:nvCxnSpPr>
          <p:spPr>
            <a:xfrm>
              <a:off x="4548719" y="8196945"/>
              <a:ext cx="4163261" cy="0"/>
            </a:xfrm>
            <a:prstGeom prst="line">
              <a:avLst/>
            </a:prstGeom>
            <a:ln w="25400"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52" name="Lige forbindelse 51"/>
            <p:cNvCxnSpPr/>
            <p:nvPr/>
          </p:nvCxnSpPr>
          <p:spPr>
            <a:xfrm>
              <a:off x="7002885" y="7431562"/>
              <a:ext cx="0" cy="778209"/>
            </a:xfrm>
            <a:prstGeom prst="line">
              <a:avLst/>
            </a:prstGeom>
            <a:ln w="25400">
              <a:solidFill>
                <a:srgbClr val="0064A6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sp>
          <p:nvSpPr>
            <p:cNvPr id="53" name="Afrundet rektangel 52"/>
            <p:cNvSpPr/>
            <p:nvPr/>
          </p:nvSpPr>
          <p:spPr>
            <a:xfrm>
              <a:off x="3897637" y="8569372"/>
              <a:ext cx="1302164" cy="551981"/>
            </a:xfrm>
            <a:prstGeom prst="roundRect">
              <a:avLst/>
            </a:prstGeom>
            <a:solidFill>
              <a:srgbClr val="0064A6"/>
            </a:solidFill>
            <a:ln w="12700" cap="flat">
              <a:solidFill>
                <a:srgbClr val="0064A6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33680" tIns="33680" rIns="33680" bIns="33680" numCol="1" spcCol="38100" rtlCol="0" anchor="ctr">
              <a:noAutofit/>
            </a:bodyPr>
            <a:lstStyle/>
            <a:p>
              <a:pPr algn="ctr" defTabSz="673636"/>
              <a:r>
                <a:rPr lang="da-DK" sz="1200" dirty="0" smtClean="0">
                  <a:solidFill>
                    <a:schemeClr val="bg1"/>
                  </a:solidFill>
                </a:rPr>
                <a:t>Løses over telefonen, </a:t>
              </a:r>
              <a:br>
                <a:rPr lang="da-DK" sz="1200" dirty="0" smtClean="0">
                  <a:solidFill>
                    <a:schemeClr val="bg1"/>
                  </a:solidFill>
                </a:rPr>
              </a:br>
              <a:r>
                <a:rPr lang="da-DK" sz="1200" dirty="0" smtClean="0">
                  <a:solidFill>
                    <a:schemeClr val="bg1"/>
                  </a:solidFill>
                </a:rPr>
                <a:t>evt. video</a:t>
              </a:r>
              <a:endParaRPr lang="da-DK" sz="1200" dirty="0">
                <a:solidFill>
                  <a:schemeClr val="bg1"/>
                </a:solidFill>
              </a:endParaRPr>
            </a:p>
          </p:txBody>
        </p:sp>
        <p:sp>
          <p:nvSpPr>
            <p:cNvPr id="55" name="Afrundet rektangel 54"/>
            <p:cNvSpPr/>
            <p:nvPr/>
          </p:nvSpPr>
          <p:spPr>
            <a:xfrm>
              <a:off x="6672869" y="8569770"/>
              <a:ext cx="1303200" cy="551581"/>
            </a:xfrm>
            <a:prstGeom prst="roundRect">
              <a:avLst/>
            </a:prstGeom>
            <a:solidFill>
              <a:srgbClr val="0064A6"/>
            </a:solidFill>
            <a:ln w="12700" cap="flat">
              <a:solidFill>
                <a:srgbClr val="0064A6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33680" tIns="33680" rIns="33680" bIns="33680" numCol="1" spcCol="38100" rtlCol="0" anchor="ctr">
              <a:noAutofit/>
            </a:bodyPr>
            <a:lstStyle/>
            <a:p>
              <a:pPr algn="ctr" defTabSz="673636"/>
              <a:r>
                <a:rPr lang="da-DK" sz="1050" dirty="0" smtClean="0">
                  <a:solidFill>
                    <a:schemeClr val="bg1"/>
                  </a:solidFill>
                </a:rPr>
                <a:t>Vurdering i FAM/eget afsnit el.</a:t>
              </a:r>
            </a:p>
            <a:p>
              <a:pPr algn="ctr" defTabSz="673636"/>
              <a:r>
                <a:rPr lang="da-DK" sz="1050" dirty="0" smtClean="0">
                  <a:solidFill>
                    <a:schemeClr val="bg1"/>
                  </a:solidFill>
                </a:rPr>
                <a:t> </a:t>
              </a:r>
              <a:r>
                <a:rPr lang="da-DK" sz="1050" dirty="0" err="1" smtClean="0">
                  <a:solidFill>
                    <a:schemeClr val="bg1"/>
                  </a:solidFill>
                </a:rPr>
                <a:t>subakut</a:t>
              </a:r>
              <a:r>
                <a:rPr lang="da-DK" sz="1050" dirty="0" smtClean="0">
                  <a:solidFill>
                    <a:schemeClr val="bg1"/>
                  </a:solidFill>
                </a:rPr>
                <a:t> </a:t>
              </a:r>
              <a:r>
                <a:rPr lang="da-DK" sz="1050" dirty="0" err="1" smtClean="0">
                  <a:solidFill>
                    <a:schemeClr val="bg1"/>
                  </a:solidFill>
                </a:rPr>
                <a:t>amb</a:t>
              </a:r>
              <a:r>
                <a:rPr lang="da-DK" sz="1050" dirty="0" smtClean="0">
                  <a:solidFill>
                    <a:schemeClr val="bg1"/>
                  </a:solidFill>
                </a:rPr>
                <a:t> tid</a:t>
              </a:r>
              <a:endParaRPr lang="da-DK" sz="1050" dirty="0">
                <a:solidFill>
                  <a:schemeClr val="bg1"/>
                </a:solidFill>
              </a:endParaRPr>
            </a:p>
          </p:txBody>
        </p:sp>
        <p:sp>
          <p:nvSpPr>
            <p:cNvPr id="56" name="Afrundet rektangel 55"/>
            <p:cNvSpPr/>
            <p:nvPr/>
          </p:nvSpPr>
          <p:spPr>
            <a:xfrm>
              <a:off x="8068541" y="8569771"/>
              <a:ext cx="1302164" cy="551980"/>
            </a:xfrm>
            <a:prstGeom prst="roundRect">
              <a:avLst/>
            </a:prstGeom>
            <a:solidFill>
              <a:srgbClr val="0064A6"/>
            </a:solidFill>
            <a:ln w="12700" cap="flat">
              <a:solidFill>
                <a:srgbClr val="0064A6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33680" tIns="33680" rIns="33680" bIns="33680" numCol="1" spcCol="38100" rtlCol="0" anchor="ctr">
              <a:noAutofit/>
            </a:bodyPr>
            <a:lstStyle/>
            <a:p>
              <a:pPr algn="ctr" defTabSz="673636"/>
              <a:r>
                <a:rPr lang="da-DK" sz="1200" dirty="0" smtClean="0">
                  <a:solidFill>
                    <a:schemeClr val="bg1"/>
                  </a:solidFill>
                </a:rPr>
                <a:t>Genindlæggelse</a:t>
              </a:r>
              <a:endParaRPr lang="da-DK" sz="1200" dirty="0">
                <a:solidFill>
                  <a:schemeClr val="bg1"/>
                </a:solidFill>
              </a:endParaRPr>
            </a:p>
          </p:txBody>
        </p:sp>
        <p:cxnSp>
          <p:nvCxnSpPr>
            <p:cNvPr id="59" name="Lige pilforbindelse 58"/>
            <p:cNvCxnSpPr/>
            <p:nvPr/>
          </p:nvCxnSpPr>
          <p:spPr>
            <a:xfrm flipH="1">
              <a:off x="4551666" y="8196945"/>
              <a:ext cx="0" cy="360000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0" name="Lige pilforbindelse 59"/>
            <p:cNvCxnSpPr/>
            <p:nvPr/>
          </p:nvCxnSpPr>
          <p:spPr>
            <a:xfrm flipH="1">
              <a:off x="7343176" y="8196945"/>
              <a:ext cx="0" cy="360000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1" name="Lige pilforbindelse 60"/>
            <p:cNvCxnSpPr/>
            <p:nvPr/>
          </p:nvCxnSpPr>
          <p:spPr>
            <a:xfrm flipH="1">
              <a:off x="8711980" y="8209771"/>
              <a:ext cx="0" cy="360000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3" name="Lige forbindelse 62"/>
            <p:cNvCxnSpPr/>
            <p:nvPr/>
          </p:nvCxnSpPr>
          <p:spPr>
            <a:xfrm>
              <a:off x="4548719" y="9577546"/>
              <a:ext cx="4163261" cy="0"/>
            </a:xfrm>
            <a:prstGeom prst="line">
              <a:avLst/>
            </a:prstGeom>
            <a:ln w="25400"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6" name="Lige pilforbindelse 65"/>
            <p:cNvCxnSpPr/>
            <p:nvPr/>
          </p:nvCxnSpPr>
          <p:spPr>
            <a:xfrm flipH="1">
              <a:off x="4551666" y="9217546"/>
              <a:ext cx="0" cy="360000"/>
            </a:xfrm>
            <a:prstGeom prst="straightConnector1">
              <a:avLst/>
            </a:prstGeom>
            <a:ln w="25400">
              <a:tailEnd type="none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7" name="Lige pilforbindelse 66"/>
            <p:cNvCxnSpPr/>
            <p:nvPr/>
          </p:nvCxnSpPr>
          <p:spPr>
            <a:xfrm flipH="1">
              <a:off x="8711980" y="9217546"/>
              <a:ext cx="0" cy="360000"/>
            </a:xfrm>
            <a:prstGeom prst="straightConnector1">
              <a:avLst/>
            </a:prstGeom>
            <a:ln w="25400">
              <a:tailEnd type="none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0" name="Lige pilforbindelse 69"/>
            <p:cNvCxnSpPr/>
            <p:nvPr/>
          </p:nvCxnSpPr>
          <p:spPr>
            <a:xfrm flipH="1">
              <a:off x="6685540" y="9577546"/>
              <a:ext cx="0" cy="576000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sp>
          <p:nvSpPr>
            <p:cNvPr id="72" name="Afrundet rektangel 71"/>
            <p:cNvSpPr/>
            <p:nvPr/>
          </p:nvSpPr>
          <p:spPr>
            <a:xfrm>
              <a:off x="497372" y="10215296"/>
              <a:ext cx="8768065" cy="551980"/>
            </a:xfrm>
            <a:prstGeom prst="roundRect">
              <a:avLst/>
            </a:prstGeom>
            <a:solidFill>
              <a:srgbClr val="0064A6"/>
            </a:solidFill>
            <a:ln w="12700" cap="flat">
              <a:solidFill>
                <a:srgbClr val="0064A6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33680" tIns="33680" rIns="33680" bIns="33680" numCol="1" spcCol="38100" rtlCol="0" anchor="ctr">
              <a:spAutoFit/>
            </a:bodyPr>
            <a:lstStyle/>
            <a:p>
              <a:pPr marL="285750" indent="-285750" defTabSz="673636">
                <a:buFont typeface="Arial" panose="020B0604020202020204" pitchFamily="34" charset="0"/>
                <a:buChar char="•"/>
              </a:pPr>
              <a:r>
                <a:rPr lang="da-DK" sz="1400" dirty="0" smtClean="0">
                  <a:solidFill>
                    <a:schemeClr val="bg1"/>
                  </a:solidFill>
                </a:rPr>
                <a:t>Dokumentér i journal*</a:t>
              </a:r>
            </a:p>
            <a:p>
              <a:pPr marL="285750" indent="-285750" defTabSz="673636">
                <a:buFont typeface="Arial" panose="020B0604020202020204" pitchFamily="34" charset="0"/>
                <a:buChar char="•"/>
              </a:pPr>
              <a:r>
                <a:rPr lang="da-DK" sz="1400" dirty="0" smtClean="0">
                  <a:solidFill>
                    <a:schemeClr val="bg1"/>
                  </a:solidFill>
                </a:rPr>
                <a:t>Send korrespondance ‘Udvidet behandlingsansvar’ til kommune og egen læge*</a:t>
              </a:r>
            </a:p>
          </p:txBody>
        </p:sp>
        <p:sp>
          <p:nvSpPr>
            <p:cNvPr id="57" name="Afrundet rektangel 56"/>
            <p:cNvSpPr/>
            <p:nvPr/>
          </p:nvSpPr>
          <p:spPr>
            <a:xfrm>
              <a:off x="5269036" y="8569372"/>
              <a:ext cx="1303200" cy="551979"/>
            </a:xfrm>
            <a:prstGeom prst="roundRect">
              <a:avLst/>
            </a:prstGeom>
            <a:solidFill>
              <a:srgbClr val="0064A6"/>
            </a:solidFill>
            <a:ln w="12700" cap="flat">
              <a:solidFill>
                <a:srgbClr val="0064A6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33680" tIns="33680" rIns="33680" bIns="33680" numCol="1" spcCol="38100" rtlCol="0" anchor="ctr">
              <a:noAutofit/>
            </a:bodyPr>
            <a:lstStyle/>
            <a:p>
              <a:pPr algn="ctr" defTabSz="673636"/>
              <a:r>
                <a:rPr lang="da-DK" sz="1000" dirty="0" smtClean="0">
                  <a:solidFill>
                    <a:schemeClr val="bg1"/>
                  </a:solidFill>
                </a:rPr>
                <a:t>Fysisk tilsyn i </a:t>
              </a:r>
              <a:r>
                <a:rPr lang="da-DK" sz="1000" dirty="0" err="1" smtClean="0">
                  <a:solidFill>
                    <a:schemeClr val="bg1"/>
                  </a:solidFill>
                </a:rPr>
                <a:t>pt’s</a:t>
              </a:r>
              <a:r>
                <a:rPr lang="da-DK" sz="1000" dirty="0" smtClean="0">
                  <a:solidFill>
                    <a:schemeClr val="bg1"/>
                  </a:solidFill>
                </a:rPr>
                <a:t> hjem (PHV, </a:t>
              </a:r>
              <a:r>
                <a:rPr lang="da-DK" sz="1000" dirty="0" err="1" smtClean="0">
                  <a:solidFill>
                    <a:schemeClr val="bg1"/>
                  </a:solidFill>
                </a:rPr>
                <a:t>akutsypl</a:t>
              </a:r>
              <a:r>
                <a:rPr lang="da-DK" sz="1000" dirty="0" smtClean="0">
                  <a:solidFill>
                    <a:schemeClr val="bg1"/>
                  </a:solidFill>
                </a:rPr>
                <a:t>, vagtlæge)</a:t>
              </a:r>
              <a:endParaRPr lang="da-DK" sz="1000" dirty="0">
                <a:solidFill>
                  <a:schemeClr val="bg1"/>
                </a:solidFill>
              </a:endParaRPr>
            </a:p>
          </p:txBody>
        </p:sp>
        <p:cxnSp>
          <p:nvCxnSpPr>
            <p:cNvPr id="62" name="Lige pilforbindelse 61"/>
            <p:cNvCxnSpPr/>
            <p:nvPr/>
          </p:nvCxnSpPr>
          <p:spPr>
            <a:xfrm flipH="1">
              <a:off x="5914557" y="8196945"/>
              <a:ext cx="0" cy="360000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4" name="Lige pilforbindelse 63"/>
            <p:cNvCxnSpPr/>
            <p:nvPr/>
          </p:nvCxnSpPr>
          <p:spPr>
            <a:xfrm flipH="1">
              <a:off x="7347673" y="9217546"/>
              <a:ext cx="0" cy="360000"/>
            </a:xfrm>
            <a:prstGeom prst="straightConnector1">
              <a:avLst/>
            </a:prstGeom>
            <a:ln w="25400">
              <a:tailEnd type="none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8" name="Lige pilforbindelse 67"/>
            <p:cNvCxnSpPr/>
            <p:nvPr/>
          </p:nvCxnSpPr>
          <p:spPr>
            <a:xfrm flipH="1">
              <a:off x="5927763" y="9217546"/>
              <a:ext cx="0" cy="360000"/>
            </a:xfrm>
            <a:prstGeom prst="straightConnector1">
              <a:avLst/>
            </a:prstGeom>
            <a:ln w="25400">
              <a:tailEnd type="none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28" name="Tekstfelt 27"/>
          <p:cNvSpPr txBox="1"/>
          <p:nvPr/>
        </p:nvSpPr>
        <p:spPr>
          <a:xfrm>
            <a:off x="2336305" y="11930982"/>
            <a:ext cx="643465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00" dirty="0" smtClean="0"/>
              <a:t>* Ved kontakt skelnes mellem om der ydes rådgivning eller behandling:</a:t>
            </a:r>
          </a:p>
          <a:p>
            <a:pPr lvl="1"/>
            <a:r>
              <a:rPr lang="da-DK" sz="1000" dirty="0" smtClean="0"/>
              <a:t>Behandling =&gt; journalføringspligt</a:t>
            </a:r>
          </a:p>
          <a:p>
            <a:pPr lvl="1"/>
            <a:r>
              <a:rPr lang="da-DK" sz="1000" dirty="0" smtClean="0"/>
              <a:t>Rådgivning =&gt; det anbefales at journalføre hvad der er rådgivet om og aftalt af hensyn til evt. senere kontakt</a:t>
            </a:r>
            <a:endParaRPr lang="da-DK" sz="1000" dirty="0"/>
          </a:p>
        </p:txBody>
      </p:sp>
      <p:cxnSp>
        <p:nvCxnSpPr>
          <p:cNvPr id="65" name="Lige pilforbindelse 64"/>
          <p:cNvCxnSpPr/>
          <p:nvPr/>
        </p:nvCxnSpPr>
        <p:spPr>
          <a:xfrm flipH="1">
            <a:off x="2585436" y="7046407"/>
            <a:ext cx="0" cy="27000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64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1283</TotalTime>
  <Words>266</Words>
  <Application>Microsoft Office PowerPoint</Application>
  <PresentationFormat>A3-papir (297 x 420 mm)</PresentationFormat>
  <Paragraphs>39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PowerPoint-præsentation</vt:lpstr>
    </vt:vector>
  </TitlesOfParts>
  <Company>Region Syddanmark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Rikke Juul Poulsen</dc:creator>
  <cp:lastModifiedBy>Rikke Juul Poulsen</cp:lastModifiedBy>
  <cp:revision>45</cp:revision>
  <cp:lastPrinted>2023-10-27T09:47:01Z</cp:lastPrinted>
  <dcterms:created xsi:type="dcterms:W3CDTF">2023-10-17T06:11:38Z</dcterms:created>
  <dcterms:modified xsi:type="dcterms:W3CDTF">2023-10-30T13:52:01Z</dcterms:modified>
</cp:coreProperties>
</file>